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6" r:id="rId3"/>
    <p:sldId id="266" r:id="rId4"/>
    <p:sldId id="257" r:id="rId5"/>
    <p:sldId id="258" r:id="rId6"/>
    <p:sldId id="259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60"/>
  </p:normalViewPr>
  <p:slideViewPr>
    <p:cSldViewPr>
      <p:cViewPr varScale="1">
        <p:scale>
          <a:sx n="50" d="100"/>
          <a:sy n="50" d="100"/>
        </p:scale>
        <p:origin x="-11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988AE0-83E6-4709-B12A-E22CEDB9B5A9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646F17-3BE0-43D4-A054-568ADDF74C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646F17-3BE0-43D4-A054-568ADDF74C7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AB20BC-E96C-4F18-85EA-11480C5197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1A5B68-F0B2-4BD7-9B6C-D64BD4E853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ezdectvi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VY_32_INOVACE_13_Slovesný rod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Jazykový rozbor: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Zpěvák rockových písní podal velice dobrý výkon.</a:t>
            </a:r>
          </a:p>
          <a:p>
            <a:pPr marL="514350" indent="-514350">
              <a:buAutoNum type="arabicPeriod"/>
            </a:pPr>
            <a:r>
              <a:rPr lang="cs-CZ" sz="2600" dirty="0" smtClean="0"/>
              <a:t>Určete slovní druhy.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Nahraďte slovo „velice“ synonymem.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Vystupňujte slovo „dobrý“.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U slovesa ve větě určete: osobu, číslo, způsob, čas.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Převeďte toto sloveso do: podmiňovacího způsobu minulého.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395787"/>
            <a:ext cx="77048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200" dirty="0" smtClean="0"/>
              <a:t>podstatné jméno, přídavné jméno, podstatné jméno, sloveso, příslovce, přídavné jméno, podstatné jméno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velmi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lepší, nejlepší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3., jednotné, oznamovací, minulý </a:t>
            </a:r>
          </a:p>
          <a:p>
            <a:pPr marL="342900" indent="-342900">
              <a:buAutoNum type="arabicPeriod"/>
            </a:pPr>
            <a:r>
              <a:rPr lang="cs-CZ" sz="2200" dirty="0" smtClean="0"/>
              <a:t>by byl podal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Rod činný a trpný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933056"/>
            <a:ext cx="770485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Koně táhli vůz.</a:t>
            </a:r>
          </a:p>
          <a:p>
            <a:pPr algn="ctr"/>
            <a:r>
              <a:rPr lang="cs-CZ" sz="2600" b="1" dirty="0" smtClean="0"/>
              <a:t>Vůz byl tažen koňmi.</a:t>
            </a:r>
          </a:p>
          <a:p>
            <a:endParaRPr lang="cs-CZ" sz="2600" dirty="0" smtClean="0"/>
          </a:p>
          <a:p>
            <a:pPr algn="ctr"/>
            <a:r>
              <a:rPr lang="cs-CZ" sz="2600" i="1" dirty="0" smtClean="0"/>
              <a:t>Pokuste říci, ve které větě je sloveso v rodě činném a ve které v rodě trpném.</a:t>
            </a:r>
            <a:endParaRPr lang="cs-CZ" sz="2600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9218" name="Picture 2" descr="http://www.jezdectvi.cz/upload/fotogalerie/fotostripky-z-kone-2009-v-lyse/novinka---vyletni-vuz-i-pro-handicapov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196752"/>
            <a:ext cx="3960440" cy="26297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Rod činný a trpný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 ČINNÝ</a:t>
            </a:r>
          </a:p>
          <a:p>
            <a:pPr lvl="1"/>
            <a:r>
              <a:rPr lang="cs-CZ" dirty="0" smtClean="0"/>
              <a:t>podmět je původcem děje</a:t>
            </a:r>
          </a:p>
          <a:p>
            <a:pPr lvl="2"/>
            <a:r>
              <a:rPr lang="cs-CZ" b="1" i="1" dirty="0" smtClean="0">
                <a:solidFill>
                  <a:srgbClr val="FF0000"/>
                </a:solidFill>
              </a:rPr>
              <a:t>KONĚ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0070C0"/>
                </a:solidFill>
              </a:rPr>
              <a:t>TÁHNOU </a:t>
            </a:r>
            <a:r>
              <a:rPr lang="cs-CZ" b="1" i="1" dirty="0" smtClean="0"/>
              <a:t>VŮZ. </a:t>
            </a:r>
          </a:p>
          <a:p>
            <a:pPr lvl="2">
              <a:buNone/>
            </a:pPr>
            <a:endParaRPr lang="cs-CZ" b="1" i="1" dirty="0" smtClean="0"/>
          </a:p>
          <a:p>
            <a:r>
              <a:rPr lang="cs-CZ" dirty="0" smtClean="0"/>
              <a:t>ROD TRPNÝ</a:t>
            </a:r>
          </a:p>
          <a:p>
            <a:pPr lvl="1"/>
            <a:r>
              <a:rPr lang="cs-CZ" dirty="0" smtClean="0"/>
              <a:t>původcem děje je někdo jiný než podmět</a:t>
            </a:r>
          </a:p>
          <a:p>
            <a:pPr lvl="2"/>
            <a:r>
              <a:rPr lang="cs-CZ" b="1" i="1" dirty="0" smtClean="0"/>
              <a:t>VŮZ </a:t>
            </a:r>
            <a:r>
              <a:rPr lang="cs-CZ" b="1" i="1" dirty="0" smtClean="0">
                <a:solidFill>
                  <a:srgbClr val="0070C0"/>
                </a:solidFill>
              </a:rPr>
              <a:t>JE TAŽEN </a:t>
            </a:r>
            <a:r>
              <a:rPr lang="cs-CZ" b="1" i="1" dirty="0" smtClean="0">
                <a:solidFill>
                  <a:srgbClr val="FF0000"/>
                </a:solidFill>
              </a:rPr>
              <a:t>KOŇMI.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Rod trpný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303838"/>
          </a:xfrm>
        </p:spPr>
        <p:txBody>
          <a:bodyPr>
            <a:normAutofit/>
          </a:bodyPr>
          <a:lstStyle/>
          <a:p>
            <a:r>
              <a:rPr lang="cs-CZ" dirty="0" smtClean="0"/>
              <a:t>může být vyjádřen opisným tvarem trpným (</a:t>
            </a:r>
            <a:r>
              <a:rPr lang="cs-CZ" dirty="0" smtClean="0">
                <a:solidFill>
                  <a:srgbClr val="FF0000"/>
                </a:solidFill>
              </a:rPr>
              <a:t>tvar slovesa být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70C0"/>
                </a:solidFill>
              </a:rPr>
              <a:t>příčestí trpné</a:t>
            </a:r>
            <a:r>
              <a:rPr lang="cs-CZ" dirty="0" smtClean="0"/>
              <a:t>)</a:t>
            </a:r>
          </a:p>
          <a:p>
            <a:pPr lvl="1"/>
            <a:r>
              <a:rPr lang="cs-CZ" b="1" i="1" dirty="0" smtClean="0"/>
              <a:t>Karlova univerzita </a:t>
            </a:r>
            <a:r>
              <a:rPr lang="cs-CZ" b="1" i="1" dirty="0" smtClean="0">
                <a:solidFill>
                  <a:srgbClr val="FF0000"/>
                </a:solidFill>
              </a:rPr>
              <a:t>byla</a:t>
            </a:r>
            <a:r>
              <a:rPr lang="cs-CZ" b="1" i="1" dirty="0" smtClean="0"/>
              <a:t> </a:t>
            </a:r>
            <a:r>
              <a:rPr lang="cs-CZ" b="1" i="1" dirty="0" smtClean="0">
                <a:solidFill>
                  <a:srgbClr val="0070C0"/>
                </a:solidFill>
              </a:rPr>
              <a:t>založena </a:t>
            </a:r>
            <a:r>
              <a:rPr lang="cs-CZ" b="1" i="1" dirty="0" smtClean="0"/>
              <a:t>Karlem IV.</a:t>
            </a:r>
          </a:p>
          <a:p>
            <a:pPr lvl="1">
              <a:buNone/>
            </a:pPr>
            <a:endParaRPr lang="cs-CZ" b="1" i="1" dirty="0" smtClean="0"/>
          </a:p>
          <a:p>
            <a:r>
              <a:rPr lang="cs-CZ" dirty="0" smtClean="0"/>
              <a:t>zvratnou podobou slovesa</a:t>
            </a:r>
          </a:p>
          <a:p>
            <a:pPr lvl="1"/>
            <a:r>
              <a:rPr lang="cs-CZ" b="1" i="1" dirty="0" smtClean="0"/>
              <a:t>Karlova univerzita se založila.</a:t>
            </a:r>
          </a:p>
          <a:p>
            <a:pPr lvl="1"/>
            <a:endParaRPr lang="cs-CZ" b="1" i="1" dirty="0" smtClean="0"/>
          </a:p>
          <a:p>
            <a:pPr lvl="1"/>
            <a:endParaRPr lang="cs-CZ" b="1" i="1" dirty="0" smtClean="0"/>
          </a:p>
          <a:p>
            <a:pPr lvl="1">
              <a:buNone/>
            </a:pPr>
            <a:r>
              <a:rPr lang="cs-CZ" b="1" dirty="0" smtClean="0"/>
              <a:t>Pozor! </a:t>
            </a:r>
            <a:r>
              <a:rPr lang="cs-CZ" dirty="0" smtClean="0"/>
              <a:t>– Má-li sloveso zvratné zájmeno se už v infinitivu, </a:t>
            </a:r>
          </a:p>
          <a:p>
            <a:pPr lvl="1">
              <a:buNone/>
            </a:pPr>
            <a:r>
              <a:rPr lang="cs-CZ" dirty="0" smtClean="0"/>
              <a:t>je to zvratné sloveso, a to je vždy v rodě činném (myji se).</a:t>
            </a:r>
          </a:p>
          <a:p>
            <a:pPr lvl="1"/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Autofit/>
          </a:bodyPr>
          <a:lstStyle/>
          <a:p>
            <a:pPr algn="ctr"/>
            <a:r>
              <a:rPr lang="cs-CZ" sz="2600" b="1" dirty="0" smtClean="0">
                <a:effectLst/>
              </a:rPr>
              <a:t>Přeformulujte věty tak, aby činitel nebyl podmětem:</a:t>
            </a:r>
            <a:endParaRPr lang="cs-CZ" sz="26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052736"/>
            <a:ext cx="4139952" cy="5271864"/>
          </a:xfrm>
        </p:spPr>
        <p:txBody>
          <a:bodyPr>
            <a:normAutofit/>
          </a:bodyPr>
          <a:lstStyle/>
          <a:p>
            <a:r>
              <a:rPr lang="cs-CZ" sz="2600" dirty="0" smtClean="0"/>
              <a:t>Vítr vylomil vzrostlý smrk. </a:t>
            </a:r>
          </a:p>
          <a:p>
            <a:r>
              <a:rPr lang="cs-CZ" sz="2600" dirty="0" smtClean="0"/>
              <a:t>Projektant navrhl krásný dům. </a:t>
            </a:r>
          </a:p>
          <a:p>
            <a:r>
              <a:rPr lang="cs-CZ" sz="2600" dirty="0" smtClean="0"/>
              <a:t>Učitel chválí žáka. </a:t>
            </a:r>
          </a:p>
          <a:p>
            <a:r>
              <a:rPr lang="cs-CZ" sz="2600" dirty="0" smtClean="0"/>
              <a:t>Tornádo smetlo skoro celé město. </a:t>
            </a:r>
          </a:p>
          <a:p>
            <a:r>
              <a:rPr lang="cs-CZ" sz="2600" dirty="0" smtClean="0"/>
              <a:t>Horští psi táhnou saně.</a:t>
            </a:r>
          </a:p>
          <a:p>
            <a:r>
              <a:rPr lang="cs-CZ" sz="2600" dirty="0" smtClean="0"/>
              <a:t>Zastupitelstvo umístilo </a:t>
            </a:r>
          </a:p>
          <a:p>
            <a:pPr>
              <a:buNone/>
            </a:pPr>
            <a:r>
              <a:rPr lang="cs-CZ" sz="2600" dirty="0" smtClean="0"/>
              <a:t>	zastávku autobusu blíže k náměstí.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3928" y="1052736"/>
            <a:ext cx="5220072" cy="5271864"/>
          </a:xfrm>
        </p:spPr>
        <p:txBody>
          <a:bodyPr>
            <a:normAutofit/>
          </a:bodyPr>
          <a:lstStyle/>
          <a:p>
            <a:r>
              <a:rPr lang="cs-CZ" sz="2600" dirty="0" smtClean="0"/>
              <a:t>Vzrostlý smrk byl vylomen větrem.</a:t>
            </a:r>
          </a:p>
          <a:p>
            <a:r>
              <a:rPr lang="cs-CZ" sz="2600" dirty="0" smtClean="0"/>
              <a:t>Krásný dům byl navržen projektantem.</a:t>
            </a:r>
          </a:p>
          <a:p>
            <a:r>
              <a:rPr lang="cs-CZ" sz="2600" dirty="0" smtClean="0"/>
              <a:t>Žák je chválen učitelem. </a:t>
            </a:r>
          </a:p>
          <a:p>
            <a:r>
              <a:rPr lang="cs-CZ" sz="2600" dirty="0" smtClean="0"/>
              <a:t>Skoro celé město bylo smeteno tornádem. </a:t>
            </a:r>
          </a:p>
          <a:p>
            <a:r>
              <a:rPr lang="cs-CZ" sz="2600" dirty="0" smtClean="0"/>
              <a:t>Saně jsou taženy horskými psi.</a:t>
            </a:r>
          </a:p>
          <a:p>
            <a:r>
              <a:rPr lang="cs-CZ" sz="2600" dirty="0" smtClean="0"/>
              <a:t>Zastávka autobusu byla zastupitelstvem umístěna blíže k náměstí.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5877272"/>
            <a:ext cx="6516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Jaký rod nám přeformulováním vět vznikl?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tabulku: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-1" y="1628802"/>
          <a:ext cx="9144002" cy="3739577"/>
        </p:xfrm>
        <a:graphic>
          <a:graphicData uri="http://schemas.openxmlformats.org/drawingml/2006/table">
            <a:tbl>
              <a:tblPr/>
              <a:tblGrid>
                <a:gridCol w="2358461"/>
                <a:gridCol w="2213539"/>
                <a:gridCol w="2286001"/>
                <a:gridCol w="2286001"/>
              </a:tblGrid>
              <a:tr h="9507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Rod činný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Rod trpný: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opisné pasivum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Rod trpný: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zvratné pasivum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3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latin typeface="Calibri"/>
                          <a:ea typeface="Calibri"/>
                          <a:cs typeface="Times New Roman"/>
                        </a:rPr>
                        <a:t>okna – rozbít - kluci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3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latin typeface="Calibri"/>
                          <a:ea typeface="Calibri"/>
                          <a:cs typeface="Times New Roman"/>
                        </a:rPr>
                        <a:t>Karel</a:t>
                      </a:r>
                      <a:r>
                        <a:rPr lang="cs-CZ" sz="2200" baseline="0" dirty="0" smtClean="0">
                          <a:latin typeface="Calibri"/>
                          <a:ea typeface="Calibri"/>
                          <a:cs typeface="Times New Roman"/>
                        </a:rPr>
                        <a:t> IV. – postavit - Karlštejn</a:t>
                      </a: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3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latin typeface="Calibri"/>
                          <a:ea typeface="Calibri"/>
                          <a:cs typeface="Times New Roman"/>
                        </a:rPr>
                        <a:t>domy – stavět – z cihel</a:t>
                      </a: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00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latin typeface="Calibri"/>
                          <a:ea typeface="Calibri"/>
                          <a:cs typeface="Times New Roman"/>
                        </a:rPr>
                        <a:t>v </a:t>
                      </a:r>
                      <a:r>
                        <a:rPr lang="cs-CZ" sz="2200" dirty="0">
                          <a:latin typeface="Calibri"/>
                          <a:ea typeface="Calibri"/>
                          <a:cs typeface="Times New Roman"/>
                        </a:rPr>
                        <a:t>Kopřivnici – vyrábět - Tatra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339752" y="2636912"/>
            <a:ext cx="233724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Kluci rozbili okna.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636912"/>
            <a:ext cx="2343847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700" dirty="0" smtClean="0"/>
              <a:t>Okna byla rozbita kluky.</a:t>
            </a:r>
            <a:endParaRPr lang="cs-CZ" sz="17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2636912"/>
            <a:ext cx="163782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nelze utvořit</a:t>
            </a: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068960"/>
            <a:ext cx="22138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Karel IV. postavil </a:t>
            </a:r>
          </a:p>
          <a:p>
            <a:r>
              <a:rPr lang="cs-CZ" sz="2200" dirty="0" smtClean="0"/>
              <a:t>Karlštejn.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068960"/>
            <a:ext cx="23275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Karlštejn byl </a:t>
            </a:r>
          </a:p>
          <a:p>
            <a:r>
              <a:rPr lang="cs-CZ" sz="2000" dirty="0" smtClean="0"/>
              <a:t>postaven Karlem IV.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3212976"/>
            <a:ext cx="163782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nelze utvořit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3789040"/>
            <a:ext cx="19489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Domy stavěli z </a:t>
            </a:r>
          </a:p>
          <a:p>
            <a:r>
              <a:rPr lang="cs-CZ" sz="2200" dirty="0" smtClean="0"/>
              <a:t>cihel.</a:t>
            </a:r>
            <a:endParaRPr lang="cs-CZ" sz="2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861048"/>
            <a:ext cx="24808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Domy  byly stavěny </a:t>
            </a:r>
          </a:p>
          <a:p>
            <a:r>
              <a:rPr lang="cs-CZ" sz="2200" dirty="0" smtClean="0"/>
              <a:t>z cihel.</a:t>
            </a:r>
            <a:endParaRPr lang="cs-CZ" sz="2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6757" y="3789040"/>
            <a:ext cx="21605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Domy se stavěly </a:t>
            </a:r>
          </a:p>
          <a:p>
            <a:r>
              <a:rPr lang="cs-CZ" sz="2200" dirty="0" smtClean="0"/>
              <a:t>z cihel.</a:t>
            </a:r>
            <a:endParaRPr lang="cs-CZ" sz="2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4653136"/>
            <a:ext cx="23416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 Kopřivnici vyrábí</a:t>
            </a:r>
          </a:p>
          <a:p>
            <a:r>
              <a:rPr lang="cs-CZ" sz="2200" dirty="0" smtClean="0"/>
              <a:t>Tatru.</a:t>
            </a:r>
            <a:endParaRPr lang="cs-CZ" sz="2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4653136"/>
            <a:ext cx="20333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  Kopřivnici je </a:t>
            </a:r>
          </a:p>
          <a:p>
            <a:r>
              <a:rPr lang="cs-CZ" sz="2200" dirty="0" smtClean="0"/>
              <a:t>vyráběna Tatra.</a:t>
            </a:r>
            <a:endParaRPr lang="cs-CZ" sz="2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6757" y="4653136"/>
            <a:ext cx="19890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 Kopřivnici se </a:t>
            </a:r>
          </a:p>
          <a:p>
            <a:r>
              <a:rPr lang="cs-CZ" sz="2200" dirty="0" smtClean="0"/>
              <a:t>vyrábí Tatra.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Rozlište rod činný a trpný: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6931496" cy="4724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Nebojím se ani hadů.</a:t>
            </a:r>
          </a:p>
          <a:p>
            <a:r>
              <a:rPr lang="cs-CZ" dirty="0" smtClean="0"/>
              <a:t>Dveře se pomalu otevřely.</a:t>
            </a:r>
          </a:p>
          <a:p>
            <a:r>
              <a:rPr lang="cs-CZ" dirty="0" smtClean="0"/>
              <a:t>Nezlobíš se na mě?</a:t>
            </a:r>
          </a:p>
          <a:p>
            <a:r>
              <a:rPr lang="cs-CZ" dirty="0" smtClean="0"/>
              <a:t>Sami si ověřili správnost domácího úkolu.</a:t>
            </a:r>
          </a:p>
          <a:p>
            <a:r>
              <a:rPr lang="cs-CZ" dirty="0" smtClean="0"/>
              <a:t>Po delší době byl požár uhašen.</a:t>
            </a:r>
          </a:p>
          <a:p>
            <a:r>
              <a:rPr lang="cs-CZ" dirty="0" smtClean="0"/>
              <a:t>Sportovci zakládají nový klub.</a:t>
            </a:r>
          </a:p>
          <a:p>
            <a:r>
              <a:rPr lang="cs-CZ" dirty="0" smtClean="0"/>
              <a:t>Obchod bude otevřen zítra.</a:t>
            </a:r>
          </a:p>
          <a:p>
            <a:r>
              <a:rPr lang="cs-CZ" dirty="0" smtClean="0"/>
              <a:t>Chyby se označují červeně.</a:t>
            </a:r>
          </a:p>
          <a:p>
            <a:r>
              <a:rPr lang="cs-CZ" dirty="0" smtClean="0"/>
              <a:t>Znám ji.</a:t>
            </a:r>
          </a:p>
          <a:p>
            <a:r>
              <a:rPr lang="cs-CZ" dirty="0" smtClean="0"/>
              <a:t>Chci mít jistotu, že máme všechny detaily.</a:t>
            </a:r>
          </a:p>
          <a:p>
            <a:r>
              <a:rPr lang="cs-CZ" dirty="0" smtClean="0"/>
              <a:t>V Mladé Boleslavi se vyrábějí automobily.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6732240" y="1600200"/>
            <a:ext cx="2259360" cy="4724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činný</a:t>
            </a:r>
          </a:p>
          <a:p>
            <a:r>
              <a:rPr lang="cs-CZ" dirty="0" smtClean="0"/>
              <a:t>trpný</a:t>
            </a:r>
          </a:p>
          <a:p>
            <a:r>
              <a:rPr lang="cs-CZ" dirty="0" smtClean="0"/>
              <a:t>činný</a:t>
            </a:r>
          </a:p>
          <a:p>
            <a:r>
              <a:rPr lang="cs-CZ" dirty="0" smtClean="0"/>
              <a:t>činný</a:t>
            </a:r>
          </a:p>
          <a:p>
            <a:r>
              <a:rPr lang="cs-CZ" dirty="0" smtClean="0"/>
              <a:t>trpný</a:t>
            </a:r>
          </a:p>
          <a:p>
            <a:r>
              <a:rPr lang="cs-CZ" dirty="0" smtClean="0"/>
              <a:t>činný</a:t>
            </a:r>
          </a:p>
          <a:p>
            <a:r>
              <a:rPr lang="cs-CZ" dirty="0" smtClean="0"/>
              <a:t>trpný</a:t>
            </a:r>
          </a:p>
          <a:p>
            <a:r>
              <a:rPr lang="cs-CZ" dirty="0" smtClean="0"/>
              <a:t>trpný</a:t>
            </a:r>
          </a:p>
          <a:p>
            <a:r>
              <a:rPr lang="cs-CZ" dirty="0" smtClean="0"/>
              <a:t>činný</a:t>
            </a:r>
          </a:p>
          <a:p>
            <a:r>
              <a:rPr lang="cs-CZ" dirty="0" smtClean="0"/>
              <a:t>činný, činný</a:t>
            </a:r>
          </a:p>
          <a:p>
            <a:r>
              <a:rPr lang="cs-CZ" dirty="0" smtClean="0"/>
              <a:t>trpný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pPr algn="ctr"/>
            <a:r>
              <a:rPr lang="cs-CZ" smtClean="0"/>
              <a:t>Kde je vyjádřen </a:t>
            </a:r>
            <a:r>
              <a:rPr lang="cs-CZ" dirty="0" smtClean="0"/>
              <a:t>zvratnou podobou slovesa </a:t>
            </a:r>
            <a:r>
              <a:rPr lang="cs-CZ" dirty="0" smtClean="0">
                <a:solidFill>
                  <a:srgbClr val="FF0000"/>
                </a:solidFill>
              </a:rPr>
              <a:t>rod činný </a:t>
            </a:r>
            <a:r>
              <a:rPr lang="cs-CZ" dirty="0" smtClean="0"/>
              <a:t>a kde </a:t>
            </a:r>
            <a:r>
              <a:rPr lang="cs-CZ" dirty="0" smtClean="0">
                <a:solidFill>
                  <a:srgbClr val="0070C0"/>
                </a:solidFill>
              </a:rPr>
              <a:t>rod trpný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Kamarádi se sešli v šest hodin před kinem.  Vlaky </a:t>
            </a:r>
          </a:p>
          <a:p>
            <a:pPr>
              <a:buNone/>
            </a:pPr>
            <a:r>
              <a:rPr lang="cs-CZ" dirty="0" smtClean="0"/>
              <a:t>se zpozdily. Před křižovatkou se musí zastavit. </a:t>
            </a:r>
          </a:p>
          <a:p>
            <a:pPr>
              <a:buNone/>
            </a:pPr>
            <a:r>
              <a:rPr lang="cs-CZ" dirty="0" smtClean="0"/>
              <a:t>Učím se o Janu Lucemburském. Otužilci se </a:t>
            </a:r>
          </a:p>
          <a:p>
            <a:pPr>
              <a:buNone/>
            </a:pPr>
            <a:r>
              <a:rPr lang="cs-CZ" dirty="0" smtClean="0"/>
              <a:t>koupají i v zimě. Knihy se půjčují každý den. </a:t>
            </a:r>
          </a:p>
          <a:p>
            <a:pPr>
              <a:buNone/>
            </a:pPr>
            <a:r>
              <a:rPr lang="cs-CZ" dirty="0" smtClean="0"/>
              <a:t>Přehrady se stavějí na velkých řekách. Maminka </a:t>
            </a:r>
          </a:p>
          <a:p>
            <a:pPr>
              <a:buNone/>
            </a:pPr>
            <a:r>
              <a:rPr lang="cs-CZ" dirty="0" smtClean="0"/>
              <a:t>se o tebe bojí. Myslel si o mě jen to nejhorší. </a:t>
            </a:r>
          </a:p>
          <a:p>
            <a:pPr>
              <a:buNone/>
            </a:pPr>
            <a:r>
              <a:rPr lang="cs-CZ" dirty="0" smtClean="0"/>
              <a:t>Představení se bude konat od pěti hodin. 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051720" y="2060848"/>
            <a:ext cx="14401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95536" y="2708920"/>
            <a:ext cx="187220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364088" y="2708920"/>
            <a:ext cx="288032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95536" y="3284984"/>
            <a:ext cx="14401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236296" y="3284984"/>
            <a:ext cx="57606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95536" y="3861048"/>
            <a:ext cx="12241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283968" y="3861048"/>
            <a:ext cx="158417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979712" y="4509120"/>
            <a:ext cx="165618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23528" y="5013176"/>
            <a:ext cx="57606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051720" y="5013176"/>
            <a:ext cx="72008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843808" y="5013176"/>
            <a:ext cx="151216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483768" y="5661248"/>
            <a:ext cx="244827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  <a:defRPr/>
            </a:pPr>
            <a:r>
              <a:rPr lang="cs-CZ" sz="2400" u="sng" dirty="0" smtClean="0">
                <a:hlinkClick r:id="rId2"/>
              </a:rPr>
              <a:t>Ilustrace:</a:t>
            </a:r>
          </a:p>
          <a:p>
            <a:pPr>
              <a:defRPr/>
            </a:pP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jezdectvi.cz</a:t>
            </a:r>
            <a:endParaRPr lang="cs-CZ" sz="2400" dirty="0" smtClean="0"/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GREPL</a:t>
            </a:r>
            <a:r>
              <a:rPr lang="cs-CZ" sz="2400" dirty="0" smtClean="0"/>
              <a:t>, Miroslav. Příruční mluvnice češtiny. [kolektiv autorů] ; Praha : Lidové noviny, 1996.</a:t>
            </a:r>
          </a:p>
          <a:p>
            <a:pPr>
              <a:defRPr/>
            </a:pPr>
            <a:r>
              <a:rPr lang="cs-CZ" sz="2400" dirty="0" smtClean="0"/>
              <a:t>STYBLÍK, V.  a kol. Český jazyk pro 7. ročník ZŠ, SPN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608</Words>
  <Application>Microsoft Office PowerPoint</Application>
  <PresentationFormat>Předvádění na obrazovce (4:3)</PresentationFormat>
  <Paragraphs>128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Slovesný rod</vt:lpstr>
      <vt:lpstr>Jazykový rozbor:</vt:lpstr>
      <vt:lpstr>Rod činný a trpný</vt:lpstr>
      <vt:lpstr>Rod činný a trpný</vt:lpstr>
      <vt:lpstr>Rod trpný</vt:lpstr>
      <vt:lpstr>Přeformulujte věty tak, aby činitel nebyl podmětem:</vt:lpstr>
      <vt:lpstr>Doplňte tabulku:</vt:lpstr>
      <vt:lpstr>Rozlište rod činný a trpný:</vt:lpstr>
      <vt:lpstr>Kde je vyjádřen zvratnou podobou slovesa rod činný a kde rod trpný: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Slovesný rod</dc:title>
  <dc:creator>Martina</dc:creator>
  <cp:lastModifiedBy>Martina</cp:lastModifiedBy>
  <cp:revision>23</cp:revision>
  <dcterms:created xsi:type="dcterms:W3CDTF">2010-09-27T10:37:20Z</dcterms:created>
  <dcterms:modified xsi:type="dcterms:W3CDTF">2012-09-03T10:48:18Z</dcterms:modified>
</cp:coreProperties>
</file>