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8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6739" autoAdjust="0"/>
    <p:restoredTop sz="94660"/>
  </p:normalViewPr>
  <p:slideViewPr>
    <p:cSldViewPr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0CA4610-B5EF-44D9-8C5C-80A5F7F901F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CAD0F8E-8AF1-430E-9E9C-621048F839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A4610-B5EF-44D9-8C5C-80A5F7F901F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D0F8E-8AF1-430E-9E9C-621048F83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E0CA4610-B5EF-44D9-8C5C-80A5F7F901F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7CAD0F8E-8AF1-430E-9E9C-621048F83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A4610-B5EF-44D9-8C5C-80A5F7F901F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D0F8E-8AF1-430E-9E9C-621048F83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A4610-B5EF-44D9-8C5C-80A5F7F901F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7CAD0F8E-8AF1-430E-9E9C-621048F83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A4610-B5EF-44D9-8C5C-80A5F7F901F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D0F8E-8AF1-430E-9E9C-621048F83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A4610-B5EF-44D9-8C5C-80A5F7F901F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D0F8E-8AF1-430E-9E9C-621048F83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A4610-B5EF-44D9-8C5C-80A5F7F901F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7CAD0F8E-8AF1-430E-9E9C-621048F83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A4610-B5EF-44D9-8C5C-80A5F7F901F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D0F8E-8AF1-430E-9E9C-621048F83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A4610-B5EF-44D9-8C5C-80A5F7F901F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D0F8E-8AF1-430E-9E9C-621048F83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A4610-B5EF-44D9-8C5C-80A5F7F901F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AD0F8E-8AF1-430E-9E9C-621048F83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E0CA4610-B5EF-44D9-8C5C-80A5F7F901F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CAD0F8E-8AF1-430E-9E9C-621048F839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877897609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6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Biologie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člověka pro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latin typeface="Times New Roman"/>
                          <a:ea typeface="Calibri"/>
                          <a:cs typeface="Times New Roman"/>
                        </a:rPr>
                        <a:t>VY_52_INOVACE_20_Rozmnožovací 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soustava muže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Tereza Pasecká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755810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1196752"/>
            <a:ext cx="7772400" cy="4600544"/>
          </a:xfrm>
        </p:spPr>
        <p:txBody>
          <a:bodyPr/>
          <a:lstStyle/>
          <a:p>
            <a:r>
              <a:rPr lang="cs-CZ" sz="2800" b="0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CO MUŽŮM UMOŽŇUJE ZPLOZENÍ</a:t>
            </a:r>
            <a:br>
              <a:rPr lang="cs-CZ" sz="2800" b="0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NOVÉHO JEDINCE???</a:t>
            </a:r>
            <a:br>
              <a:rPr lang="cs-CZ" sz="2800" b="0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5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5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5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5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5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5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</a:br>
            <a:r>
              <a:rPr lang="cs-CZ" sz="2800" b="0" dirty="0">
                <a:solidFill>
                  <a:schemeClr val="accent5">
                    <a:lumMod val="50000"/>
                  </a:schemeClr>
                </a:solidFill>
                <a:latin typeface="+mn-lt"/>
              </a:rPr>
              <a:t/>
            </a:r>
            <a:br>
              <a:rPr lang="cs-CZ" sz="2800" b="0" dirty="0">
                <a:solidFill>
                  <a:schemeClr val="accent5">
                    <a:lumMod val="50000"/>
                  </a:schemeClr>
                </a:solidFill>
                <a:latin typeface="+mn-lt"/>
              </a:rPr>
            </a:br>
            <a:r>
              <a:rPr lang="cs-CZ" sz="2800" b="0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                                                </a:t>
            </a:r>
            <a:r>
              <a:rPr lang="cs-CZ" sz="1100" dirty="0" smtClean="0">
                <a:solidFill>
                  <a:schemeClr val="accent5">
                    <a:lumMod val="50000"/>
                  </a:schemeClr>
                </a:solidFill>
              </a:rPr>
              <a:t>Mgr. Tereza Pasecká</a:t>
            </a:r>
            <a:endParaRPr lang="cs-CZ" sz="2800" b="0" dirty="0">
              <a:solidFill>
                <a:schemeClr val="accent5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722376" y="1088137"/>
            <a:ext cx="77724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4477320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</a:t>
            </a:r>
            <a:r>
              <a:rPr lang="cs-CZ" sz="700" dirty="0" smtClean="0"/>
              <a:t>: http://zhaykak.ru</a:t>
            </a:r>
            <a:endParaRPr lang="cs-CZ" sz="700" dirty="0"/>
          </a:p>
        </p:txBody>
      </p:sp>
      <p:pic>
        <p:nvPicPr>
          <p:cNvPr id="6" name="Obrázek 5" descr="Obrázek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23928" y="2564904"/>
            <a:ext cx="1895302" cy="180494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7623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718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182880" indent="0" algn="ctr">
              <a:buNone/>
            </a:pPr>
            <a:r>
              <a:rPr lang="cs-CZ" b="1" u="sng" dirty="0" smtClean="0">
                <a:solidFill>
                  <a:schemeClr val="accent5">
                    <a:lumMod val="50000"/>
                  </a:schemeClr>
                </a:solidFill>
              </a:rPr>
              <a:t>…MUŽSKÁ  ROZMNOŽOVACÍ  SOUSTAVA</a:t>
            </a:r>
            <a:endParaRPr lang="cs-CZ" b="1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4098" name="Picture 2" descr="H:\Prezentace\RS muž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420888"/>
            <a:ext cx="3744416" cy="316835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27784" y="5589240"/>
            <a:ext cx="381642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http://www.</a:t>
            </a:r>
            <a:r>
              <a:rPr lang="cs-CZ" sz="700" dirty="0" err="1" smtClean="0"/>
              <a:t>cinarhastanesi.com.tr</a:t>
            </a:r>
            <a:r>
              <a:rPr lang="cs-CZ" sz="700" dirty="0" smtClean="0"/>
              <a:t>/?/prostat-</a:t>
            </a:r>
            <a:r>
              <a:rPr lang="cs-CZ" sz="700" dirty="0" err="1" smtClean="0"/>
              <a:t>hastaliklari</a:t>
            </a:r>
            <a:endParaRPr lang="cs-CZ" sz="700" dirty="0"/>
          </a:p>
        </p:txBody>
      </p:sp>
    </p:spTree>
    <p:extLst>
      <p:ext uri="{BB962C8B-B14F-4D97-AF65-F5344CB8AC3E}">
        <p14:creationId xmlns="" xmlns:p14="http://schemas.microsoft.com/office/powerpoint/2010/main" val="3603167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Jaký je úkol rozmnožovací soustavy                                          v mužském těle?</a:t>
            </a:r>
            <a:endParaRPr lang="cs-CZ" sz="28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u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možňuje rozmnožování</a:t>
            </a:r>
          </a:p>
          <a:p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rodukuje a shromažďuje mužské pohlavní buňky 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  (Jak se jmenují?)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                          …spermie</a:t>
            </a: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rodukuje mužské pohlavní hormony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80261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5">
                    <a:lumMod val="50000"/>
                  </a:schemeClr>
                </a:solidFill>
              </a:rPr>
              <a:t>Čím jsou mužské pohlavní orgány tvořeny? </a:t>
            </a:r>
            <a:endParaRPr lang="cs-CZ" sz="28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arlata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n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advarlata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c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hámovod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řídatné pohlavní žlázy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enis = pyj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026" name="Picture 2" descr="H:\Prezentace\stavba RS muž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700808"/>
            <a:ext cx="3744416" cy="324036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11960" y="4941168"/>
            <a:ext cx="43924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00" dirty="0" smtClean="0"/>
              <a:t>Zdroj: http://skolajecna.cz/biologie/Sources/Photogallery_Detail.php?intSource=1&amp;intImageId=312</a:t>
            </a:r>
            <a:endParaRPr lang="cs-CZ" sz="700" dirty="0"/>
          </a:p>
        </p:txBody>
      </p:sp>
    </p:spTree>
    <p:extLst>
      <p:ext uri="{BB962C8B-B14F-4D97-AF65-F5344CB8AC3E}">
        <p14:creationId xmlns="" xmlns:p14="http://schemas.microsoft.com/office/powerpoint/2010/main" val="2693255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Varlata</a:t>
            </a:r>
            <a:endParaRPr lang="cs-CZ" sz="28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sou mužské pohlavní žlázy (smíšené)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sou párovým orgánem</a:t>
            </a: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u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ložena jsou mimo tělo v kožním váčku = </a:t>
            </a:r>
            <a:r>
              <a:rPr lang="cs-CZ" sz="2000" u="sng" dirty="0" smtClean="0">
                <a:solidFill>
                  <a:schemeClr val="accent5">
                    <a:lumMod val="50000"/>
                  </a:schemeClr>
                </a:solidFill>
              </a:rPr>
              <a:t>šourek</a:t>
            </a:r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produkují mužský pohlavní hormon testosteron </a:t>
            </a:r>
          </a:p>
          <a:p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         (Co je jeho úkolem?)</a:t>
            </a: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          …vývoj mužských pohlavních orgánů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           a druhotných pohlavních znaků</a:t>
            </a: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rodukují mužské pohlavní buňky = </a:t>
            </a:r>
            <a:r>
              <a:rPr lang="cs-CZ" sz="2000" u="sng" dirty="0" smtClean="0">
                <a:solidFill>
                  <a:schemeClr val="accent5">
                    <a:lumMod val="50000"/>
                  </a:schemeClr>
                </a:solidFill>
              </a:rPr>
              <a:t>spermie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95876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Spermie</a:t>
            </a:r>
            <a:endParaRPr lang="cs-CZ" sz="28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atří k nejmenším buňkám lidského těla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sou pohyblivé – pomocí bičíku</a:t>
            </a: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2050" name="Picture 2" descr="H:\Prezentace\spermie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068960"/>
            <a:ext cx="2476500" cy="30480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H:\Prezentace\spermie[1] (2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578547"/>
            <a:ext cx="3867150" cy="202882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287860" y="6116960"/>
            <a:ext cx="23762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Zdroj:http://</a:t>
            </a:r>
            <a:r>
              <a:rPr lang="cs-CZ" sz="700" dirty="0" err="1" smtClean="0"/>
              <a:t>biblio.alloprof.qc.ca</a:t>
            </a:r>
            <a:r>
              <a:rPr lang="cs-CZ" sz="700" dirty="0" smtClean="0"/>
              <a:t>/</a:t>
            </a:r>
            <a:r>
              <a:rPr lang="cs-CZ" sz="700" dirty="0" err="1" smtClean="0"/>
              <a:t>PagesAnonymes</a:t>
            </a:r>
            <a:r>
              <a:rPr lang="cs-CZ" sz="700" dirty="0" smtClean="0"/>
              <a:t>/</a:t>
            </a:r>
            <a:r>
              <a:rPr lang="cs-CZ" sz="700" dirty="0" err="1" smtClean="0"/>
              <a:t>DisplayFiches.aspx</a:t>
            </a:r>
            <a:r>
              <a:rPr lang="cs-CZ" sz="700" dirty="0" smtClean="0"/>
              <a:t>?ID=6100</a:t>
            </a:r>
            <a:endParaRPr lang="cs-CZ" sz="7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11960" y="5607372"/>
            <a:ext cx="3939158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Zdroj:http://</a:t>
            </a:r>
            <a:r>
              <a:rPr lang="cs-CZ" sz="700" dirty="0" err="1" smtClean="0"/>
              <a:t>kesuburan</a:t>
            </a:r>
            <a:r>
              <a:rPr lang="cs-CZ" sz="700" dirty="0" smtClean="0"/>
              <a:t>-</a:t>
            </a:r>
            <a:r>
              <a:rPr lang="cs-CZ" sz="700" dirty="0" err="1" smtClean="0"/>
              <a:t>subfertility</a:t>
            </a:r>
            <a:r>
              <a:rPr lang="cs-CZ" sz="700" dirty="0" smtClean="0"/>
              <a:t>-</a:t>
            </a:r>
            <a:r>
              <a:rPr lang="cs-CZ" sz="700" dirty="0" err="1" smtClean="0"/>
              <a:t>iuiperak.blogspot.cz</a:t>
            </a:r>
            <a:r>
              <a:rPr lang="cs-CZ" sz="700" dirty="0" smtClean="0"/>
              <a:t>/2011_04_01_archive.</a:t>
            </a:r>
            <a:r>
              <a:rPr lang="cs-CZ" sz="700" dirty="0" err="1" smtClean="0"/>
              <a:t>html</a:t>
            </a:r>
            <a:endParaRPr lang="cs-CZ" sz="700" dirty="0"/>
          </a:p>
        </p:txBody>
      </p:sp>
    </p:spTree>
    <p:extLst>
      <p:ext uri="{BB962C8B-B14F-4D97-AF65-F5344CB8AC3E}">
        <p14:creationId xmlns="" xmlns:p14="http://schemas.microsoft.com/office/powerpoint/2010/main" val="366346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>
                <a:solidFill>
                  <a:schemeClr val="accent5">
                    <a:lumMod val="50000"/>
                  </a:schemeClr>
                </a:solidFill>
              </a:rPr>
              <a:t>Spermie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vznikají v ohromném množství od puberty až do pozdního stáří</a:t>
            </a: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ke zrání spermií je nutná nižší teplota než ta uvnitř těla (proto jsou varlata uložena mimo břišní dutinu)</a:t>
            </a:r>
          </a:p>
          <a:p>
            <a:pPr marL="18288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2835095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Nadvarlata</a:t>
            </a:r>
            <a:endParaRPr lang="cs-CZ" sz="28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l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eží na horních okrajích varlat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hromažďují se v nich zralé spermie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každého nadvarlete vychází chámovod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09394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Chámovod</a:t>
            </a:r>
            <a:endParaRPr lang="cs-CZ" sz="28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e asi 35 cm dlouhá svalová trubice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spojuje nadvarlata s močovou trubicí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rochází předstojnou žlázou (=prostatou)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polečně s vývody semenných váčků ústí do močové trubice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72334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Přídatné pohlavní žlázy</a:t>
            </a:r>
            <a:endParaRPr lang="cs-CZ" sz="28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rodukují tekutinu (= chám) a látky potřebné pro výživu spermií</a:t>
            </a:r>
          </a:p>
          <a:p>
            <a:pPr marL="182880" indent="0">
              <a:buNone/>
            </a:pPr>
            <a:endParaRPr lang="cs-CZ" sz="2000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u="sng" dirty="0" smtClean="0">
                <a:solidFill>
                  <a:schemeClr val="accent5">
                    <a:lumMod val="50000"/>
                  </a:schemeClr>
                </a:solidFill>
              </a:rPr>
              <a:t>prostata = předstojná žláza</a:t>
            </a:r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 - leží pod močovým měchýřem kolem močové trubice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 - u starších mužů může zduřet, škrtit močovou trubici a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   způsobovat problémy s močením</a:t>
            </a: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u="sng" dirty="0">
                <a:solidFill>
                  <a:schemeClr val="accent5">
                    <a:lumMod val="50000"/>
                  </a:schemeClr>
                </a:solidFill>
              </a:rPr>
              <a:t>s</a:t>
            </a:r>
            <a:r>
              <a:rPr lang="cs-CZ" sz="2000" u="sng" dirty="0" smtClean="0">
                <a:solidFill>
                  <a:schemeClr val="accent5">
                    <a:lumMod val="50000"/>
                  </a:schemeClr>
                </a:solidFill>
              </a:rPr>
              <a:t>emenné váčky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85575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Penis = pyj</a:t>
            </a:r>
            <a:endParaRPr lang="cs-CZ" sz="28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e zevní pohlavní orgán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rochází jím močová trubice</a:t>
            </a: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sou v něm 3 houbovitá </a:t>
            </a:r>
            <a:r>
              <a:rPr lang="cs-CZ" sz="2000" u="sng" dirty="0" smtClean="0">
                <a:solidFill>
                  <a:schemeClr val="accent5">
                    <a:lumMod val="50000"/>
                  </a:schemeClr>
                </a:solidFill>
              </a:rPr>
              <a:t>topořivá tělesa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 – při pohlavním vzrušení se plní krví = </a:t>
            </a:r>
            <a:r>
              <a:rPr lang="cs-CZ" sz="2000" u="sng" dirty="0" smtClean="0">
                <a:solidFill>
                  <a:schemeClr val="accent5">
                    <a:lumMod val="50000"/>
                  </a:schemeClr>
                </a:solidFill>
              </a:rPr>
              <a:t>erekce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endParaRPr lang="cs-CZ" sz="20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3074" name="Picture 2" descr="H:\Prezentace\erekc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1111" y="3861048"/>
            <a:ext cx="3810000" cy="242545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27784" y="6286500"/>
            <a:ext cx="38333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http://www.</a:t>
            </a:r>
            <a:r>
              <a:rPr lang="cs-CZ" sz="700" dirty="0" err="1" smtClean="0"/>
              <a:t>solnajeskyneletnany.cz</a:t>
            </a:r>
            <a:r>
              <a:rPr lang="cs-CZ" sz="700" dirty="0" smtClean="0"/>
              <a:t>/novinky/jak-na-poruchy-erekce-</a:t>
            </a:r>
            <a:r>
              <a:rPr lang="cs-CZ" sz="700" dirty="0" err="1" smtClean="0"/>
              <a:t>jeji</a:t>
            </a:r>
            <a:r>
              <a:rPr lang="cs-CZ" sz="700" dirty="0" smtClean="0"/>
              <a:t>-podpora-</a:t>
            </a:r>
            <a:r>
              <a:rPr lang="cs-CZ" sz="700" dirty="0" err="1" smtClean="0"/>
              <a:t>zlepseni</a:t>
            </a:r>
            <a:r>
              <a:rPr lang="cs-CZ" sz="700" dirty="0" smtClean="0"/>
              <a:t>-</a:t>
            </a:r>
            <a:r>
              <a:rPr lang="cs-CZ" sz="700" dirty="0" err="1" smtClean="0"/>
              <a:t>prodlouzeni</a:t>
            </a:r>
            <a:r>
              <a:rPr lang="cs-CZ" sz="700" dirty="0" smtClean="0"/>
              <a:t>/</a:t>
            </a:r>
            <a:endParaRPr lang="cs-CZ" sz="700" dirty="0"/>
          </a:p>
        </p:txBody>
      </p:sp>
    </p:spTree>
    <p:extLst>
      <p:ext uri="{BB962C8B-B14F-4D97-AF65-F5344CB8AC3E}">
        <p14:creationId xmlns="" xmlns:p14="http://schemas.microsoft.com/office/powerpoint/2010/main" val="4280875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Erekce a ejakulace</a:t>
            </a:r>
            <a:endParaRPr lang="cs-CZ" sz="28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topoření penisu při pohlavním vzrušení = </a:t>
            </a:r>
            <a:r>
              <a:rPr lang="cs-CZ" sz="2000" u="sng" dirty="0" smtClean="0">
                <a:solidFill>
                  <a:schemeClr val="accent5">
                    <a:lumMod val="50000"/>
                  </a:schemeClr>
                </a:solidFill>
              </a:rPr>
              <a:t>erekce</a:t>
            </a:r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c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hámovod se stahuje a nasává spermie, které jsou společně s tekutinou z přídatných žláz vystřikovány z těla ven = </a:t>
            </a:r>
            <a:r>
              <a:rPr lang="cs-CZ" sz="2000" u="sng" dirty="0" smtClean="0">
                <a:solidFill>
                  <a:schemeClr val="accent5">
                    <a:lumMod val="50000"/>
                  </a:schemeClr>
                </a:solidFill>
              </a:rPr>
              <a:t>ejakulace</a:t>
            </a:r>
          </a:p>
          <a:p>
            <a:endParaRPr lang="cs-CZ" sz="2000" u="sng" dirty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000" u="sng" dirty="0">
                <a:solidFill>
                  <a:schemeClr val="accent5">
                    <a:lumMod val="50000"/>
                  </a:schemeClr>
                </a:solidFill>
              </a:rPr>
              <a:t>e</a:t>
            </a:r>
            <a:r>
              <a:rPr lang="cs-CZ" sz="2000" u="sng" dirty="0" smtClean="0">
                <a:solidFill>
                  <a:schemeClr val="accent5">
                    <a:lumMod val="50000"/>
                  </a:schemeClr>
                </a:solidFill>
              </a:rPr>
              <a:t>jakulát</a:t>
            </a:r>
            <a:endParaRPr lang="cs-CZ" sz="20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  - je šedobílá tekutina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</a:rPr>
              <a:t>  - 3 – 5 ml ejakulátu obsahuje 100 – 200 milionů spermií</a:t>
            </a:r>
            <a:endParaRPr lang="cs-CZ" sz="20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31697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5">
                    <a:lumMod val="75000"/>
                  </a:schemeClr>
                </a:solidFill>
              </a:rPr>
              <a:t>Použitá literatura </a:t>
            </a:r>
            <a:r>
              <a:rPr lang="cs-CZ" sz="2800" b="0" u="sng" smtClean="0">
                <a:solidFill>
                  <a:schemeClr val="accent5">
                    <a:lumMod val="75000"/>
                  </a:schemeClr>
                </a:solidFill>
              </a:rPr>
              <a:t>a zdroje:</a:t>
            </a:r>
            <a:endParaRPr lang="cs-CZ" sz="2800" b="0" u="sng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KVASNIČKOVÁ, D. a kol. </a:t>
            </a:r>
            <a:r>
              <a:rPr lang="cs-CZ" sz="1200" i="1" dirty="0">
                <a:solidFill>
                  <a:schemeClr val="accent5">
                    <a:lumMod val="75000"/>
                  </a:schemeClr>
                </a:solidFill>
              </a:rPr>
              <a:t>Ekologický přírodopis pro 8. ročník základní školy a nižší ročníky víceletých 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5">
                    <a:lumMod val="75000"/>
                  </a:schemeClr>
                </a:solidFill>
              </a:rPr>
              <a:t>                                    gymnázií.</a:t>
            </a: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 Praha : Fortuna, 1999.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ČERNÍK V. – BIČÍK, V. – MARTINEC, Z. </a:t>
            </a:r>
            <a:r>
              <a:rPr lang="cs-CZ" sz="1200" i="1" dirty="0">
                <a:solidFill>
                  <a:schemeClr val="accent5">
                    <a:lumMod val="75000"/>
                  </a:schemeClr>
                </a:solidFill>
              </a:rPr>
              <a:t>Přírodopis 3. Biologie člověka se základy etologie a genetiky.</a:t>
            </a: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5">
                    <a:lumMod val="75000"/>
                  </a:schemeClr>
                </a:solidFill>
              </a:rPr>
              <a:t>                                                         </a:t>
            </a: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Praha : SPN, 1998.</a:t>
            </a:r>
            <a:r>
              <a:rPr lang="cs-CZ" sz="1200" i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JELÍNEK, J. – ZICHÁČEK, V. </a:t>
            </a:r>
            <a:r>
              <a:rPr lang="cs-CZ" sz="1200" i="1" dirty="0">
                <a:solidFill>
                  <a:schemeClr val="accent5">
                    <a:lumMod val="75000"/>
                  </a:schemeClr>
                </a:solidFill>
              </a:rPr>
              <a:t>Biologie pro střední školy gymnazijního typu.</a:t>
            </a: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 Olomouc : Fin </a:t>
            </a:r>
          </a:p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                                         </a:t>
            </a:r>
            <a:r>
              <a:rPr lang="cs-CZ" sz="1200" dirty="0" err="1">
                <a:solidFill>
                  <a:schemeClr val="accent5">
                    <a:lumMod val="75000"/>
                  </a:schemeClr>
                </a:solidFill>
              </a:rPr>
              <a:t>publishing</a:t>
            </a: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, 1996.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NOVOTNÝ, I. – HRUŠKA, M. </a:t>
            </a:r>
            <a:r>
              <a:rPr lang="cs-CZ" sz="1200" i="1" dirty="0">
                <a:solidFill>
                  <a:schemeClr val="accent5">
                    <a:lumMod val="75000"/>
                  </a:schemeClr>
                </a:solidFill>
              </a:rPr>
              <a:t>Biologie člověka pro gymnázia. </a:t>
            </a: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Praha : Fortuna, 1995.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ROSYPAL, S. a kol. </a:t>
            </a:r>
            <a:r>
              <a:rPr lang="cs-CZ" sz="1200" i="1" dirty="0">
                <a:solidFill>
                  <a:schemeClr val="accent5">
                    <a:lumMod val="75000"/>
                  </a:schemeClr>
                </a:solidFill>
              </a:rPr>
              <a:t>Přehled biologie.</a:t>
            </a: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 Praha : </a:t>
            </a:r>
            <a:r>
              <a:rPr lang="cs-CZ" sz="1200" dirty="0" err="1">
                <a:solidFill>
                  <a:schemeClr val="accent5">
                    <a:lumMod val="75000"/>
                  </a:schemeClr>
                </a:solidFill>
              </a:rPr>
              <a:t>Scientia</a:t>
            </a:r>
            <a:r>
              <a:rPr lang="cs-CZ" sz="1200" dirty="0">
                <a:solidFill>
                  <a:schemeClr val="accent5">
                    <a:lumMod val="75000"/>
                  </a:schemeClr>
                </a:solidFill>
              </a:rPr>
              <a:t>, 1998.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sz="12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93205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129</TotalTime>
  <Words>491</Words>
  <Application>Microsoft Office PowerPoint</Application>
  <PresentationFormat>Předvádění na obrazovce (4:3)</PresentationFormat>
  <Paragraphs>122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Carnival</vt:lpstr>
      <vt:lpstr>Snímek 1</vt:lpstr>
      <vt:lpstr>CO MUŽŮM UMOŽŇUJE ZPLOZENÍ NOVÉHO JEDINCE???                                                        Mgr. Tereza Pasecká</vt:lpstr>
      <vt:lpstr>Snímek 3</vt:lpstr>
      <vt:lpstr>Jaký je úkol rozmnožovací soustavy                                          v mužském těle?</vt:lpstr>
      <vt:lpstr>Čím jsou mužské pohlavní orgány tvořeny? </vt:lpstr>
      <vt:lpstr>Varlata</vt:lpstr>
      <vt:lpstr>Spermie</vt:lpstr>
      <vt:lpstr>Spermie</vt:lpstr>
      <vt:lpstr>Nadvarlata</vt:lpstr>
      <vt:lpstr>Chámovod</vt:lpstr>
      <vt:lpstr>Přídatné pohlavní žlázy</vt:lpstr>
      <vt:lpstr>Penis = pyj</vt:lpstr>
      <vt:lpstr>Erekce a ejakulace</vt:lpstr>
      <vt:lpstr>Použitá literatura a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Dum</cp:lastModifiedBy>
  <cp:revision>40</cp:revision>
  <dcterms:created xsi:type="dcterms:W3CDTF">2011-08-29T17:40:17Z</dcterms:created>
  <dcterms:modified xsi:type="dcterms:W3CDTF">2012-09-03T15:14:58Z</dcterms:modified>
</cp:coreProperties>
</file>