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65" r:id="rId4"/>
    <p:sldId id="257" r:id="rId5"/>
    <p:sldId id="258" r:id="rId6"/>
    <p:sldId id="259" r:id="rId7"/>
    <p:sldId id="267" r:id="rId8"/>
    <p:sldId id="260" r:id="rId9"/>
    <p:sldId id="261" r:id="rId10"/>
    <p:sldId id="266" r:id="rId11"/>
    <p:sldId id="262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C75A0B-4C64-45C1-84BC-AC549FE6082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090CD55-3599-4C49-BEFC-BDBE3E1E89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03773412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VY_52_INOVACE_18_Porod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268760"/>
            <a:ext cx="7772400" cy="4528536"/>
          </a:xfrm>
        </p:spPr>
        <p:txBody>
          <a:bodyPr/>
          <a:lstStyle/>
          <a:p>
            <a:r>
              <a:rPr lang="cs-CZ" sz="2800" b="0" dirty="0" smtClean="0">
                <a:solidFill>
                  <a:srgbClr val="C00000"/>
                </a:solidFill>
              </a:rPr>
              <a:t/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 smtClean="0">
                <a:solidFill>
                  <a:srgbClr val="C00000"/>
                </a:solidFill>
              </a:rPr>
              <a:t>JAK PŘICHÁZÍ NA SVĚT NOVÝ</a:t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 smtClean="0">
                <a:solidFill>
                  <a:srgbClr val="C00000"/>
                </a:solidFill>
              </a:rPr>
              <a:t>ČLOVÍČEK???</a:t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>
                <a:solidFill>
                  <a:srgbClr val="C00000"/>
                </a:solidFill>
              </a:rPr>
              <a:t/>
            </a:r>
            <a:br>
              <a:rPr lang="cs-CZ" sz="2800" b="0" dirty="0">
                <a:solidFill>
                  <a:srgbClr val="C00000"/>
                </a:solidFill>
              </a:rPr>
            </a:br>
            <a:r>
              <a:rPr lang="cs-CZ" sz="2800" b="0" dirty="0" smtClean="0">
                <a:solidFill>
                  <a:srgbClr val="C00000"/>
                </a:solidFill>
              </a:rPr>
              <a:t/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>
                <a:solidFill>
                  <a:srgbClr val="C00000"/>
                </a:solidFill>
              </a:rPr>
              <a:t/>
            </a:r>
            <a:br>
              <a:rPr lang="cs-CZ" sz="2800" b="0" dirty="0">
                <a:solidFill>
                  <a:srgbClr val="C00000"/>
                </a:solidFill>
              </a:rPr>
            </a:br>
            <a:r>
              <a:rPr lang="cs-CZ" sz="2800" b="0" dirty="0" smtClean="0">
                <a:solidFill>
                  <a:srgbClr val="C00000"/>
                </a:solidFill>
              </a:rPr>
              <a:t/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>
                <a:solidFill>
                  <a:srgbClr val="C00000"/>
                </a:solidFill>
              </a:rPr>
              <a:t/>
            </a:r>
            <a:br>
              <a:rPr lang="cs-CZ" sz="2800" b="0" dirty="0">
                <a:solidFill>
                  <a:srgbClr val="C00000"/>
                </a:solidFill>
              </a:rPr>
            </a:br>
            <a:r>
              <a:rPr lang="cs-CZ" sz="2800" b="0" dirty="0" smtClean="0">
                <a:solidFill>
                  <a:srgbClr val="C00000"/>
                </a:solidFill>
              </a:rPr>
              <a:t/>
            </a:r>
            <a:br>
              <a:rPr lang="cs-CZ" sz="2800" b="0" dirty="0" smtClean="0">
                <a:solidFill>
                  <a:srgbClr val="C00000"/>
                </a:solidFill>
              </a:rPr>
            </a:br>
            <a:r>
              <a:rPr lang="cs-CZ" sz="2800" b="0" dirty="0">
                <a:solidFill>
                  <a:srgbClr val="C00000"/>
                </a:solidFill>
              </a:rPr>
              <a:t> </a:t>
            </a:r>
            <a:r>
              <a:rPr lang="cs-CZ" sz="2800" b="0" dirty="0" smtClean="0">
                <a:solidFill>
                  <a:srgbClr val="C00000"/>
                </a:solidFill>
              </a:rPr>
              <a:t>                                                                   </a:t>
            </a:r>
            <a:r>
              <a:rPr lang="cs-CZ" sz="1100" dirty="0" smtClean="0">
                <a:solidFill>
                  <a:srgbClr val="C00000"/>
                </a:solidFill>
              </a:rPr>
              <a:t>Mgr. Tereza Pasecká</a:t>
            </a:r>
            <a:endParaRPr lang="cs-CZ" sz="2800" b="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6289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457257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http://zhaykak.ru</a:t>
            </a:r>
            <a:endParaRPr lang="cs-CZ" sz="700" dirty="0"/>
          </a:p>
        </p:txBody>
      </p:sp>
      <p:pic>
        <p:nvPicPr>
          <p:cNvPr id="6" name="Obrázek 5" descr="Obráz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2708920"/>
            <a:ext cx="1895302" cy="18049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9259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99640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                             </a:t>
            </a:r>
            <a:r>
              <a:rPr lang="cs-CZ" sz="2800" u="sng" dirty="0" smtClean="0">
                <a:solidFill>
                  <a:srgbClr val="C00000"/>
                </a:solidFill>
                <a:latin typeface="+mn-lt"/>
              </a:rPr>
              <a:t>… PORODEM</a:t>
            </a:r>
            <a:endParaRPr lang="cs-CZ" dirty="0"/>
          </a:p>
        </p:txBody>
      </p:sp>
      <p:pic>
        <p:nvPicPr>
          <p:cNvPr id="2050" name="Picture 2" descr="H:\Prezentace\porod-úvo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3240360" cy="31683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465313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http://ladyelena.ru/rody-bez-straxa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17328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C00000"/>
                </a:solidFill>
              </a:rPr>
              <a:t>Porod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o</a:t>
            </a:r>
            <a:r>
              <a:rPr lang="cs-CZ" sz="2000" dirty="0" smtClean="0">
                <a:solidFill>
                  <a:srgbClr val="C00000"/>
                </a:solidFill>
              </a:rPr>
              <a:t>d 1. dne poslední menstruace je normální těhotenství po 240 - 310 dnech ukončeno porodem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j</a:t>
            </a:r>
            <a:r>
              <a:rPr lang="cs-CZ" sz="2000" dirty="0" smtClean="0">
                <a:solidFill>
                  <a:srgbClr val="C00000"/>
                </a:solidFill>
              </a:rPr>
              <a:t>e vyvolán mechanicky - na spodní část dělohy plod tlačí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j</a:t>
            </a:r>
            <a:r>
              <a:rPr lang="cs-CZ" sz="2000" dirty="0" smtClean="0">
                <a:solidFill>
                  <a:srgbClr val="C00000"/>
                </a:solidFill>
              </a:rPr>
              <a:t>e vyvolán hormonálně - hormon oxytocin (spouští stahy </a:t>
            </a: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                 hladkého svalstva dělohy) </a:t>
            </a:r>
          </a:p>
          <a:p>
            <a:pPr marL="182880" indent="0"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m</a:t>
            </a:r>
            <a:r>
              <a:rPr lang="cs-CZ" sz="2000" dirty="0" smtClean="0">
                <a:solidFill>
                  <a:srgbClr val="C00000"/>
                </a:solidFill>
              </a:rPr>
              <a:t>á 3 fáze: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237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1. fáze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s</a:t>
            </a:r>
            <a:r>
              <a:rPr lang="cs-CZ" sz="2000" dirty="0" smtClean="0">
                <a:solidFill>
                  <a:srgbClr val="C00000"/>
                </a:solidFill>
              </a:rPr>
              <a:t>tahování děložního svalstva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očátek otevírání děložního hrdla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o</a:t>
            </a:r>
            <a:r>
              <a:rPr lang="cs-CZ" sz="2000" dirty="0" smtClean="0">
                <a:solidFill>
                  <a:srgbClr val="C00000"/>
                </a:solidFill>
              </a:rPr>
              <a:t>dtok plodové vody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od prvních porodních bolestí trvá několik hodin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5071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2. fáze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v</a:t>
            </a:r>
            <a:r>
              <a:rPr lang="cs-CZ" sz="2000" dirty="0" smtClean="0">
                <a:solidFill>
                  <a:srgbClr val="C00000"/>
                </a:solidFill>
              </a:rPr>
              <a:t>lastní porod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z</a:t>
            </a:r>
            <a:r>
              <a:rPr lang="cs-CZ" sz="2000" dirty="0" smtClean="0">
                <a:solidFill>
                  <a:srgbClr val="C00000"/>
                </a:solidFill>
              </a:rPr>
              <a:t>esilování děložních stahů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o</a:t>
            </a:r>
            <a:r>
              <a:rPr lang="cs-CZ" sz="2000" dirty="0" smtClean="0">
                <a:solidFill>
                  <a:srgbClr val="C00000"/>
                </a:solidFill>
              </a:rPr>
              <a:t>tevření děložního krčku hlavičkou plodu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v</a:t>
            </a:r>
            <a:r>
              <a:rPr lang="cs-CZ" sz="2000" dirty="0" smtClean="0">
                <a:solidFill>
                  <a:srgbClr val="C00000"/>
                </a:solidFill>
              </a:rPr>
              <a:t>ypuzení plodu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m</a:t>
            </a:r>
            <a:r>
              <a:rPr lang="cs-CZ" sz="2000" dirty="0" smtClean="0">
                <a:solidFill>
                  <a:srgbClr val="C00000"/>
                </a:solidFill>
              </a:rPr>
              <a:t>iminko začne samo dýchat - doprovází to křikem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trvá 10 – 30 minut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85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2. fáze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6146" name="Picture 2" descr="H:\Prezentace\narozené  miminko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3168352" cy="244827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:\Prezentace\poro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3220219" cy="266429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2040" y="4797152"/>
            <a:ext cx="32202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http://www.</a:t>
            </a:r>
            <a:r>
              <a:rPr lang="cs-CZ" sz="700" dirty="0" err="1" smtClean="0"/>
              <a:t>mojebrisko.cz</a:t>
            </a:r>
            <a:r>
              <a:rPr lang="cs-CZ" sz="700" dirty="0" smtClean="0"/>
              <a:t>/</a:t>
            </a:r>
            <a:r>
              <a:rPr lang="cs-CZ" sz="700" dirty="0" err="1" smtClean="0"/>
              <a:t>wp</a:t>
            </a:r>
            <a:r>
              <a:rPr lang="cs-CZ" sz="700" dirty="0" smtClean="0"/>
              <a:t>-</a:t>
            </a:r>
            <a:r>
              <a:rPr lang="cs-CZ" sz="700" dirty="0" err="1" smtClean="0"/>
              <a:t>content</a:t>
            </a:r>
            <a:r>
              <a:rPr lang="cs-CZ" sz="700" dirty="0" smtClean="0"/>
              <a:t>/</a:t>
            </a:r>
            <a:r>
              <a:rPr lang="cs-CZ" sz="700" dirty="0" err="1" smtClean="0"/>
              <a:t>uploads</a:t>
            </a:r>
            <a:r>
              <a:rPr lang="cs-CZ" sz="700" dirty="0" smtClean="0"/>
              <a:t>/2012/07/263155.jpg</a:t>
            </a:r>
            <a:endParaRPr lang="cs-CZ" sz="7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797151"/>
            <a:ext cx="3268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http://www.</a:t>
            </a:r>
            <a:r>
              <a:rPr lang="cs-CZ" sz="700" dirty="0" err="1" smtClean="0"/>
              <a:t>bioklub.cz</a:t>
            </a:r>
            <a:r>
              <a:rPr lang="cs-CZ" sz="700" dirty="0" smtClean="0"/>
              <a:t>/rodina-a-</a:t>
            </a:r>
            <a:r>
              <a:rPr lang="cs-CZ" sz="700" dirty="0" err="1" smtClean="0"/>
              <a:t>partnerstvi</a:t>
            </a:r>
            <a:r>
              <a:rPr lang="cs-CZ" sz="700" dirty="0" smtClean="0"/>
              <a:t>/kdo-</a:t>
            </a:r>
            <a:r>
              <a:rPr lang="cs-CZ" sz="700" dirty="0" err="1" smtClean="0"/>
              <a:t>vas</a:t>
            </a:r>
            <a:r>
              <a:rPr lang="cs-CZ" sz="700" dirty="0" smtClean="0"/>
              <a:t>-</a:t>
            </a:r>
            <a:r>
              <a:rPr lang="cs-CZ" sz="700" dirty="0" err="1" smtClean="0"/>
              <a:t>muze</a:t>
            </a:r>
            <a:r>
              <a:rPr lang="cs-CZ" sz="700" dirty="0" smtClean="0"/>
              <a:t>-doprovodit-k-porodu/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2729710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3. fáze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v</a:t>
            </a:r>
            <a:r>
              <a:rPr lang="cs-CZ" sz="2000" dirty="0" smtClean="0">
                <a:solidFill>
                  <a:srgbClr val="C00000"/>
                </a:solidFill>
              </a:rPr>
              <a:t>ypuzení placenty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upečník se podváže a oddělí od placenty</a:t>
            </a: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robíhá do 30 minut po porodu dítěte</a:t>
            </a:r>
          </a:p>
          <a:p>
            <a:pPr marL="182880" indent="0">
              <a:buNone/>
            </a:pP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597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C00000"/>
                </a:solidFill>
              </a:rPr>
              <a:t>Umíš vysvětlit pojem šestinedělí?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j</a:t>
            </a:r>
            <a:r>
              <a:rPr lang="cs-CZ" sz="2000" dirty="0" smtClean="0">
                <a:solidFill>
                  <a:srgbClr val="C00000"/>
                </a:solidFill>
              </a:rPr>
              <a:t>e to období 6 týdnů po porodu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d</a:t>
            </a:r>
            <a:r>
              <a:rPr lang="cs-CZ" sz="2000" dirty="0" smtClean="0">
                <a:solidFill>
                  <a:srgbClr val="C00000"/>
                </a:solidFill>
              </a:rPr>
              <a:t>ěloha a celé tělo maminky se v tomto období regeneruje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o</a:t>
            </a:r>
            <a:r>
              <a:rPr lang="cs-CZ" sz="2000" dirty="0" smtClean="0">
                <a:solidFill>
                  <a:srgbClr val="C00000"/>
                </a:solidFill>
              </a:rPr>
              <a:t>bnovuje se menstruační cyklus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m</a:t>
            </a:r>
            <a:r>
              <a:rPr lang="cs-CZ" sz="2000" dirty="0" smtClean="0">
                <a:solidFill>
                  <a:srgbClr val="C00000"/>
                </a:solidFill>
              </a:rPr>
              <a:t>aminka dítě </a:t>
            </a:r>
            <a:r>
              <a:rPr lang="cs-CZ" sz="2000" u="sng" dirty="0" smtClean="0">
                <a:solidFill>
                  <a:srgbClr val="C00000"/>
                </a:solidFill>
              </a:rPr>
              <a:t>kojí mateřským mlékem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 - obsahuje všechny potřebné živiny, vitamíny  </a:t>
            </a: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    a ochranné látky proti nemocem</a:t>
            </a:r>
          </a:p>
          <a:p>
            <a:pPr marL="182880" indent="0"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 - sací reflex je dítěti vrozený</a:t>
            </a:r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6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>
                <a:solidFill>
                  <a:srgbClr val="C00000"/>
                </a:solidFill>
              </a:rPr>
              <a:t>Umíš vysvětlit pojem šestinedělí?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kojení       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H:\Prezentace\kojen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2952328" cy="22322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4581128"/>
            <a:ext cx="324036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http://blogmail.com.br/tecnicas-para-amamentar-o-bebe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357022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C00000"/>
                </a:solidFill>
              </a:rPr>
              <a:t>Co je předčasný porod?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rgbClr val="C00000"/>
                </a:solidFill>
              </a:rPr>
              <a:t>j</a:t>
            </a:r>
            <a:r>
              <a:rPr lang="cs-CZ" sz="2000" dirty="0" smtClean="0">
                <a:solidFill>
                  <a:srgbClr val="C00000"/>
                </a:solidFill>
              </a:rPr>
              <a:t>e porod mezi 28. až 38. týdnem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n</a:t>
            </a:r>
            <a:r>
              <a:rPr lang="cs-CZ" sz="2000" dirty="0" smtClean="0">
                <a:solidFill>
                  <a:srgbClr val="C00000"/>
                </a:solidFill>
              </a:rPr>
              <a:t>arodí se při něm nedonošené dítě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orod před 28. týdnem plod kvůli své nevyvinutosti často nepřežije</a:t>
            </a: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>
                <a:solidFill>
                  <a:srgbClr val="C00000"/>
                </a:solidFill>
              </a:rPr>
              <a:t>díky rychlému vývoji medicíny lze už zachránit děti velmi nevyvinuté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916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C00000"/>
                </a:solidFill>
              </a:rPr>
              <a:t>Víš, co je umělé přerušení těhotenství?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= interrupce</a:t>
            </a:r>
          </a:p>
          <a:p>
            <a:pPr marL="182880" indent="0"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j</a:t>
            </a:r>
            <a:r>
              <a:rPr lang="cs-CZ" sz="2000" dirty="0" smtClean="0">
                <a:solidFill>
                  <a:srgbClr val="C00000"/>
                </a:solidFill>
              </a:rPr>
              <a:t>e umělé ukončení nežádoucího těhotenství (např. ze zdravotních či sociálních důvodů)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n</a:t>
            </a:r>
            <a:r>
              <a:rPr lang="cs-CZ" sz="2000" dirty="0" smtClean="0">
                <a:solidFill>
                  <a:srgbClr val="C00000"/>
                </a:solidFill>
              </a:rPr>
              <a:t>ese s sebou mnoho zdravotních rizik – v krajním případě až trvalou neplodnost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2000" dirty="0">
                <a:solidFill>
                  <a:srgbClr val="C00000"/>
                </a:solidFill>
              </a:rPr>
              <a:t>v</a:t>
            </a:r>
            <a:r>
              <a:rPr lang="cs-CZ" sz="2000" dirty="0" smtClean="0">
                <a:solidFill>
                  <a:srgbClr val="C00000"/>
                </a:solidFill>
              </a:rPr>
              <a:t> ČR je zákonem povolené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u="sng" dirty="0">
                <a:solidFill>
                  <a:srgbClr val="C00000"/>
                </a:solidFill>
              </a:rPr>
              <a:t>s</a:t>
            </a:r>
            <a:r>
              <a:rPr lang="cs-CZ" sz="2000" u="sng" dirty="0" smtClean="0">
                <a:solidFill>
                  <a:srgbClr val="C00000"/>
                </a:solidFill>
              </a:rPr>
              <a:t>amovolný potrat</a:t>
            </a:r>
            <a:r>
              <a:rPr lang="cs-CZ" sz="2000" dirty="0" smtClean="0">
                <a:solidFill>
                  <a:srgbClr val="C00000"/>
                </a:solidFill>
              </a:rPr>
              <a:t> = vypuzení plodu bez známek života před  </a:t>
            </a:r>
          </a:p>
          <a:p>
            <a:pPr marL="182880" indent="0">
              <a:buNone/>
            </a:pP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          28. týdnem těhotenství</a:t>
            </a:r>
            <a:endParaRPr lang="cs-CZ" sz="20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597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rgbClr val="C00000"/>
                </a:solidFill>
              </a:rPr>
              <a:t>Použitá literatura a zdroje:</a:t>
            </a:r>
            <a:endParaRPr lang="cs-CZ" sz="2800" b="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KVASNIČKOVÁ, D. a kol. </a:t>
            </a:r>
            <a:r>
              <a:rPr lang="cs-CZ" sz="1200" i="1" dirty="0">
                <a:solidFill>
                  <a:srgbClr val="C00000"/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rgbClr val="C00000"/>
                </a:solidFill>
              </a:rPr>
              <a:t>                                    gymnázií.</a:t>
            </a:r>
            <a:r>
              <a:rPr lang="cs-CZ" sz="1200" dirty="0">
                <a:solidFill>
                  <a:srgbClr val="C00000"/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ČERNÍK V. – BIČÍK, V. – MARTINEC, Z. </a:t>
            </a:r>
            <a:r>
              <a:rPr lang="cs-CZ" sz="1200" i="1" dirty="0">
                <a:solidFill>
                  <a:srgbClr val="C00000"/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rgbClr val="C00000"/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rgbClr val="C00000"/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rgbClr val="C00000"/>
                </a:solidFill>
              </a:rPr>
              <a:t>Praha : SPN, 1998.</a:t>
            </a:r>
            <a:r>
              <a:rPr lang="cs-CZ" sz="1200" i="1" dirty="0">
                <a:solidFill>
                  <a:srgbClr val="C00000"/>
                </a:solidFill>
              </a:rPr>
              <a:t> </a:t>
            </a: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JELÍNEK, J. – ZICHÁČEK, V. </a:t>
            </a:r>
            <a:r>
              <a:rPr lang="cs-CZ" sz="1200" i="1" dirty="0">
                <a:solidFill>
                  <a:srgbClr val="C00000"/>
                </a:solidFill>
              </a:rPr>
              <a:t>Biologie pro střední školy gymnazijního typu.</a:t>
            </a:r>
            <a:r>
              <a:rPr lang="cs-CZ" sz="1200" dirty="0">
                <a:solidFill>
                  <a:srgbClr val="C00000"/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                                         </a:t>
            </a:r>
            <a:r>
              <a:rPr lang="cs-CZ" sz="1200" dirty="0" err="1">
                <a:solidFill>
                  <a:srgbClr val="C00000"/>
                </a:solidFill>
              </a:rPr>
              <a:t>publishing</a:t>
            </a:r>
            <a:r>
              <a:rPr lang="cs-CZ" sz="1200" dirty="0">
                <a:solidFill>
                  <a:srgbClr val="C00000"/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NOVOTNÝ, I. – HRUŠKA, M. </a:t>
            </a:r>
            <a:r>
              <a:rPr lang="cs-CZ" sz="1200" i="1" dirty="0">
                <a:solidFill>
                  <a:srgbClr val="C00000"/>
                </a:solidFill>
              </a:rPr>
              <a:t>Biologie člověka pro gymnázia. </a:t>
            </a:r>
            <a:r>
              <a:rPr lang="cs-CZ" sz="1200" dirty="0">
                <a:solidFill>
                  <a:srgbClr val="C00000"/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rgbClr val="C00000"/>
                </a:solidFill>
              </a:rPr>
              <a:t>ROSYPAL, S. a kol. </a:t>
            </a:r>
            <a:r>
              <a:rPr lang="cs-CZ" sz="1200" i="1" dirty="0">
                <a:solidFill>
                  <a:srgbClr val="C00000"/>
                </a:solidFill>
              </a:rPr>
              <a:t>Přehled biologie.</a:t>
            </a:r>
            <a:r>
              <a:rPr lang="cs-CZ" sz="1200" dirty="0">
                <a:solidFill>
                  <a:srgbClr val="C00000"/>
                </a:solidFill>
              </a:rPr>
              <a:t> Praha : </a:t>
            </a:r>
            <a:r>
              <a:rPr lang="cs-CZ" sz="1200" dirty="0" err="1">
                <a:solidFill>
                  <a:srgbClr val="C00000"/>
                </a:solidFill>
              </a:rPr>
              <a:t>Scientia</a:t>
            </a:r>
            <a:r>
              <a:rPr lang="cs-CZ" sz="1200" dirty="0">
                <a:solidFill>
                  <a:srgbClr val="C00000"/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rgbClr val="C00000"/>
              </a:solidFill>
            </a:endParaRPr>
          </a:p>
          <a:p>
            <a:endParaRPr lang="cs-CZ" sz="1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46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93</TotalTime>
  <Words>444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Snímek 1</vt:lpstr>
      <vt:lpstr> JAK PŘICHÁZÍ NA SVĚT NOVÝ ČLOVÍČEK???                                                                           Mgr. Tereza Pasecká</vt:lpstr>
      <vt:lpstr>                              … PORODEM</vt:lpstr>
      <vt:lpstr>Porod</vt:lpstr>
      <vt:lpstr>1. fáze</vt:lpstr>
      <vt:lpstr>2. fáze</vt:lpstr>
      <vt:lpstr>2. fáze</vt:lpstr>
      <vt:lpstr>3. fáze</vt:lpstr>
      <vt:lpstr>Umíš vysvětlit pojem šestinedělí?</vt:lpstr>
      <vt:lpstr>Umíš vysvětlit pojem šestinedělí?</vt:lpstr>
      <vt:lpstr>Co je předčasný porod?</vt:lpstr>
      <vt:lpstr>Víš, co je umělé přerušení těhotenství?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45</cp:revision>
  <dcterms:created xsi:type="dcterms:W3CDTF">2011-09-02T18:40:07Z</dcterms:created>
  <dcterms:modified xsi:type="dcterms:W3CDTF">2012-09-03T15:13:29Z</dcterms:modified>
</cp:coreProperties>
</file>