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E168833-AA4C-4BE5-800C-AA150B24ADDB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0C9391D-CAAC-4877-818F-8EDE4ABC57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%C3%A9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1423749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VY_52_INOVACE_15_Oběhová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8625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latin typeface="+mn-lt"/>
              </a:rPr>
              <a:t/>
            </a:r>
            <a:br>
              <a:rPr lang="cs-CZ" sz="2800" u="sng" dirty="0" smtClean="0">
                <a:latin typeface="+mn-lt"/>
              </a:rPr>
            </a:br>
            <a:endParaRPr lang="cs-CZ" sz="28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 algn="r">
              <a:buNone/>
            </a:pPr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OBĚHOVÁ SOUSTAVA</a:t>
            </a:r>
          </a:p>
          <a:p>
            <a:pPr marL="182880" indent="0">
              <a:buNone/>
            </a:pPr>
            <a:endParaRPr lang="cs-CZ" b="1" u="sng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                                     OPAKOVÁNÍ        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42" name="Picture 2" descr="H:\ŠKOLA DOBŘÍŠ\Prezentace\Oběhová soust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92696"/>
            <a:ext cx="2520280" cy="374595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4438650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Zdroj: </a:t>
            </a:r>
            <a:r>
              <a:rPr lang="cs-CZ" sz="700" dirty="0" smtClean="0"/>
              <a:t>http://cs.wikipedia.org/wiki/Soubor:Grafik_blutkreislauf.jpg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066353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Doplň: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Krev ze srdce rozvádějí cévy, které se nazývají ………………….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Krev do srdce vedou cévy, kterým říkáme ………………………….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Cévy, které mají nejmenší průměr, jsou …………………………….. 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53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Doplň: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Krev ze srdce rozvádějí cévy, které se nazývají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tepny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Krev do srdce vedou cévy, kterým říkáme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žíly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Cévy, které mají nejmenší průměr, jsou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vlásečnice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833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Vazivové pouzdro, ve kterém je uloženo srdce, se nazývá: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osrdečník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3161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Zpětnému toku krve z komor do síní zabraňují síňokomorové …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… chlopně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573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Za 1 minutu v klidu srdce vykoná přibližně: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15 stahů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70 stahů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180 stahů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6 stahů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551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Za 1 minutu v klidu srdce vykoná přibližně: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70 stahů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565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Za 1 minutu srdce přečerpá: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0,5 litru krve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15 litrů krve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5 litrů krve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 decilitr krve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778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Za 1 minutu srdce přečerpá: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5 litrů krve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95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Srdeční sval je zásobován krví z: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licní tepny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licní žíly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alých drobných žilek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ěnčitých tepen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761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Srdeční sval je zásobován krví z: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ěnčitých tepen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73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Popiš krevní oběh: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000" u="sng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do PS přitéká </a:t>
            </a:r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horní a dolní dutou žílou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odkysličená krev z těla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do LS přitéká </a:t>
            </a:r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plicními žílami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okysličená krev z plic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ze síní krev přeteče do komor (po průtoku se uzavřou chlopně)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komory se stáhnou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z PK vedou krev </a:t>
            </a:r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plicní tepny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do plic, kde se okysličí</a:t>
            </a:r>
          </a:p>
          <a:p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z LK je krev vedena </a:t>
            </a:r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aortou = srdečnicí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do celého těla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3687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07976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Popiš průběh vzniku srdečního infarktu a mozkové mrtvice: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bg2">
                    <a:lumMod val="50000"/>
                  </a:schemeClr>
                </a:solidFill>
              </a:rPr>
              <a:t>rdeční infarkt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- některá z věnčitých cév vyživující srdce se ucpe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- odpovídající část srdce není vyživovaná a odumírá</a:t>
            </a:r>
          </a:p>
          <a:p>
            <a:pPr marL="182880" indent="0">
              <a:buNone/>
            </a:pP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bg2">
                    <a:lumMod val="50000"/>
                  </a:schemeClr>
                </a:solidFill>
              </a:rPr>
              <a:t>m</a:t>
            </a:r>
            <a:r>
              <a:rPr lang="cs-CZ" sz="2000" u="sng" dirty="0" smtClean="0">
                <a:solidFill>
                  <a:schemeClr val="bg2">
                    <a:lumMod val="50000"/>
                  </a:schemeClr>
                </a:solidFill>
              </a:rPr>
              <a:t>ozková mrtvice</a:t>
            </a:r>
          </a:p>
          <a:p>
            <a:endParaRPr lang="cs-CZ" sz="2000" u="sng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- některá z drobných cévek vyživující mozek se ucpe nebo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  praskne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 - odpovídající část mozku </a:t>
            </a:r>
            <a:r>
              <a:rPr lang="cs-CZ" sz="2000" smtClean="0">
                <a:solidFill>
                  <a:schemeClr val="bg2">
                    <a:lumMod val="50000"/>
                  </a:schemeClr>
                </a:solidFill>
              </a:rPr>
              <a:t>není vyživovaná a odumírá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497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bg2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bg2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bg2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bg2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bg2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bg2">
                    <a:lumMod val="50000"/>
                  </a:schemeClr>
                </a:solidFill>
                <a:hlinkClick r:id="rId2"/>
              </a:rPr>
              <a:t>cs.wikipedia.org/wiki/C%C3%A9va</a:t>
            </a:r>
            <a:endParaRPr lang="cs-CZ" sz="12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040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43</TotalTime>
  <Words>445</Words>
  <Application>Microsoft Office PowerPoint</Application>
  <PresentationFormat>Předvádění na obrazovce (4:3)</PresentationFormat>
  <Paragraphs>133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Snímek 1</vt:lpstr>
      <vt:lpstr> </vt:lpstr>
      <vt:lpstr>Doplň:</vt:lpstr>
      <vt:lpstr>Doplň:</vt:lpstr>
      <vt:lpstr>Vazivové pouzdro, ve kterém je uloženo srdce, se nazývá:</vt:lpstr>
      <vt:lpstr>Zpětnému toku krve z komor do síní zabraňují síňokomorové …</vt:lpstr>
      <vt:lpstr>Za 1 minutu v klidu srdce vykoná přibližně:</vt:lpstr>
      <vt:lpstr>Za 1 minutu v klidu srdce vykoná přibližně:</vt:lpstr>
      <vt:lpstr>Za 1 minutu srdce přečerpá:</vt:lpstr>
      <vt:lpstr>Za 1 minutu srdce přečerpá:</vt:lpstr>
      <vt:lpstr>Srdeční sval je zásobován krví z:</vt:lpstr>
      <vt:lpstr>Srdeční sval je zásobován krví z:</vt:lpstr>
      <vt:lpstr>Popiš krevní oběh:</vt:lpstr>
      <vt:lpstr>Popiš průběh vzniku srdečního infarktu a mozkové mrtvice: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OEM</dc:creator>
  <cp:lastModifiedBy>Dum</cp:lastModifiedBy>
  <cp:revision>20</cp:revision>
  <dcterms:created xsi:type="dcterms:W3CDTF">2011-09-06T20:07:28Z</dcterms:created>
  <dcterms:modified xsi:type="dcterms:W3CDTF">2012-09-03T14:02:32Z</dcterms:modified>
</cp:coreProperties>
</file>