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VY_32_INOVACE_5A12M3_Zaokrouhlování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Zaokrouhlování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BA6778-E938-4A0B-9291-BADFA5F81542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19C7CC4-34EE-4B3E-BA44-1539B9352868}" type="presOf" srcId="{C73C7642-F245-4585-8F88-243F9FAEF6CA}" destId="{9A9B6F4F-B6FF-4F2D-B640-A8473E589523}" srcOrd="0" destOrd="0" presId="urn:microsoft.com/office/officeart/2005/8/layout/target3"/>
    <dgm:cxn modelId="{1D9EF187-0AA9-4E57-94B2-CEFC1E7257B3}" type="presOf" srcId="{39F8B381-5807-488E-AC22-73DD4140ED4A}" destId="{71045F8C-00FA-488E-A7BD-E2E6753D979D}" srcOrd="0" destOrd="0" presId="urn:microsoft.com/office/officeart/2005/8/layout/target3"/>
    <dgm:cxn modelId="{B7BD401E-DA24-42BE-A785-85857E0EB9A2}" type="presOf" srcId="{445C7998-7549-48B0-BD68-D4F0167F02E5}" destId="{4D19AB04-24FA-40C2-B203-52AE3D15E171}" srcOrd="1" destOrd="0" presId="urn:microsoft.com/office/officeart/2005/8/layout/target3"/>
    <dgm:cxn modelId="{9861BE96-6661-4DB7-B3C5-F7049FC5726A}" type="presOf" srcId="{C73C7642-F245-4585-8F88-243F9FAEF6CA}" destId="{59F530CB-4999-43B3-A00D-6AB53886BD77}" srcOrd="1" destOrd="0" presId="urn:microsoft.com/office/officeart/2005/8/layout/target3"/>
    <dgm:cxn modelId="{310CD15C-9EC3-4BAB-8AEA-36AA1100DA3A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F4A2C35-1D8F-4402-A21F-DBBD31B56AFD}" type="presOf" srcId="{EBC41103-E2E5-4D48-9B4B-425520D3D098}" destId="{3BA01B75-849B-4716-8BCD-084A86FF328F}" srcOrd="0" destOrd="0" presId="urn:microsoft.com/office/officeart/2005/8/layout/target3"/>
    <dgm:cxn modelId="{6F2666BC-DAA4-42F1-9E72-FE1A0DDAE04F}" type="presOf" srcId="{019433A1-1324-4DE1-9E6F-32B851095F74}" destId="{A3817367-F2BC-482F-8832-FA00B51DCCF3}" srcOrd="0" destOrd="0" presId="urn:microsoft.com/office/officeart/2005/8/layout/target3"/>
    <dgm:cxn modelId="{E8711792-B5E4-4B7C-A50D-BD4050A802E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D3C7A8-410E-49B8-9013-F6E75BC1C15E}" type="presOf" srcId="{FBBFC3EA-9D9D-4F3A-BEA6-9C2C0E46BF20}" destId="{832BF48F-0145-4429-9E02-8FCA946CCE9E}" srcOrd="1" destOrd="0" presId="urn:microsoft.com/office/officeart/2005/8/layout/target3"/>
    <dgm:cxn modelId="{61DBE812-413B-4BB4-8C4F-3C82C5CA5FB4}" type="presOf" srcId="{019433A1-1324-4DE1-9E6F-32B851095F74}" destId="{E7297F21-D4FD-4A41-AE58-814D01A6B5E7}" srcOrd="1" destOrd="0" presId="urn:microsoft.com/office/officeart/2005/8/layout/target3"/>
    <dgm:cxn modelId="{57A3214D-666E-45E8-858A-DB0761F4EF3F}" type="presParOf" srcId="{71045F8C-00FA-488E-A7BD-E2E6753D979D}" destId="{3577EC6B-C980-4F34-8C69-4365E7B8FC8C}" srcOrd="0" destOrd="0" presId="urn:microsoft.com/office/officeart/2005/8/layout/target3"/>
    <dgm:cxn modelId="{CC14E986-919D-49D3-B7E4-2CB3A3AD74E4}" type="presParOf" srcId="{71045F8C-00FA-488E-A7BD-E2E6753D979D}" destId="{6940EB87-DC1D-4BC3-9408-9AC2E1FFC039}" srcOrd="1" destOrd="0" presId="urn:microsoft.com/office/officeart/2005/8/layout/target3"/>
    <dgm:cxn modelId="{CE468B93-9966-4428-85EF-0C6C2D202454}" type="presParOf" srcId="{71045F8C-00FA-488E-A7BD-E2E6753D979D}" destId="{BC35EE03-4121-4EF9-923D-7CB6D30D358D}" srcOrd="2" destOrd="0" presId="urn:microsoft.com/office/officeart/2005/8/layout/target3"/>
    <dgm:cxn modelId="{E8E9CEFC-9F70-494A-9B18-D67575F64A85}" type="presParOf" srcId="{71045F8C-00FA-488E-A7BD-E2E6753D979D}" destId="{C95EEA27-3CBF-4645-A92D-9D8AF5C1CBFC}" srcOrd="3" destOrd="0" presId="urn:microsoft.com/office/officeart/2005/8/layout/target3"/>
    <dgm:cxn modelId="{BB5C2994-5538-42E7-8599-A34558DE9E20}" type="presParOf" srcId="{71045F8C-00FA-488E-A7BD-E2E6753D979D}" destId="{851BB866-B6AE-4566-893F-4C635BA974FC}" srcOrd="4" destOrd="0" presId="urn:microsoft.com/office/officeart/2005/8/layout/target3"/>
    <dgm:cxn modelId="{F9C72E49-6E6E-4C56-94F6-E4AAD9F4FABD}" type="presParOf" srcId="{71045F8C-00FA-488E-A7BD-E2E6753D979D}" destId="{643EA938-EDE0-4533-ACCC-D2BD6F3A527C}" srcOrd="5" destOrd="0" presId="urn:microsoft.com/office/officeart/2005/8/layout/target3"/>
    <dgm:cxn modelId="{3FFB67A9-E19C-405E-8F5D-1EAE3AC5B3A8}" type="presParOf" srcId="{71045F8C-00FA-488E-A7BD-E2E6753D979D}" destId="{92F31B18-D66D-4CC7-89B9-378928DE877D}" srcOrd="6" destOrd="0" presId="urn:microsoft.com/office/officeart/2005/8/layout/target3"/>
    <dgm:cxn modelId="{DF377BA5-B2CE-48F6-A25C-95FA82DE1422}" type="presParOf" srcId="{71045F8C-00FA-488E-A7BD-E2E6753D979D}" destId="{902074E1-B931-4618-97F1-FADBE82E9C3C}" srcOrd="7" destOrd="0" presId="urn:microsoft.com/office/officeart/2005/8/layout/target3"/>
    <dgm:cxn modelId="{3AEE1C59-2F25-4E73-B400-EA513F34C6C9}" type="presParOf" srcId="{71045F8C-00FA-488E-A7BD-E2E6753D979D}" destId="{A3817367-F2BC-482F-8832-FA00B51DCCF3}" srcOrd="8" destOrd="0" presId="urn:microsoft.com/office/officeart/2005/8/layout/target3"/>
    <dgm:cxn modelId="{BC068E81-E614-4200-AAE5-D287BFC43AD8}" type="presParOf" srcId="{71045F8C-00FA-488E-A7BD-E2E6753D979D}" destId="{2DD79E57-A63E-47D4-A1AB-6DF333476AD4}" srcOrd="9" destOrd="0" presId="urn:microsoft.com/office/officeart/2005/8/layout/target3"/>
    <dgm:cxn modelId="{54E33E37-23EE-489E-A69F-95B3CAE9B302}" type="presParOf" srcId="{71045F8C-00FA-488E-A7BD-E2E6753D979D}" destId="{648967D3-ED80-4214-8D87-4E7012561E4A}" srcOrd="10" destOrd="0" presId="urn:microsoft.com/office/officeart/2005/8/layout/target3"/>
    <dgm:cxn modelId="{839D8F54-B65D-4757-B7C2-6EB9F6E0E7E7}" type="presParOf" srcId="{71045F8C-00FA-488E-A7BD-E2E6753D979D}" destId="{9A9B6F4F-B6FF-4F2D-B640-A8473E589523}" srcOrd="11" destOrd="0" presId="urn:microsoft.com/office/officeart/2005/8/layout/target3"/>
    <dgm:cxn modelId="{4E5F2269-A9A8-4FD0-9AA1-566F1FE6BFB8}" type="presParOf" srcId="{71045F8C-00FA-488E-A7BD-E2E6753D979D}" destId="{13BD0FAF-9F2C-4708-9E63-A8E8E5252943}" srcOrd="12" destOrd="0" presId="urn:microsoft.com/office/officeart/2005/8/layout/target3"/>
    <dgm:cxn modelId="{FF480951-30A9-4476-9FA3-74A395CAD576}" type="presParOf" srcId="{71045F8C-00FA-488E-A7BD-E2E6753D979D}" destId="{6821E7C9-5E4B-45FA-8F82-01E6F26FAA25}" srcOrd="13" destOrd="0" presId="urn:microsoft.com/office/officeart/2005/8/layout/target3"/>
    <dgm:cxn modelId="{1B82AFC7-733D-476D-8B60-53DACC15C943}" type="presParOf" srcId="{71045F8C-00FA-488E-A7BD-E2E6753D979D}" destId="{3BA01B75-849B-4716-8BCD-084A86FF328F}" srcOrd="14" destOrd="0" presId="urn:microsoft.com/office/officeart/2005/8/layout/target3"/>
    <dgm:cxn modelId="{54E83609-A16C-4E5A-876A-7F076D2F33EF}" type="presParOf" srcId="{71045F8C-00FA-488E-A7BD-E2E6753D979D}" destId="{4D19AB04-24FA-40C2-B203-52AE3D15E171}" srcOrd="15" destOrd="0" presId="urn:microsoft.com/office/officeart/2005/8/layout/target3"/>
    <dgm:cxn modelId="{223EE668-4DC7-4985-B58D-0E312D404CD9}" type="presParOf" srcId="{71045F8C-00FA-488E-A7BD-E2E6753D979D}" destId="{832BF48F-0145-4429-9E02-8FCA946CCE9E}" srcOrd="16" destOrd="0" presId="urn:microsoft.com/office/officeart/2005/8/layout/target3"/>
    <dgm:cxn modelId="{C7719CE8-96D8-416B-A5F9-35BE154AB7F2}" type="presParOf" srcId="{71045F8C-00FA-488E-A7BD-E2E6753D979D}" destId="{E7297F21-D4FD-4A41-AE58-814D01A6B5E7}" srcOrd="17" destOrd="0" presId="urn:microsoft.com/office/officeart/2005/8/layout/target3"/>
    <dgm:cxn modelId="{2FB1BF8C-AA80-4311-BA1F-C1ADF968E034}" type="presParOf" srcId="{71045F8C-00FA-488E-A7BD-E2E6753D979D}" destId="{59F530CB-4999-43B3-A00D-6AB53886BD77}" srcOrd="18" destOrd="0" presId="urn:microsoft.com/office/officeart/2005/8/layout/target3"/>
    <dgm:cxn modelId="{26F85236-975F-4015-8A1C-E5AE308E01C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VY_32_INOVACE_5A12M3_Zaokrouhlování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Zaokrouhlování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564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867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550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47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379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863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566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610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314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031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490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0C749-E201-4B7E-ABFF-F0CB51A9C0D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84F25-9290-4F91-B079-549B5231E4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961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92234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845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Prezentace a přiřazování zaokrouhlených čísel pomocí pera</a:t>
            </a:r>
          </a:p>
          <a:p>
            <a:pPr marL="0" indent="0">
              <a:buNone/>
            </a:pPr>
            <a:r>
              <a:rPr lang="cs-CZ" sz="2400" dirty="0" smtClean="0"/>
              <a:t>Pomůcky: funkce pero v programu PowerPoint</a:t>
            </a:r>
          </a:p>
          <a:p>
            <a:pPr marL="0" indent="0">
              <a:buNone/>
            </a:pPr>
            <a:r>
              <a:rPr lang="cs-CZ" sz="2400" dirty="0" smtClean="0"/>
              <a:t>Inovace: názorná ukázka a vysvětlení, motivace k pozornosti a aktivní zapojení žáků 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smtClean="0"/>
              <a:t>Snímek – vysvětlení </a:t>
            </a:r>
            <a:r>
              <a:rPr lang="cs-CZ" sz="2400" dirty="0" smtClean="0"/>
              <a:t>pravidla zaokrouhlování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rozhodování o zaokrouhlení dolů nebo nahoru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náhodný výběr čísla ze spleti čísel a přiřazení podle         zaokrouhlení</a:t>
            </a:r>
          </a:p>
        </p:txBody>
      </p:sp>
    </p:spTree>
    <p:extLst>
      <p:ext uri="{BB962C8B-B14F-4D97-AF65-F5344CB8AC3E}">
        <p14:creationId xmlns:p14="http://schemas.microsoft.com/office/powerpoint/2010/main" val="259096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56207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Zaokrouhlování na desítky - 10, 20, 30, 40, 50, …..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79296" cy="5805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            3</a:t>
            </a:r>
            <a:r>
              <a:rPr lang="cs-CZ" sz="3600" dirty="0" smtClean="0">
                <a:solidFill>
                  <a:srgbClr val="00B050"/>
                </a:solidFill>
              </a:rPr>
              <a:t>4  </a:t>
            </a:r>
            <a:r>
              <a:rPr lang="cs-CZ" sz="3600" dirty="0"/>
              <a:t> </a:t>
            </a:r>
            <a:r>
              <a:rPr lang="cs-CZ" sz="3600" dirty="0" smtClean="0"/>
              <a:t>   30			    </a:t>
            </a:r>
            <a:r>
              <a:rPr lang="cs-CZ" sz="3600" dirty="0" smtClean="0">
                <a:solidFill>
                  <a:srgbClr val="FFC000"/>
                </a:solidFill>
              </a:rPr>
              <a:t>3</a:t>
            </a:r>
            <a:r>
              <a:rPr lang="cs-CZ" sz="3600" dirty="0" smtClean="0">
                <a:solidFill>
                  <a:srgbClr val="00B050"/>
                </a:solidFill>
              </a:rPr>
              <a:t>6     </a:t>
            </a:r>
            <a:r>
              <a:rPr lang="cs-CZ" sz="3600" dirty="0" smtClean="0"/>
              <a:t>40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Řád desítek                       </a:t>
            </a:r>
            <a:r>
              <a:rPr lang="cs-CZ" dirty="0" smtClean="0">
                <a:solidFill>
                  <a:srgbClr val="00B050"/>
                </a:solidFill>
              </a:rPr>
              <a:t>Řád jednotek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Číslice v řádu jednotek rozhoduje o zaokrouhlení</a:t>
            </a:r>
          </a:p>
          <a:p>
            <a:pPr marL="0" indent="0">
              <a:buNone/>
            </a:pPr>
            <a:r>
              <a:rPr lang="cs-CZ" sz="2600" b="1" u="sng" dirty="0" smtClean="0">
                <a:solidFill>
                  <a:srgbClr val="00B050"/>
                </a:solidFill>
              </a:rPr>
              <a:t>Číslo 1, 2, 3, 4      </a:t>
            </a:r>
            <a:r>
              <a:rPr lang="cs-CZ" sz="2600" dirty="0" smtClean="0"/>
              <a:t>zaokrouhlíme DOLŮ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     </a:t>
            </a:r>
            <a:r>
              <a:rPr lang="cs-CZ" sz="2600" dirty="0" smtClean="0">
                <a:solidFill>
                  <a:srgbClr val="FFC000"/>
                </a:solidFill>
              </a:rPr>
              <a:t>Číslice v řádu desítek zůstává</a:t>
            </a:r>
          </a:p>
          <a:p>
            <a:pPr marL="0" indent="0">
              <a:buNone/>
            </a:pPr>
            <a:r>
              <a:rPr lang="cs-CZ" sz="2600" b="1" u="sng" dirty="0" smtClean="0">
                <a:solidFill>
                  <a:srgbClr val="00B050"/>
                </a:solidFill>
              </a:rPr>
              <a:t>Číslo 5, 6, 7, 8, 9  </a:t>
            </a:r>
            <a:r>
              <a:rPr lang="cs-CZ" sz="2600" dirty="0" smtClean="0"/>
              <a:t>zaokrouhlíme NAHORU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     </a:t>
            </a:r>
            <a:r>
              <a:rPr lang="cs-CZ" sz="2600" dirty="0" smtClean="0">
                <a:solidFill>
                  <a:srgbClr val="FFC000"/>
                </a:solidFill>
              </a:rPr>
              <a:t>Číslice v řádu desítek se zvětší o 			                   jedno</a:t>
            </a:r>
          </a:p>
          <a:p>
            <a:pPr marL="0" indent="0">
              <a:buNone/>
            </a:pPr>
            <a:r>
              <a:rPr lang="cs-CZ" sz="2600" b="1" u="sng" dirty="0"/>
              <a:t> </a:t>
            </a:r>
            <a:r>
              <a:rPr lang="cs-CZ" sz="2600" b="1" u="sng" dirty="0" smtClean="0"/>
              <a:t>                              </a:t>
            </a:r>
          </a:p>
          <a:p>
            <a:pPr marL="0" indent="0">
              <a:buNone/>
            </a:pPr>
            <a:r>
              <a:rPr lang="cs-CZ" b="1" u="sng" dirty="0" smtClean="0"/>
              <a:t>                           </a:t>
            </a:r>
            <a:endParaRPr lang="cs-CZ" b="1" u="sng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1979712" y="1556792"/>
            <a:ext cx="288032" cy="64807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411760" y="1484784"/>
            <a:ext cx="4032448" cy="79208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411760" y="1484784"/>
            <a:ext cx="3888432" cy="7920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6444208" y="1556792"/>
            <a:ext cx="360040" cy="72008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11760" y="1340768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7020272" y="1340768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2161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Zaokrouhluj – odůvodňuj a čísla přiřazuj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576064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DOLŮ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FFCC00"/>
                </a:solidFill>
              </a:rPr>
              <a:t>NAHORU</a:t>
            </a:r>
            <a:endParaRPr lang="cs-CZ" dirty="0">
              <a:solidFill>
                <a:srgbClr val="FFCC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30778"/>
            <a:ext cx="1490265" cy="4234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30778"/>
            <a:ext cx="1490265" cy="4090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419872" y="2420888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148336" y="1842002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965576" y="2166038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453136" y="2808465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297063" y="3138146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093096" y="3614936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868416" y="3751855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635896" y="3103783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733056" y="4220344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614085" y="4485633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500263" y="4263008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995936" y="4868416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97063" y="4911080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995936" y="5568552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837454" y="5402413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694205" y="5568552"/>
            <a:ext cx="720080" cy="64807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688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Zaokrouhli a přiřaď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5407" y="1059223"/>
            <a:ext cx="1656184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10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20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30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40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50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020272" y="1018676"/>
            <a:ext cx="159452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60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70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80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90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100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4389843" y="5536197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4644008" y="1872515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4427984" y="4249003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754807" y="1744890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3428515" y="3132348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4979723" y="3219825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4788024" y="4648202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4286046" y="2058074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3926006" y="3935819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4932040" y="4194211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3701551" y="2371258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4788024" y="5133763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4286046" y="4909829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4067944" y="3223132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3428515" y="4820579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3419872" y="4266231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Rámeček 21"/>
          <p:cNvSpPr/>
          <p:nvPr/>
        </p:nvSpPr>
        <p:spPr>
          <a:xfrm>
            <a:off x="3563888" y="3595937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Rámeček 22"/>
          <p:cNvSpPr/>
          <p:nvPr/>
        </p:nvSpPr>
        <p:spPr>
          <a:xfrm>
            <a:off x="4427984" y="2650870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Rámeček 23"/>
          <p:cNvSpPr/>
          <p:nvPr/>
        </p:nvSpPr>
        <p:spPr>
          <a:xfrm>
            <a:off x="4412539" y="3621844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Rámeček 24"/>
          <p:cNvSpPr/>
          <p:nvPr/>
        </p:nvSpPr>
        <p:spPr>
          <a:xfrm>
            <a:off x="3788555" y="5223013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Rámeček 25"/>
          <p:cNvSpPr/>
          <p:nvPr/>
        </p:nvSpPr>
        <p:spPr>
          <a:xfrm>
            <a:off x="3923928" y="4596645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Rámeček 26"/>
          <p:cNvSpPr/>
          <p:nvPr/>
        </p:nvSpPr>
        <p:spPr>
          <a:xfrm>
            <a:off x="4932040" y="3602031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Rámeček 27"/>
          <p:cNvSpPr/>
          <p:nvPr/>
        </p:nvSpPr>
        <p:spPr>
          <a:xfrm>
            <a:off x="3716666" y="2044175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Rámeček 28"/>
          <p:cNvSpPr/>
          <p:nvPr/>
        </p:nvSpPr>
        <p:spPr>
          <a:xfrm>
            <a:off x="4900700" y="2737828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Rámeček 29"/>
          <p:cNvSpPr/>
          <p:nvPr/>
        </p:nvSpPr>
        <p:spPr>
          <a:xfrm>
            <a:off x="3923928" y="2819164"/>
            <a:ext cx="720080" cy="626368"/>
          </a:xfrm>
          <a:prstGeom prst="frame">
            <a:avLst/>
          </a:prstGeom>
          <a:solidFill>
            <a:srgbClr val="FF0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68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213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0506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173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Zaokrouhlování na desítky - 10, 20, 30, 40, 50, …..</vt:lpstr>
      <vt:lpstr>Zaokrouhluj – odůvodňuj a čísla přiřazuj</vt:lpstr>
      <vt:lpstr>Zaokrouhli a přiřaď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28</cp:revision>
  <dcterms:created xsi:type="dcterms:W3CDTF">2012-01-08T12:16:51Z</dcterms:created>
  <dcterms:modified xsi:type="dcterms:W3CDTF">2012-03-07T18:14:02Z</dcterms:modified>
</cp:coreProperties>
</file>