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6" r:id="rId24"/>
    <p:sldId id="278" r:id="rId25"/>
    <p:sldId id="281" r:id="rId26"/>
    <p:sldId id="279" r:id="rId27"/>
    <p:sldId id="280" r:id="rId28"/>
    <p:sldId id="282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824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E53A768A-37EC-41AA-89C1-F7586A4CCC19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DD0D25EB-735D-4247-9D9F-C8DF46C55AA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" TargetMode="External"/><Relationship Id="rId2" Type="http://schemas.openxmlformats.org/officeDocument/2006/relationships/hyperlink" Target="http://www.wikipedi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387785"/>
              </p:ext>
            </p:extLst>
          </p:nvPr>
        </p:nvGraphicFramePr>
        <p:xfrm>
          <a:off x="683568" y="5229200"/>
          <a:ext cx="7848872" cy="1392584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Biologie</a:t>
                      </a:r>
                      <a:r>
                        <a:rPr lang="cs-CZ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člověka pro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8. ročník</a:t>
                      </a:r>
                      <a:endParaRPr lang="cs-CZ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smtClean="0">
                          <a:latin typeface="Times New Roman"/>
                          <a:ea typeface="Calibri"/>
                          <a:cs typeface="Times New Roman"/>
                        </a:rPr>
                        <a:t>VY_52_INOVACE_14_Oběhová 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soustava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Tereza Pasecká</a:t>
                      </a:r>
                      <a:endParaRPr lang="cs-CZ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88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2800" b="0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… CÉVÁCH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LIDSKÁ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KREV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KOLUJE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V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…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825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2800" b="0" dirty="0" smtClean="0">
                <a:latin typeface="+mn-lt"/>
              </a:rPr>
              <a:t/>
            </a:r>
            <a:br>
              <a:rPr lang="cs-CZ" sz="2800" b="0" dirty="0" smtClean="0">
                <a:latin typeface="+mn-lt"/>
              </a:rPr>
            </a:br>
            <a:r>
              <a:rPr lang="cs-CZ" sz="2800" b="0" dirty="0" smtClean="0">
                <a:latin typeface="+mn-lt"/>
              </a:rPr>
              <a:t/>
            </a:r>
            <a:br>
              <a:rPr lang="cs-CZ" sz="2800" b="0" dirty="0" smtClean="0">
                <a:latin typeface="+mn-lt"/>
              </a:rPr>
            </a:br>
            <a:r>
              <a:rPr lang="cs-CZ" sz="2800" b="0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… SRDCE</a:t>
            </a:r>
            <a:endParaRPr lang="cs-CZ" sz="2800" b="0" dirty="0">
              <a:latin typeface="+mn-lt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POHYB KRVE V CÉVÁCH</a:t>
            </a:r>
          </a:p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JE UMOŽNĚN STAHY…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780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692992"/>
          </a:xfrm>
        </p:spPr>
        <p:txBody>
          <a:bodyPr/>
          <a:lstStyle/>
          <a:p>
            <a:pPr algn="r"/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</a:rPr>
              <a:t>Mgr. Tereza Pasecká</a:t>
            </a:r>
            <a:endParaRPr lang="cs-CZ" sz="11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KTERÁ SOUSTAVA JE TVOŘENA</a:t>
            </a:r>
          </a:p>
          <a:p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SRDCEM A CÉVAMI?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OEM\Desktop\PREZENTACE\Obrázky\otazník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824" y="3573016"/>
            <a:ext cx="228600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351560" y="5525641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www.shutterstock.com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339871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u="sng" dirty="0" smtClean="0">
                <a:latin typeface="+mn-lt"/>
              </a:rPr>
              <a:t/>
            </a:r>
            <a:br>
              <a:rPr lang="cs-CZ" sz="2800" u="sng" dirty="0" smtClean="0">
                <a:latin typeface="+mn-lt"/>
              </a:rPr>
            </a:br>
            <a:endParaRPr lang="cs-CZ" sz="2800" u="sng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0" indent="0">
              <a:buNone/>
            </a:pPr>
            <a:endParaRPr lang="cs-CZ" dirty="0" smtClean="0"/>
          </a:p>
          <a:p>
            <a:pPr marL="182880" indent="0">
              <a:buNone/>
            </a:pPr>
            <a:endParaRPr lang="cs-CZ" dirty="0"/>
          </a:p>
          <a:p>
            <a:pPr marL="182880" indent="0">
              <a:buNone/>
            </a:pPr>
            <a:endParaRPr lang="cs-CZ" dirty="0" smtClean="0"/>
          </a:p>
          <a:p>
            <a:pPr marL="182880" indent="0">
              <a:buNone/>
            </a:pPr>
            <a:endParaRPr lang="cs-CZ" dirty="0"/>
          </a:p>
          <a:p>
            <a:pPr marL="182880" indent="0">
              <a:buNone/>
            </a:pPr>
            <a:endParaRPr lang="cs-CZ" dirty="0" smtClean="0"/>
          </a:p>
          <a:p>
            <a:pPr marL="182880" indent="0">
              <a:buNone/>
            </a:pPr>
            <a:endParaRPr lang="cs-CZ" dirty="0"/>
          </a:p>
          <a:p>
            <a:pPr marL="182880" indent="0">
              <a:buNone/>
            </a:pPr>
            <a:endParaRPr lang="cs-CZ" dirty="0" smtClean="0"/>
          </a:p>
          <a:p>
            <a:pPr marL="182880" indent="0">
              <a:buNone/>
            </a:pPr>
            <a:endParaRPr lang="cs-CZ" dirty="0"/>
          </a:p>
          <a:p>
            <a:pPr marL="182880" indent="0" algn="r">
              <a:buNone/>
            </a:pPr>
            <a:r>
              <a:rPr lang="cs-CZ" b="1" u="sng" dirty="0" smtClean="0">
                <a:solidFill>
                  <a:schemeClr val="bg2">
                    <a:lumMod val="50000"/>
                  </a:schemeClr>
                </a:solidFill>
              </a:rPr>
              <a:t>… OBĚHOVÁ SOUSTAVA</a:t>
            </a:r>
            <a:endParaRPr lang="cs-CZ" b="1" u="sng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42" name="Picture 2" descr="H:\ŠKOLA DOBŘÍŠ\Prezentace\Oběhová sousta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692696"/>
            <a:ext cx="2520280" cy="374595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19872" y="4438650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www.anatonomina.org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293018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91952"/>
          </a:xfrm>
        </p:spPr>
        <p:txBody>
          <a:bodyPr>
            <a:normAutofit/>
          </a:bodyPr>
          <a:lstStyle/>
          <a:p>
            <a:pPr algn="l"/>
            <a:r>
              <a:rPr lang="cs-CZ" sz="2800" b="0" u="sng" dirty="0" smtClean="0">
                <a:solidFill>
                  <a:schemeClr val="bg2">
                    <a:lumMod val="50000"/>
                  </a:schemeClr>
                </a:solidFill>
              </a:rPr>
              <a:t>Co o oběhové soustavě možná nevíš…:</a:t>
            </a:r>
            <a:endParaRPr lang="cs-CZ" sz="2800" b="0" u="sng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m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užské srdce váží 280 – 340 g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ž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enské srdce váží 230 – 280 g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l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ékařský obor, který se zabývá stavbou, funkcí a chorobami srdce = kardiologie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rdeční a cévní choroby patří v civilizovaných zemích k nejčastějším příčinám úmrtí (v ČR jsou příčinou 50% úmrtí)</a:t>
            </a:r>
          </a:p>
        </p:txBody>
      </p:sp>
    </p:spTree>
    <p:extLst>
      <p:ext uri="{BB962C8B-B14F-4D97-AF65-F5344CB8AC3E}">
        <p14:creationId xmlns:p14="http://schemas.microsoft.com/office/powerpoint/2010/main" val="309976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Cévy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t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voří krevní řečiště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odle stavby a mocnosti jejich stěn je dělíme na:</a:t>
            </a:r>
          </a:p>
          <a:p>
            <a:pPr marL="182880" indent="0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1) tepny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2) žíly</a:t>
            </a:r>
          </a:p>
          <a:p>
            <a:pPr marL="182880" indent="0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3) vlásečnice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701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Tepny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mají stěny silné, pevné a pružné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j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sou tvořené 3 vrstvami: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             - vnitřní - vystýlá vnitřek tepny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                          - je z plochých buněk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             - střední - je z hladké svaloviny a  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                            pružného vaziva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             - vnější - je z vaziva   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218" name="Picture 2" descr="H:\ŠKOLA DOBŘÍŠ\Prezentace\Průřez tepno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17291"/>
            <a:ext cx="2543175" cy="192387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66503" y="4941168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</a:t>
            </a:r>
            <a:r>
              <a:rPr lang="cs-CZ" sz="700" dirty="0" smtClean="0"/>
              <a:t>www.freephotosbank.com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73319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Tepny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t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epny se postupně větví na slabší až do vlásečnic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j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 v nich největší tlak krve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tah svalové vrstvy způsobí zúžení tepny a tím zvýšení krevního tlaku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edou krev OD SRDCE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k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rev se v nich pohybuje rychlostí 30 cm/s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366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Vlásečnice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j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sou nejdrobnější cévy  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mají délku asi 0,5 mm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j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 jich 40 miliard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jejich stěny jsou z 1 vrstvy buněk - přes ni přecházejí dýchací plyny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locha vlásečnic pro průchod plynů je 1000 m²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45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Vlásečnice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t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epny od srdce vedou krev s kyslíkem do těla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ětví se až ve vlásečnice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přes jejich stěnu se kyslík a živiny dostávají do tkání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z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tkání do krve ve vlásečnicích vstupuje oxid uhličitý a odpadní látky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lásečnice se spojují v žíly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8194" name="Picture 2" descr="H:\ŠKOLA DOBŘÍŠ\Prezentace\Vlásečn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284984"/>
            <a:ext cx="2880320" cy="118110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35896" y="4466084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www.anatonomina.org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202777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Žíly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m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ají stěny podobné jako tepny, ale mnohem tenčí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edou krev K SRDCI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žílách dolních končetin jsou chlopně 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– umožňují průtok krve k srdci 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(uzavřou se a krev se 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nemůže vrátit dolů)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170" name="Picture 2" descr="H:\ŠKOLA DOBŘÍŠ\Prezentace\žíl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492896"/>
            <a:ext cx="1270000" cy="300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53968" y="5502796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www.anatonomina.org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110428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Srdce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j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 dutý sval – 12 cm dlouhý, 9 cm široký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j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 uloženo ve vazivovém obalu = osrdečníku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j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 tvořeno srdeční svalovinou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je rozděleno na pravou (P) a levou (L) polovinu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k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aždá polovina je rozdělena na horní </a:t>
            </a:r>
            <a:r>
              <a:rPr lang="cs-CZ" sz="2000" u="sng" dirty="0" smtClean="0">
                <a:solidFill>
                  <a:schemeClr val="bg2">
                    <a:lumMod val="50000"/>
                  </a:schemeClr>
                </a:solidFill>
              </a:rPr>
              <a:t>síň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(S) a spodní </a:t>
            </a:r>
            <a:r>
              <a:rPr lang="cs-CZ" sz="2000" u="sng" dirty="0" smtClean="0">
                <a:solidFill>
                  <a:schemeClr val="bg2">
                    <a:lumMod val="50000"/>
                  </a:schemeClr>
                </a:solidFill>
              </a:rPr>
              <a:t>komoru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(K) 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t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zn., že srdce má pravou síň (PS), pravou komoru (PK), levou síň (LS) a levou komoru (LK)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235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Srdce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146" name="Picture 2" descr="H:\ŠKOLA DOBŘÍŠ\Prezentace\srdc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6792"/>
            <a:ext cx="359473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H:\ŠKOLA DOBŘÍŠ\Prezentace\srdce fo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2708920"/>
            <a:ext cx="2859161" cy="332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630960" y="6035799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</a:t>
            </a:r>
            <a:r>
              <a:rPr lang="cs-CZ" sz="700" dirty="0" smtClean="0"/>
              <a:t>www.freephotosbank.com</a:t>
            </a:r>
            <a:endParaRPr lang="cs-CZ" sz="7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39752" y="4653136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www.anatonomina.org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54217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Srdce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srdci je několik chlopní - zabraňují zpětnému toku krve z komor do síní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t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rojcípá chlopeň - je mezi PS a PK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d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vojcípá chlopeň - je mezi LS a LK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oloměsíčité chlopně – na začátku aorty a plicní tepny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o obvodu srdce jsou věnčité tepny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- vyživují ho a zásobují kyslíkem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122" name="Picture 2" descr="H:\ŠKOLA DOBŘÍŠ\Prezentace\Věnčité tep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77072"/>
            <a:ext cx="259228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56176" y="6309320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www.anatonomina.org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348552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Činnost srdce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racuje pravidelně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z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a 1 minutu vykoná 68 – 72 stahů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u="sng" dirty="0">
                <a:solidFill>
                  <a:schemeClr val="bg2">
                    <a:lumMod val="50000"/>
                  </a:schemeClr>
                </a:solidFill>
              </a:rPr>
              <a:t>s</a:t>
            </a:r>
            <a:r>
              <a:rPr lang="cs-CZ" sz="2000" u="sng" dirty="0" smtClean="0">
                <a:solidFill>
                  <a:schemeClr val="bg2">
                    <a:lumMod val="50000"/>
                  </a:schemeClr>
                </a:solidFill>
              </a:rPr>
              <a:t>ystola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= stah srdce – vypuzení krve do tepen a dále do těla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u="sng" dirty="0">
                <a:solidFill>
                  <a:schemeClr val="bg2">
                    <a:lumMod val="50000"/>
                  </a:schemeClr>
                </a:solidFill>
              </a:rPr>
              <a:t>d</a:t>
            </a:r>
            <a:r>
              <a:rPr lang="cs-CZ" sz="2000" u="sng" dirty="0" smtClean="0">
                <a:solidFill>
                  <a:schemeClr val="bg2">
                    <a:lumMod val="50000"/>
                  </a:schemeClr>
                </a:solidFill>
              </a:rPr>
              <a:t>iastola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=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ochabnutí srdce – naplnění srdce krví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ři jednom srdečním stahu se vytlačí 80 ml krve (při sportu, zvýšené tělesné námaze až 200 ml)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95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0" u="sng" dirty="0" smtClean="0">
                <a:solidFill>
                  <a:schemeClr val="bg2">
                    <a:lumMod val="50000"/>
                  </a:schemeClr>
                </a:solidFill>
              </a:rPr>
              <a:t>A teď něco z matematiky…</a:t>
            </a:r>
            <a:r>
              <a:rPr lang="cs-CZ" sz="2800" b="0" u="sng" dirty="0" smtClean="0">
                <a:solidFill>
                  <a:schemeClr val="bg2">
                    <a:lumMod val="50000"/>
                  </a:schemeClr>
                </a:solidFill>
                <a:sym typeface="Wingdings" pitchFamily="2" charset="2"/>
              </a:rPr>
              <a:t></a:t>
            </a:r>
            <a:endParaRPr lang="cs-CZ" sz="2800" b="0" u="sng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0" indent="0">
              <a:buNone/>
            </a:pPr>
            <a:endParaRPr lang="cs-CZ" dirty="0" smtClean="0"/>
          </a:p>
          <a:p>
            <a:pPr marL="182880" indent="0">
              <a:buNone/>
            </a:pPr>
            <a:endParaRPr lang="cs-CZ" dirty="0"/>
          </a:p>
          <a:p>
            <a:pPr marL="182880" indent="0">
              <a:buNone/>
            </a:pPr>
            <a:endParaRPr lang="cs-CZ" dirty="0" smtClean="0"/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KOLIK KRVE PŘEČERPÁ </a:t>
            </a: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SRDCE ZA 1 MINUTU?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492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 algn="ctr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JE TO ZHRUBA 5 LITRŮ,</a:t>
            </a: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COŽ JE CELKOVÝ OBJEM KRVE V LIDSKÉM TĚLE.</a:t>
            </a:r>
          </a:p>
          <a:p>
            <a:pPr marL="182880" indent="0" algn="ctr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Za 1 minutu srdce přečerpá veškerou krev.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85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pPr algn="l"/>
            <a:r>
              <a:rPr lang="cs-CZ" sz="2800" b="0" u="sng" dirty="0" smtClean="0">
                <a:solidFill>
                  <a:schemeClr val="bg2">
                    <a:lumMod val="50000"/>
                  </a:schemeClr>
                </a:solidFill>
              </a:rPr>
              <a:t>... u počítání ještě zůstaneme! </a:t>
            </a:r>
            <a:r>
              <a:rPr lang="cs-CZ" sz="2800" b="0" u="sng" dirty="0" smtClean="0">
                <a:solidFill>
                  <a:schemeClr val="bg2">
                    <a:lumMod val="50000"/>
                  </a:schemeClr>
                </a:solidFill>
                <a:sym typeface="Wingdings" pitchFamily="2" charset="2"/>
              </a:rPr>
              <a:t></a:t>
            </a:r>
            <a:endParaRPr lang="cs-CZ" sz="2800" b="0" u="sng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 algn="ctr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KOLIK KRVE PŘEČERPÁ SRDCE</a:t>
            </a: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ZA 1 HODINU, ZA 1 DEN, ZA 1 TÝDEN?</a:t>
            </a: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300 litrů za 1 hodinu</a:t>
            </a: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7200 litrů za 1 den</a:t>
            </a: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50400 litrů za 1 týden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3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Krevní oběh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r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ozdělen na 2 propojené okruhy:</a:t>
            </a:r>
          </a:p>
          <a:p>
            <a:pPr marL="182880" indent="0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SRDCE – PLÍCE - SRDCE</a:t>
            </a: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= malý plicní okruh</a:t>
            </a: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SRDCE – TĚLO – SRDCE</a:t>
            </a:r>
          </a:p>
          <a:p>
            <a:pPr marL="182880" indent="0" algn="ctr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 algn="ctr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= velký tělní oběh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252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Krevní oběh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endParaRPr lang="cs-CZ" sz="2000" u="sng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do PS přitéká </a:t>
            </a:r>
            <a:r>
              <a:rPr lang="cs-CZ" sz="2000" u="sng" dirty="0" smtClean="0">
                <a:solidFill>
                  <a:schemeClr val="bg2">
                    <a:lumMod val="50000"/>
                  </a:schemeClr>
                </a:solidFill>
              </a:rPr>
              <a:t>horní a dolní dutou žílou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odkysličená krev z těla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d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o LS přitéká </a:t>
            </a:r>
            <a:r>
              <a:rPr lang="cs-CZ" sz="2000" u="sng" dirty="0" smtClean="0">
                <a:solidFill>
                  <a:schemeClr val="bg2">
                    <a:lumMod val="50000"/>
                  </a:schemeClr>
                </a:solidFill>
              </a:rPr>
              <a:t>plicními žílami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okysličená krev z plic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z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 síní krev přeteče do komor (po průtoku se uzavřou chlopně)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k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omory se stáhnou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z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PK vedou krev </a:t>
            </a:r>
            <a:r>
              <a:rPr lang="cs-CZ" sz="2000" u="sng" dirty="0" smtClean="0">
                <a:solidFill>
                  <a:schemeClr val="bg2">
                    <a:lumMod val="50000"/>
                  </a:schemeClr>
                </a:solidFill>
              </a:rPr>
              <a:t>plicní tepny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do plic, kde se okysličí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z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LK je krev vedena </a:t>
            </a:r>
            <a:r>
              <a:rPr lang="cs-CZ" sz="2000" u="sng" dirty="0" smtClean="0">
                <a:solidFill>
                  <a:schemeClr val="bg2">
                    <a:lumMod val="50000"/>
                  </a:schemeClr>
                </a:solidFill>
              </a:rPr>
              <a:t>aortou = srdečnicí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do celého těla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41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b="0" u="sng" dirty="0" smtClean="0">
                <a:solidFill>
                  <a:schemeClr val="bg2">
                    <a:lumMod val="50000"/>
                  </a:schemeClr>
                </a:solidFill>
              </a:rPr>
              <a:t>Jak jsi na tom?</a:t>
            </a:r>
            <a:endParaRPr lang="cs-CZ" sz="2800" b="0" u="sng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Změř počet tepů svého srdce za 1 minutu.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Udělej 30 dřepů!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err="1" smtClean="0">
                <a:solidFill>
                  <a:schemeClr val="bg2">
                    <a:lumMod val="50000"/>
                  </a:schemeClr>
                </a:solidFill>
              </a:rPr>
              <a:t>Uff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!!!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Znovu změř minutový tep.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Výsledky porovnej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sym typeface="Wingdings" pitchFamily="2" charset="2"/>
              </a:rPr>
              <a:t>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68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Tep = pulz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t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epny se při průtoku krve rozšíří – po tepnách se šíří tepová vlna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l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ze jej nahmatat na tepnách blízko pod kůží (krkavice na krku, tepna na zápěstí)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k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lidový tep: 68 – 72 tepů za minutu</a:t>
            </a:r>
          </a:p>
          <a:p>
            <a:pPr marL="182880" indent="0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t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rénovaní sportovci mají tep nižší 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(Emil Zátopek měl v klidu 44 tepů za minutu)  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098" name="Picture 2" descr="H:\ŠKOLA DOBŘÍŠ\Prezentace\tep měřen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96952"/>
            <a:ext cx="2520280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16016" y="4365104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</a:t>
            </a:r>
            <a:r>
              <a:rPr lang="cs-CZ" sz="700" dirty="0" smtClean="0"/>
              <a:t>www.freephotosbank.com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151443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Krevní tlak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= síla, kterou působí krev na stěny cév</a:t>
            </a:r>
          </a:p>
          <a:p>
            <a:pPr marL="182880" indent="0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ystolická hodnota = hodnota při stahu komor</a:t>
            </a:r>
          </a:p>
          <a:p>
            <a:pPr marL="182880" indent="0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           - vyšší hodnota</a:t>
            </a:r>
          </a:p>
          <a:p>
            <a:pPr marL="182880" indent="0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d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iastolická hodnota = hodnota při ochabnutí komor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           - nižší hodnota</a:t>
            </a:r>
          </a:p>
          <a:p>
            <a:pPr marL="182880" indent="0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u="sng" dirty="0">
                <a:solidFill>
                  <a:schemeClr val="bg2">
                    <a:lumMod val="50000"/>
                  </a:schemeClr>
                </a:solidFill>
              </a:rPr>
              <a:t>n</a:t>
            </a:r>
            <a:r>
              <a:rPr lang="cs-CZ" sz="2000" u="sng" dirty="0" smtClean="0">
                <a:solidFill>
                  <a:schemeClr val="bg2">
                    <a:lumMod val="50000"/>
                  </a:schemeClr>
                </a:solidFill>
              </a:rPr>
              <a:t>ormální tlak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: 120/80 torrů</a:t>
            </a:r>
          </a:p>
          <a:p>
            <a:r>
              <a:rPr lang="cs-CZ" sz="2000" u="sng" dirty="0">
                <a:solidFill>
                  <a:schemeClr val="bg2">
                    <a:lumMod val="50000"/>
                  </a:schemeClr>
                </a:solidFill>
              </a:rPr>
              <a:t>v</a:t>
            </a:r>
            <a:r>
              <a:rPr lang="cs-CZ" sz="2000" u="sng" dirty="0" smtClean="0">
                <a:solidFill>
                  <a:schemeClr val="bg2">
                    <a:lumMod val="50000"/>
                  </a:schemeClr>
                </a:solidFill>
              </a:rPr>
              <a:t>ysoký tlak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: nad 140/90 torrů</a:t>
            </a:r>
          </a:p>
          <a:p>
            <a:pPr marL="182880" indent="0">
              <a:buNone/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33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Krevní tlak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měří se na pažní tepně</a:t>
            </a:r>
          </a:p>
          <a:p>
            <a:pPr marL="182880" indent="0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měří se tlak vzduchu ve stahovací manžetě, který je potřeba k tomu, aby se zastavil průtok krve touto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tepnou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dirty="0"/>
          </a:p>
        </p:txBody>
      </p:sp>
      <p:pic>
        <p:nvPicPr>
          <p:cNvPr id="3074" name="Picture 2" descr="H:\ŠKOLA DOBŘÍŠ\Prezentace\krevní tla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0" y="3573016"/>
            <a:ext cx="24765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33986" y="5420866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</a:t>
            </a:r>
            <a:r>
              <a:rPr lang="cs-CZ" sz="700" dirty="0" smtClean="0"/>
              <a:t>www.freephotosbank.com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2987740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Elektrokardiogram = EKG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omocí elektrod položených na povrchu těla se snímají elektrické změny v srdci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" name="Picture 2" descr="H:\ŠKOLA DOBŘÍŠ\Prezentace\EK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63686"/>
            <a:ext cx="3672408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39952" y="5202011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</a:t>
            </a:r>
            <a:r>
              <a:rPr lang="cs-CZ" sz="700" dirty="0" smtClean="0"/>
              <a:t>www.freephotosbank.com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98046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Dvě otázky na závěr…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Co víš o srdečním infarktu?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Co víš o mozkové mrtvici?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9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b="0" u="sng" dirty="0" smtClean="0">
                <a:solidFill>
                  <a:schemeClr val="bg2">
                    <a:lumMod val="50000"/>
                  </a:schemeClr>
                </a:solidFill>
              </a:rPr>
              <a:t>Použitá literatura a zdroje:</a:t>
            </a:r>
            <a:endParaRPr lang="cs-CZ" sz="2800" b="0" u="sng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KVASNIČKOVÁ, D. a kol. </a:t>
            </a:r>
            <a:r>
              <a:rPr lang="cs-CZ" sz="1200" i="1" dirty="0">
                <a:solidFill>
                  <a:schemeClr val="bg2">
                    <a:lumMod val="50000"/>
                  </a:schemeClr>
                </a:solidFill>
              </a:rPr>
              <a:t>Ekologický přírodopis pro 8. ročník základní školy a nižší ročníky víceletých  </a:t>
            </a:r>
          </a:p>
          <a:p>
            <a:pPr marL="182880" indent="0">
              <a:buNone/>
            </a:pPr>
            <a:r>
              <a:rPr lang="cs-CZ" sz="1200" i="1" dirty="0">
                <a:solidFill>
                  <a:schemeClr val="bg2">
                    <a:lumMod val="50000"/>
                  </a:schemeClr>
                </a:solidFill>
              </a:rPr>
              <a:t>                                    gymnázií.</a:t>
            </a: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 Praha : Fortuna, 1999.</a:t>
            </a:r>
          </a:p>
          <a:p>
            <a:pPr marL="182880" indent="0">
              <a:buNone/>
            </a:pPr>
            <a:endParaRPr lang="cs-CZ" sz="12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ČERNÍK V. – BIČÍK, V. – MARTINEC, Z. </a:t>
            </a:r>
            <a:r>
              <a:rPr lang="cs-CZ" sz="1200" i="1" dirty="0">
                <a:solidFill>
                  <a:schemeClr val="bg2">
                    <a:lumMod val="50000"/>
                  </a:schemeClr>
                </a:solidFill>
              </a:rPr>
              <a:t>Přírodopis 3. Biologie člověka se základy etologie a genetiky.</a:t>
            </a: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pPr marL="182880" indent="0">
              <a:buNone/>
            </a:pPr>
            <a:r>
              <a:rPr lang="cs-CZ" sz="1200" i="1" dirty="0">
                <a:solidFill>
                  <a:schemeClr val="bg2">
                    <a:lumMod val="50000"/>
                  </a:schemeClr>
                </a:solidFill>
              </a:rPr>
              <a:t>                                                         </a:t>
            </a: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Praha : SPN, 1998.</a:t>
            </a:r>
            <a:r>
              <a:rPr lang="cs-CZ" sz="1200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cs-CZ" sz="12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JELÍNEK, J. – ZICHÁČEK, V. </a:t>
            </a:r>
            <a:r>
              <a:rPr lang="cs-CZ" sz="1200" i="1" dirty="0">
                <a:solidFill>
                  <a:schemeClr val="bg2">
                    <a:lumMod val="50000"/>
                  </a:schemeClr>
                </a:solidFill>
              </a:rPr>
              <a:t>Biologie pro střední školy gymnazijního typu.</a:t>
            </a: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 Olomouc : Fin </a:t>
            </a:r>
          </a:p>
          <a:p>
            <a:pPr marL="182880" indent="0">
              <a:buNone/>
            </a:pP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                                         </a:t>
            </a:r>
            <a:r>
              <a:rPr lang="cs-CZ" sz="1200" dirty="0" err="1">
                <a:solidFill>
                  <a:schemeClr val="bg2">
                    <a:lumMod val="50000"/>
                  </a:schemeClr>
                </a:solidFill>
              </a:rPr>
              <a:t>publishing</a:t>
            </a: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, 1996.</a:t>
            </a:r>
          </a:p>
          <a:p>
            <a:pPr marL="182880" indent="0">
              <a:buNone/>
            </a:pPr>
            <a:endParaRPr lang="cs-CZ" sz="12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NOVOTNÝ, I. – HRUŠKA, M. </a:t>
            </a:r>
            <a:r>
              <a:rPr lang="cs-CZ" sz="1200" i="1" dirty="0">
                <a:solidFill>
                  <a:schemeClr val="bg2">
                    <a:lumMod val="50000"/>
                  </a:schemeClr>
                </a:solidFill>
              </a:rPr>
              <a:t>Biologie člověka pro gymnázia. </a:t>
            </a: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Praha : Fortuna, 1995.</a:t>
            </a:r>
          </a:p>
          <a:p>
            <a:pPr marL="182880" indent="0">
              <a:buNone/>
            </a:pPr>
            <a:endParaRPr lang="cs-CZ" sz="12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ROSYPAL, S. a kol. </a:t>
            </a:r>
            <a:r>
              <a:rPr lang="cs-CZ" sz="1200" i="1" dirty="0">
                <a:solidFill>
                  <a:schemeClr val="bg2">
                    <a:lumMod val="50000"/>
                  </a:schemeClr>
                </a:solidFill>
              </a:rPr>
              <a:t>Přehled biologie.</a:t>
            </a: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 Praha : </a:t>
            </a:r>
            <a:r>
              <a:rPr lang="cs-CZ" sz="1200" dirty="0" err="1">
                <a:solidFill>
                  <a:schemeClr val="bg2">
                    <a:lumMod val="50000"/>
                  </a:schemeClr>
                </a:solidFill>
              </a:rPr>
              <a:t>Scientia</a:t>
            </a:r>
            <a:r>
              <a:rPr lang="cs-CZ" sz="1200" dirty="0">
                <a:solidFill>
                  <a:schemeClr val="bg2">
                    <a:lumMod val="50000"/>
                  </a:schemeClr>
                </a:solidFill>
              </a:rPr>
              <a:t>, 1998.</a:t>
            </a:r>
          </a:p>
          <a:p>
            <a:pPr marL="182880" indent="0">
              <a:buNone/>
            </a:pPr>
            <a:endParaRPr lang="cs-CZ" sz="12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bg2">
                    <a:lumMod val="50000"/>
                  </a:schemeClr>
                </a:solidFill>
                <a:hlinkClick r:id="rId2"/>
              </a:rPr>
              <a:t>www.wikipedie.cz</a:t>
            </a:r>
            <a:endParaRPr lang="cs-CZ" sz="12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smtClean="0">
                <a:solidFill>
                  <a:schemeClr val="bg2">
                    <a:lumMod val="50000"/>
                  </a:schemeClr>
                </a:solidFill>
                <a:hlinkClick r:id="rId3"/>
              </a:rPr>
              <a:t>www.google.cz</a:t>
            </a:r>
            <a:endParaRPr lang="cs-CZ" sz="1200" smtClean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bg2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1663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426</TotalTime>
  <Words>1031</Words>
  <Application>Microsoft Office PowerPoint</Application>
  <PresentationFormat>Předvádění na obrazovce (4:3)</PresentationFormat>
  <Paragraphs>267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Carnival</vt:lpstr>
      <vt:lpstr>Prezentace aplikace PowerPoint</vt:lpstr>
      <vt:lpstr> … CÉVÁCH</vt:lpstr>
      <vt:lpstr>  … SRDCE</vt:lpstr>
      <vt:lpstr>                   Mgr. Tereza Pasecká</vt:lpstr>
      <vt:lpstr> </vt:lpstr>
      <vt:lpstr>Co o oběhové soustavě možná nevíš…:</vt:lpstr>
      <vt:lpstr>Cévy</vt:lpstr>
      <vt:lpstr>Tepny</vt:lpstr>
      <vt:lpstr>Tepny</vt:lpstr>
      <vt:lpstr>Vlásečnice</vt:lpstr>
      <vt:lpstr>Vlásečnice</vt:lpstr>
      <vt:lpstr>Žíly</vt:lpstr>
      <vt:lpstr>Srdce</vt:lpstr>
      <vt:lpstr>Srdce</vt:lpstr>
      <vt:lpstr>Srdce</vt:lpstr>
      <vt:lpstr>Činnost srdce</vt:lpstr>
      <vt:lpstr>A teď něco z matematiky…</vt:lpstr>
      <vt:lpstr>Prezentace aplikace PowerPoint</vt:lpstr>
      <vt:lpstr>... u počítání ještě zůstaneme! </vt:lpstr>
      <vt:lpstr>Krevní oběh</vt:lpstr>
      <vt:lpstr>Krevní oběh</vt:lpstr>
      <vt:lpstr>Jak jsi na tom?</vt:lpstr>
      <vt:lpstr>Tep = pulz</vt:lpstr>
      <vt:lpstr>Krevní tlak</vt:lpstr>
      <vt:lpstr>Krevní tlak</vt:lpstr>
      <vt:lpstr>Elektrokardiogram = EKG</vt:lpstr>
      <vt:lpstr>Dvě otázky na závěr…</vt:lpstr>
      <vt:lpstr>Použitá literatura a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72</cp:revision>
  <dcterms:created xsi:type="dcterms:W3CDTF">2011-08-08T08:46:41Z</dcterms:created>
  <dcterms:modified xsi:type="dcterms:W3CDTF">2012-09-02T20:47:41Z</dcterms:modified>
</cp:coreProperties>
</file>