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0" r:id="rId2"/>
    <p:sldId id="256" r:id="rId3"/>
    <p:sldId id="257" r:id="rId4"/>
    <p:sldId id="258" r:id="rId5"/>
    <p:sldId id="259" r:id="rId6"/>
    <p:sldId id="260" r:id="rId7"/>
    <p:sldId id="279" r:id="rId8"/>
    <p:sldId id="261" r:id="rId9"/>
    <p:sldId id="262" r:id="rId10"/>
    <p:sldId id="263" r:id="rId11"/>
    <p:sldId id="264" r:id="rId12"/>
    <p:sldId id="265" r:id="rId13"/>
    <p:sldId id="277" r:id="rId14"/>
    <p:sldId id="278" r:id="rId15"/>
    <p:sldId id="28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2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4A8C1D4-28DE-43BF-9803-E5E8C07D1C48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E835B59-5D0E-4F06-BF00-5BC4AF931A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8C1D4-28DE-43BF-9803-E5E8C07D1C48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35B59-5D0E-4F06-BF00-5BC4AF931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54A8C1D4-28DE-43BF-9803-E5E8C07D1C48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E835B59-5D0E-4F06-BF00-5BC4AF931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8C1D4-28DE-43BF-9803-E5E8C07D1C48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35B59-5D0E-4F06-BF00-5BC4AF931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8C1D4-28DE-43BF-9803-E5E8C07D1C48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E835B59-5D0E-4F06-BF00-5BC4AF931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8C1D4-28DE-43BF-9803-E5E8C07D1C48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35B59-5D0E-4F06-BF00-5BC4AF931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8C1D4-28DE-43BF-9803-E5E8C07D1C48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35B59-5D0E-4F06-BF00-5BC4AF931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8C1D4-28DE-43BF-9803-E5E8C07D1C48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E835B59-5D0E-4F06-BF00-5BC4AF931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8C1D4-28DE-43BF-9803-E5E8C07D1C48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35B59-5D0E-4F06-BF00-5BC4AF931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8C1D4-28DE-43BF-9803-E5E8C07D1C48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35B59-5D0E-4F06-BF00-5BC4AF931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8C1D4-28DE-43BF-9803-E5E8C07D1C48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35B59-5D0E-4F06-BF00-5BC4AF931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54A8C1D4-28DE-43BF-9803-E5E8C07D1C48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E835B59-5D0E-4F06-BF00-5BC4AF931A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686868246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VY_52_INOVACE_12_Nervová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soustava 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251756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196752"/>
            <a:ext cx="7772400" cy="4600544"/>
          </a:xfrm>
        </p:spPr>
        <p:txBody>
          <a:bodyPr/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KTERÁ SOUSTAVA ŘÍDÍ OSTATNÍ</a:t>
            </a: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SOUSTAVY??? </a:t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 KTERÁ JE JEJICH </a:t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„VELÍCÍM DŮSTOJNÍKEM“???</a:t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                                                  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</a:rPr>
              <a:t>Mgr. Tereza Pasecká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/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endParaRPr lang="cs-CZ" sz="2800" dirty="0">
              <a:solidFill>
                <a:schemeClr val="tx2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722376" y="1088137"/>
            <a:ext cx="77724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5229200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</a:t>
            </a:r>
            <a:r>
              <a:rPr lang="cs-CZ" sz="700" dirty="0" smtClean="0"/>
              <a:t>http://zhaykak.ru</a:t>
            </a:r>
            <a:endParaRPr lang="cs-CZ" sz="700" dirty="0"/>
          </a:p>
        </p:txBody>
      </p:sp>
      <p:pic>
        <p:nvPicPr>
          <p:cNvPr id="6" name="Obrázek 5" descr="Obrázek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3356992"/>
            <a:ext cx="1895302" cy="18049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80344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191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…NERVOVÁ </a:t>
            </a:r>
          </a:p>
          <a:p>
            <a:pPr marL="182880" indent="0">
              <a:buNone/>
            </a:pPr>
            <a:endParaRPr lang="cs-CZ" b="1" u="sng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SOUSTAVA</a:t>
            </a:r>
            <a:endParaRPr lang="cs-CZ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H:\ŠKOLA DOBŘÍŠ\Prezentace\Nervová soustav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40768"/>
            <a:ext cx="2088232" cy="396669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5301208"/>
            <a:ext cx="2664296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00" dirty="0" smtClean="0"/>
              <a:t>http://www.</a:t>
            </a:r>
            <a:r>
              <a:rPr lang="cs-CZ" sz="700" dirty="0" err="1" smtClean="0"/>
              <a:t>invitingwellness.com</a:t>
            </a:r>
            <a:r>
              <a:rPr lang="cs-CZ" sz="700" dirty="0" smtClean="0"/>
              <a:t>/</a:t>
            </a:r>
            <a:r>
              <a:rPr lang="cs-CZ" sz="700" dirty="0" err="1" smtClean="0"/>
              <a:t>nervous</a:t>
            </a:r>
            <a:r>
              <a:rPr lang="cs-CZ" sz="700" dirty="0" smtClean="0"/>
              <a:t>_</a:t>
            </a:r>
            <a:r>
              <a:rPr lang="cs-CZ" sz="700" dirty="0" err="1" smtClean="0"/>
              <a:t>system.htm</a:t>
            </a:r>
            <a:endParaRPr lang="cs-CZ" sz="700" dirty="0"/>
          </a:p>
        </p:txBody>
      </p:sp>
    </p:spTree>
    <p:extLst>
      <p:ext uri="{BB962C8B-B14F-4D97-AF65-F5344CB8AC3E}">
        <p14:creationId xmlns="" xmlns:p14="http://schemas.microsoft.com/office/powerpoint/2010/main" val="1562353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tx2">
                    <a:lumMod val="75000"/>
                  </a:schemeClr>
                </a:solidFill>
              </a:rPr>
              <a:t>Co o nervové soustavě možná nevíš…:</a:t>
            </a:r>
            <a:endParaRPr lang="cs-CZ" sz="2800" b="0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ervová soustava obratlovců se postupně vyvinula z NS rozptýlené, trubicovité, žebříčkovité, </a:t>
            </a:r>
            <a:r>
              <a:rPr lang="cs-CZ" sz="2000" dirty="0" err="1" smtClean="0">
                <a:solidFill>
                  <a:schemeClr val="tx2">
                    <a:lumMod val="75000"/>
                  </a:schemeClr>
                </a:solidFill>
              </a:rPr>
              <a:t>zauzlinové</a:t>
            </a: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…to byste ovšem vědět měli!!!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sym typeface="Wingdings" pitchFamily="2" charset="2"/>
              </a:rPr>
              <a:t></a:t>
            </a: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  <a:sym typeface="Wingdings" pitchFamily="2" charset="2"/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  <a:sym typeface="Wingdings" pitchFamily="2" charset="2"/>
              </a:rPr>
              <a:t>p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sym typeface="Wingdings" pitchFamily="2" charset="2"/>
              </a:rPr>
              <a:t>ři narození máme určitý počet nervových buněk, během života se tento počet rychle snižuje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sym typeface="Wingdings" pitchFamily="2" charset="2"/>
            </a:endParaRP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  <a:sym typeface="Wingdings" pitchFamily="2" charset="2"/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aždou minutu proteče mozkem 1 litr krve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ozek je orgán nejnáročnější na přívod kyslíku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u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ž po 3 minutách bez kyslíku nastává „smrt mozku“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74733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Jaký je úkol nervové soustavy?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ř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ídí činnost všech orgánů v těle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ejím prostřednictvím získáváme informace o okolí a dokážeme na ně reagovat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c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entrum NS = mozek 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- je v něm uložena paměť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- je v něm centrum řeči a uvědomění si sebe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  sama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- probíhají v něm myšlenkové pochody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18084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Reflexy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= odpovědi organismu na podněty</a:t>
            </a: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u="sng" dirty="0">
                <a:solidFill>
                  <a:schemeClr val="tx2">
                    <a:lumMod val="75000"/>
                  </a:schemeClr>
                </a:solidFill>
              </a:rPr>
              <a:t>v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rozené = nepodmíněné</a:t>
            </a: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u="sng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- člověk se s nimi narodí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- reflex polykací, dýchací, míšní</a:t>
            </a: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- míšní reflex = nervový děj, kdy je signál z čidla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    (receptoru) nese nervovou dráhou do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    míchy a z ní do výkonného orgánu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6530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Reflexy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7" name="Picture 3" descr="H:\ŠKOLA DOBŘÍŠ\Prezentace\Míšní reflex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564904"/>
            <a:ext cx="4176464" cy="207456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3848" y="4653136"/>
            <a:ext cx="3384376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00" dirty="0" smtClean="0"/>
              <a:t>http://absolventi.</a:t>
            </a:r>
            <a:r>
              <a:rPr lang="cs-CZ" sz="700" dirty="0" err="1" smtClean="0"/>
              <a:t>gymcheb.cz</a:t>
            </a:r>
            <a:r>
              <a:rPr lang="cs-CZ" sz="700" dirty="0" smtClean="0"/>
              <a:t>/2006/</a:t>
            </a:r>
            <a:r>
              <a:rPr lang="cs-CZ" sz="700" dirty="0" err="1" smtClean="0"/>
              <a:t>lepreno</a:t>
            </a:r>
            <a:r>
              <a:rPr lang="cs-CZ" sz="700" dirty="0" smtClean="0"/>
              <a:t>/soustava/</a:t>
            </a:r>
            <a:r>
              <a:rPr lang="cs-CZ" sz="700" dirty="0" err="1" smtClean="0"/>
              <a:t>obrazky.html</a:t>
            </a:r>
            <a:r>
              <a:rPr lang="cs-CZ" sz="700" dirty="0" smtClean="0"/>
              <a:t> </a:t>
            </a:r>
            <a:endParaRPr lang="cs-CZ" sz="700" dirty="0"/>
          </a:p>
        </p:txBody>
      </p:sp>
    </p:spTree>
    <p:extLst>
      <p:ext uri="{BB962C8B-B14F-4D97-AF65-F5344CB8AC3E}">
        <p14:creationId xmlns="" xmlns:p14="http://schemas.microsoft.com/office/powerpoint/2010/main" val="714456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Reflexy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tx2">
                    <a:lumMod val="75000"/>
                  </a:schemeClr>
                </a:solidFill>
              </a:rPr>
              <a:t>z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ískané = podmíněné = naučené</a:t>
            </a: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u="sng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- vytvářejí se v průběhu života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- jsou reakcemi na opakované podněty</a:t>
            </a: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- při vymizení podnětů reflex postupně vyhasíná</a:t>
            </a: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- I. P. Pavlov – pokusy se psy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63023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Stavba nervové soustavy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tx2">
                    <a:lumMod val="75000"/>
                  </a:schemeClr>
                </a:solidFill>
              </a:rPr>
              <a:t>c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entrální NS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= mozek + mícha</a:t>
            </a:r>
          </a:p>
          <a:p>
            <a:endParaRPr lang="cs-CZ" sz="2000" u="sng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u="sng" dirty="0">
                <a:solidFill>
                  <a:schemeClr val="tx2">
                    <a:lumMod val="75000"/>
                  </a:schemeClr>
                </a:solidFill>
              </a:rPr>
              <a:t>o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bvodová NS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= nervy ve všech částech těla – jsou spojeny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    s mozkem a míchou</a:t>
            </a: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  = nervy mozkomíšní + nervy autonomní     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u="sng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u="sng" dirty="0">
                <a:solidFill>
                  <a:schemeClr val="tx2">
                    <a:lumMod val="75000"/>
                  </a:schemeClr>
                </a:solidFill>
              </a:rPr>
              <a:t>n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euron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= nervová buňka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- základní stavební jednotka NS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60292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Neuron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e vysoce specializovaná buňka – není schopná se dělit a rozmnožovat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á následující stavbu: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1) 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buněčné tělo</a:t>
            </a: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640080" indent="-457200">
              <a:buAutoNum type="arabicParenR"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2) 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dendrity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= krátké výběžky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- přivádějí informace z okolních neuronů</a:t>
            </a: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3) </a:t>
            </a:r>
            <a:r>
              <a:rPr lang="cs-CZ" sz="2000" u="sng" dirty="0">
                <a:solidFill>
                  <a:schemeClr val="tx2">
                    <a:lumMod val="75000"/>
                  </a:schemeClr>
                </a:solidFill>
              </a:rPr>
              <a:t>n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eurit = axon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= dlouhý výběžek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     - odvádí zpracovanou informaci z neuronu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      dál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    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34766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Neuron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-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je obalen bílou tukovou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vrstvou = myelinová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pochva – izoluje neurit od ostatních vláken</a:t>
            </a: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4) </a:t>
            </a:r>
            <a:r>
              <a:rPr lang="cs-CZ" sz="2000" u="sng" dirty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ynapse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- mikroskopická štěrbina mezi jednotlivými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neurony</a:t>
            </a: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ropojením neuronů vznikají složité nervové dráhy, po kterých se šíří vzruchy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zruchy se šíří rychlostí až 130 m/s</a:t>
            </a: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Jakou rychlostí se vzruchy šíří v km/h?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06400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Neuron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 descr="H:\ŠKOLA DOBŘÍŠ\Prezentace\Neuron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35831"/>
            <a:ext cx="2359149" cy="273630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H:\ŠKOLA DOBŘÍŠ\Prezentace\Síť neuronů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31875"/>
            <a:ext cx="2762250" cy="194421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49218" y="5022589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http://www.</a:t>
            </a:r>
            <a:r>
              <a:rPr lang="cs-CZ" sz="700" dirty="0" err="1" smtClean="0"/>
              <a:t>happybrain.be</a:t>
            </a:r>
            <a:endParaRPr lang="cs-CZ" sz="7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4581128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Zdroj:http://3.bp.blogspot.com/_8ZhGYdd4xZA/</a:t>
            </a:r>
            <a:r>
              <a:rPr lang="cs-CZ" sz="700" dirty="0" err="1" smtClean="0"/>
              <a:t>SYRZTJfwzOI</a:t>
            </a:r>
            <a:r>
              <a:rPr lang="cs-CZ" sz="700" dirty="0" smtClean="0"/>
              <a:t>/</a:t>
            </a:r>
            <a:r>
              <a:rPr lang="cs-CZ" sz="700" dirty="0" err="1" smtClean="0"/>
              <a:t>AAAAAAAAAWw</a:t>
            </a:r>
            <a:r>
              <a:rPr lang="cs-CZ" sz="700" dirty="0" smtClean="0"/>
              <a:t>/2OdiGUGUAKw/s1600-h/</a:t>
            </a:r>
            <a:r>
              <a:rPr lang="cs-CZ" sz="700" dirty="0" err="1" smtClean="0"/>
              <a:t>brainCell</a:t>
            </a:r>
            <a:r>
              <a:rPr lang="cs-CZ" sz="700" dirty="0" smtClean="0"/>
              <a:t>-</a:t>
            </a:r>
            <a:r>
              <a:rPr lang="cs-CZ" sz="700" dirty="0" err="1" smtClean="0"/>
              <a:t>die.jpg</a:t>
            </a:r>
            <a:r>
              <a:rPr lang="cs-CZ" sz="700" dirty="0" smtClean="0"/>
              <a:t> </a:t>
            </a:r>
            <a:endParaRPr lang="cs-CZ" sz="700" dirty="0"/>
          </a:p>
        </p:txBody>
      </p:sp>
    </p:spTree>
    <p:extLst>
      <p:ext uri="{BB962C8B-B14F-4D97-AF65-F5344CB8AC3E}">
        <p14:creationId xmlns="" xmlns:p14="http://schemas.microsoft.com/office/powerpoint/2010/main" val="14476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Obvodové nervy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pojují centrální NS s orgány a tkáněmi v celém těle v obou směrech</a:t>
            </a: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mozkomíšní nervy + autonomní nervy:</a:t>
            </a: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u="sng" dirty="0">
                <a:solidFill>
                  <a:schemeClr val="tx2">
                    <a:lumMod val="75000"/>
                  </a:schemeClr>
                </a:solidFill>
              </a:rPr>
              <a:t>m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ozkomíšní nervy</a:t>
            </a: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- vlákna vedou ze smyslových orgánů a kůže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- vlákna vedou do příčně pruhovaných svalů</a:t>
            </a: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5601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Obvodové nervy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tx2">
                    <a:lumMod val="75000"/>
                  </a:schemeClr>
                </a:solidFill>
              </a:rPr>
              <a:t>a</a:t>
            </a:r>
            <a:r>
              <a:rPr lang="cs-CZ" sz="2000" u="sng" dirty="0" smtClean="0">
                <a:solidFill>
                  <a:schemeClr val="tx2">
                    <a:lumMod val="75000"/>
                  </a:schemeClr>
                </a:solidFill>
              </a:rPr>
              <a:t>utonomní nervy = vegetativní</a:t>
            </a: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u="sng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- řídí vnitřní orgány a hladké svaly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1) sympatikus – zrychluje srdeční činnost</a:t>
            </a: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2) parasympatikus – zpomaluje srdeční činnost</a:t>
            </a:r>
          </a:p>
          <a:p>
            <a:pPr marL="182880" indent="0">
              <a:buNone/>
            </a:pP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- většina orgánů je inervována oběma – pracují proti sobě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64389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tx2">
                    <a:lumMod val="75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tx2">
                    <a:lumMod val="75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tx2">
                    <a:lumMod val="75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tx2">
                    <a:lumMod val="75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tx2">
                    <a:lumMod val="75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tx2">
                    <a:lumMod val="75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tx2">
                    <a:lumMod val="75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tx2">
                    <a:lumMod val="75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sz="12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tx2">
                    <a:lumMod val="75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tx2">
                    <a:lumMod val="75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tx2">
                    <a:lumMod val="75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tx2">
                    <a:lumMod val="75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tx2">
                    <a:lumMod val="75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tx2">
                    <a:lumMod val="75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tx2">
                    <a:lumMod val="75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tx2">
                    <a:lumMod val="75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tx2">
                    <a:lumMod val="75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tx2">
                    <a:lumMod val="75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tx2">
                    <a:lumMod val="75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tx2">
                    <a:lumMod val="75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tx2">
                    <a:lumMod val="75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tx2">
                    <a:lumMod val="75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tx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124943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935</TotalTime>
  <Words>626</Words>
  <Application>Microsoft Office PowerPoint</Application>
  <PresentationFormat>Předvádění na obrazovce (4:3)</PresentationFormat>
  <Paragraphs>141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Carnival</vt:lpstr>
      <vt:lpstr>Snímek 1</vt:lpstr>
      <vt:lpstr>KTERÁ SOUSTAVA ŘÍDÍ OSTATNÍ SOUSTAVY???   KTERÁ JE JEJICH  „VELÍCÍM DŮSTOJNÍKEM“???                                                         Mgr. Tereza Pasecká </vt:lpstr>
      <vt:lpstr>Snímek 3</vt:lpstr>
      <vt:lpstr>Co o nervové soustavě možná nevíš…:</vt:lpstr>
      <vt:lpstr>Jaký je úkol nervové soustavy?</vt:lpstr>
      <vt:lpstr>Reflexy</vt:lpstr>
      <vt:lpstr>Reflexy</vt:lpstr>
      <vt:lpstr>Reflexy</vt:lpstr>
      <vt:lpstr>Stavba nervové soustavy</vt:lpstr>
      <vt:lpstr>Neuron</vt:lpstr>
      <vt:lpstr>Neuron</vt:lpstr>
      <vt:lpstr>Neuron</vt:lpstr>
      <vt:lpstr>Obvodové nervy</vt:lpstr>
      <vt:lpstr>Obvodové nervy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79</cp:revision>
  <dcterms:created xsi:type="dcterms:W3CDTF">2011-08-20T06:21:12Z</dcterms:created>
  <dcterms:modified xsi:type="dcterms:W3CDTF">2012-09-03T15:11:41Z</dcterms:modified>
</cp:coreProperties>
</file>