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68" d="100"/>
          <a:sy n="68" d="100"/>
        </p:scale>
        <p:origin x="-1914" y="-5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ACE46BFB-2EE7-430F-9464-4ACC3AADE63A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0A65748A-82A9-4260-97E3-31A0C40918A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" TargetMode="External"/><Relationship Id="rId2" Type="http://schemas.openxmlformats.org/officeDocument/2006/relationships/hyperlink" Target="http://www.wikipedie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559223"/>
              </p:ext>
            </p:extLst>
          </p:nvPr>
        </p:nvGraphicFramePr>
        <p:xfrm>
          <a:off x="683568" y="5229200"/>
          <a:ext cx="7848872" cy="1392584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6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Biologie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člověka pro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8. ročník</a:t>
                      </a:r>
                      <a:endParaRPr lang="cs-CZ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smtClean="0">
                          <a:latin typeface="Times New Roman"/>
                          <a:ea typeface="Calibri"/>
                          <a:cs typeface="Times New Roman"/>
                        </a:rPr>
                        <a:t>VY_52_INOVACE_11_Nervová </a:t>
                      </a: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soustava</a:t>
                      </a:r>
                      <a:r>
                        <a:rPr lang="cs-CZ" sz="16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- opakování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Tereza Pasecká</a:t>
                      </a:r>
                      <a:endParaRPr lang="cs-CZ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876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1340768"/>
            <a:ext cx="7772400" cy="4456528"/>
          </a:xfrm>
        </p:spPr>
        <p:txBody>
          <a:bodyPr/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NERVOVÁ  SOUSTAVA</a:t>
            </a:r>
            <a:b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2800" u="sng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2800" u="sng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28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tx2">
                    <a:lumMod val="75000"/>
                  </a:schemeClr>
                </a:solidFill>
              </a:rPr>
              <a:t>      OPAKOVÁNÍ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62896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4" name="Picture 2" descr="H:\ŠKOLA DOBŘÍŠ\Prezentace\Nervová sousta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94587"/>
            <a:ext cx="2088232" cy="396669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220072" y="5761286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www.anatomiea.sweb.cz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121872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Vysvětli pojem reflexy. Co o nich víš?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r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eflexy jsou odpovědi organismu na podněty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r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eflexy jsou nepodmíněné (= vrozené) a podmíněné </a:t>
            </a:r>
          </a:p>
          <a:p>
            <a:pPr marL="182880" indent="0">
              <a:buNone/>
            </a:pPr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 (= naučené, získané)</a:t>
            </a:r>
          </a:p>
          <a:p>
            <a:pPr marL="182880" indent="0">
              <a:buNone/>
            </a:pP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nepodmíněnými reflexy se narodíme ( reflex polykací, sací, dávicí,…)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odmíněné reflexy vznikají jako reakce na opakující se podněty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978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Z kterých částí je tvořen neuron?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tělo                    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d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endrity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neurit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2" descr="H:\ŠKOLA DOBŘÍŠ\Prezentace\Neur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098" y="1844824"/>
            <a:ext cx="2359149" cy="273630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980983" y="4581128"/>
            <a:ext cx="2376264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700" dirty="0" smtClean="0"/>
              <a:t>Zdroj: </a:t>
            </a:r>
            <a:r>
              <a:rPr lang="cs-CZ" sz="700" dirty="0" smtClean="0"/>
              <a:t>www.freephotosbank.com</a:t>
            </a:r>
            <a:endParaRPr lang="cs-CZ" sz="700" dirty="0"/>
          </a:p>
        </p:txBody>
      </p:sp>
    </p:spTree>
    <p:extLst>
      <p:ext uri="{BB962C8B-B14F-4D97-AF65-F5344CB8AC3E}">
        <p14:creationId xmlns:p14="http://schemas.microsoft.com/office/powerpoint/2010/main" val="246214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Srdeční činnost zrychlují: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autonomní nervy parasympatiku</a:t>
            </a: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autonomní nervy sympatiku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72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Srdeční činnost zrychlují: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a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utonomní nervy sympatiku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64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Zadní míšní kořeny…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… přivádějí do míchy vzruchy ze smyslových receptorů ve svalech, kůži a vnitřních orgánech. Označují se jako dostředivá vlákna.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… přivádějí vzruchy z míchy do svalů. Označují se jako odstředivá vlákna.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73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Zadní míšní kořeny …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… přivádějí do míchy vzruchy ze smyslových receptorů ve svalech, kůži a vnitřních orgánech. Označují se jako dostředivá vlákna.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13414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Tři mozkové obaly jsou: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t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vrdá plena mozková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avučnice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omozečnice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89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79984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Centrum dýchání, činnosti srdce, krevního tlaku a centra reflexů jsou v: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m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ozečku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tředním mozku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rodloužené míše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629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u="sng" dirty="0">
                <a:solidFill>
                  <a:schemeClr val="tx2">
                    <a:lumMod val="75000"/>
                  </a:schemeClr>
                </a:solidFill>
              </a:rPr>
              <a:t>Centrum dýchání, činnosti srdce, krevního tlaku a centra reflexů jsou v: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rodloužené míše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40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79984"/>
          </a:xfrm>
        </p:spPr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Alkohol narušuje část mozku, která má na starosti udržování rovnováhy. Tato část je: 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m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ozeček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k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oncový mozek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</a:rPr>
              <a:t>s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třední mozek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67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u="sng" dirty="0">
                <a:solidFill>
                  <a:schemeClr val="tx2">
                    <a:lumMod val="75000"/>
                  </a:schemeClr>
                </a:solidFill>
              </a:rPr>
              <a:t>Alkohol narušuje část mozku, která má na starosti udržování rovnováhy. Tato část je: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mozeček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799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u="sng" dirty="0" smtClean="0">
                <a:solidFill>
                  <a:schemeClr val="tx2">
                    <a:lumMod val="75000"/>
                  </a:schemeClr>
                </a:solidFill>
              </a:rPr>
              <a:t>Mozková kůra koncového mozku po narození obsahuje přibližně:</a:t>
            </a:r>
            <a:endParaRPr lang="cs-CZ" sz="280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15 milionů neuronů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45 milionů neuronů</a:t>
            </a: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15 miliard neuronů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05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u="sng" dirty="0">
                <a:solidFill>
                  <a:schemeClr val="tx2">
                    <a:lumMod val="75000"/>
                  </a:schemeClr>
                </a:solidFill>
              </a:rPr>
              <a:t>Mozková kůra koncového mozku po narození obsahuje přibližně: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15 miliard neuronů</a:t>
            </a:r>
            <a:endParaRPr lang="cs-CZ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32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/>
          </a:bodyPr>
          <a:lstStyle/>
          <a:p>
            <a:pPr algn="l"/>
            <a:r>
              <a:rPr lang="cs-CZ" sz="2800" b="0" u="sng" dirty="0" smtClean="0">
                <a:solidFill>
                  <a:schemeClr val="tx2">
                    <a:lumMod val="75000"/>
                  </a:schemeClr>
                </a:solidFill>
              </a:rPr>
              <a:t>Použitá literatura a zdroje:</a:t>
            </a:r>
            <a:endParaRPr lang="cs-CZ" sz="2800" b="0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KVASNIČKOVÁ, D. a kol. </a:t>
            </a:r>
            <a:r>
              <a:rPr lang="cs-CZ" sz="1200" i="1" dirty="0">
                <a:solidFill>
                  <a:schemeClr val="tx2">
                    <a:lumMod val="75000"/>
                  </a:schemeClr>
                </a:solidFill>
              </a:rPr>
              <a:t>Ekologický přírodopis pro 8. ročník základní školy a nižší ročníky víceletých 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tx2">
                    <a:lumMod val="75000"/>
                  </a:schemeClr>
                </a:solidFill>
              </a:rPr>
              <a:t>                                    gymnázií.</a:t>
            </a: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 Praha : Fortuna, 1999.</a:t>
            </a:r>
          </a:p>
          <a:p>
            <a:pPr marL="182880" indent="0">
              <a:buNone/>
            </a:pP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ČERNÍK V. – BIČÍK, V. – MARTINEC, Z. </a:t>
            </a:r>
            <a:r>
              <a:rPr lang="cs-CZ" sz="1200" i="1" dirty="0">
                <a:solidFill>
                  <a:schemeClr val="tx2">
                    <a:lumMod val="75000"/>
                  </a:schemeClr>
                </a:solidFill>
              </a:rPr>
              <a:t>Přírodopis 3. Biologie člověka se základy etologie a genetiky.</a:t>
            </a: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marL="182880" indent="0">
              <a:buNone/>
            </a:pPr>
            <a:r>
              <a:rPr lang="cs-CZ" sz="1200" i="1" dirty="0">
                <a:solidFill>
                  <a:schemeClr val="tx2">
                    <a:lumMod val="75000"/>
                  </a:schemeClr>
                </a:solidFill>
              </a:rPr>
              <a:t>                                                         </a:t>
            </a: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Praha : SPN, 1998.</a:t>
            </a:r>
            <a:r>
              <a:rPr lang="cs-CZ" sz="1200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JELÍNEK, J. – ZICHÁČEK, V. </a:t>
            </a:r>
            <a:r>
              <a:rPr lang="cs-CZ" sz="1200" i="1" dirty="0">
                <a:solidFill>
                  <a:schemeClr val="tx2">
                    <a:lumMod val="75000"/>
                  </a:schemeClr>
                </a:solidFill>
              </a:rPr>
              <a:t>Biologie pro střední školy gymnazijního typu.</a:t>
            </a: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 Olomouc : Fin </a:t>
            </a:r>
          </a:p>
          <a:p>
            <a:pPr marL="182880" indent="0">
              <a:buNone/>
            </a:pP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                                         </a:t>
            </a:r>
            <a:r>
              <a:rPr lang="cs-CZ" sz="1200" dirty="0" err="1">
                <a:solidFill>
                  <a:schemeClr val="tx2">
                    <a:lumMod val="75000"/>
                  </a:schemeClr>
                </a:solidFill>
              </a:rPr>
              <a:t>publishing</a:t>
            </a: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, 1996.</a:t>
            </a:r>
          </a:p>
          <a:p>
            <a:pPr marL="182880" indent="0">
              <a:buNone/>
            </a:pP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NOVOTNÝ, I. – HRUŠKA, M. </a:t>
            </a:r>
            <a:r>
              <a:rPr lang="cs-CZ" sz="1200" i="1" dirty="0">
                <a:solidFill>
                  <a:schemeClr val="tx2">
                    <a:lumMod val="75000"/>
                  </a:schemeClr>
                </a:solidFill>
              </a:rPr>
              <a:t>Biologie člověka pro gymnázia. </a:t>
            </a: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Praha : Fortuna, 1995.</a:t>
            </a:r>
          </a:p>
          <a:p>
            <a:pPr marL="182880" indent="0">
              <a:buNone/>
            </a:pP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ROSYPAL, S. a kol. </a:t>
            </a:r>
            <a:r>
              <a:rPr lang="cs-CZ" sz="1200" i="1" dirty="0">
                <a:solidFill>
                  <a:schemeClr val="tx2">
                    <a:lumMod val="75000"/>
                  </a:schemeClr>
                </a:solidFill>
              </a:rPr>
              <a:t>Přehled biologie.</a:t>
            </a: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 Praha : </a:t>
            </a:r>
            <a:r>
              <a:rPr lang="cs-CZ" sz="1200" dirty="0" err="1">
                <a:solidFill>
                  <a:schemeClr val="tx2">
                    <a:lumMod val="75000"/>
                  </a:schemeClr>
                </a:solidFill>
              </a:rPr>
              <a:t>Scientia</a:t>
            </a:r>
            <a:r>
              <a:rPr lang="cs-CZ" sz="1200" dirty="0">
                <a:solidFill>
                  <a:schemeClr val="tx2">
                    <a:lumMod val="75000"/>
                  </a:schemeClr>
                </a:solidFill>
              </a:rPr>
              <a:t>, 1998.</a:t>
            </a:r>
          </a:p>
          <a:p>
            <a:pPr marL="182880" indent="0">
              <a:buNone/>
            </a:pP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tx2">
                    <a:lumMod val="75000"/>
                  </a:schemeClr>
                </a:solidFill>
                <a:hlinkClick r:id="rId2"/>
              </a:rPr>
              <a:t>www.wikipedie.cz</a:t>
            </a: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r>
              <a:rPr lang="cs-CZ" sz="1200" dirty="0">
                <a:solidFill>
                  <a:schemeClr val="tx2">
                    <a:lumMod val="75000"/>
                  </a:schemeClr>
                </a:solidFill>
                <a:hlinkClick r:id="rId3"/>
              </a:rPr>
              <a:t>www.google.cz</a:t>
            </a: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  <a:p>
            <a:pPr marL="182880" indent="0">
              <a:buNone/>
            </a:pPr>
            <a:endParaRPr lang="cs-CZ" sz="1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4943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56</TotalTime>
  <Words>414</Words>
  <Application>Microsoft Office PowerPoint</Application>
  <PresentationFormat>Předvádění na obrazovce (4:3)</PresentationFormat>
  <Paragraphs>108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Carnival</vt:lpstr>
      <vt:lpstr>Prezentace aplikace PowerPoint</vt:lpstr>
      <vt:lpstr>NERVOVÁ  SOUSTAVA         OPAKOVÁNÍ</vt:lpstr>
      <vt:lpstr>Vysvětli pojem reflexy. Co o nich víš?</vt:lpstr>
      <vt:lpstr>Z kterých částí je tvořen neuron?</vt:lpstr>
      <vt:lpstr>Srdeční činnost zrychlují:</vt:lpstr>
      <vt:lpstr>Srdeční činnost zrychlují:</vt:lpstr>
      <vt:lpstr>Zadní míšní kořeny…</vt:lpstr>
      <vt:lpstr>Zadní míšní kořeny …</vt:lpstr>
      <vt:lpstr>Tři mozkové obaly jsou:</vt:lpstr>
      <vt:lpstr>Centrum dýchání, činnosti srdce, krevního tlaku a centra reflexů jsou v:</vt:lpstr>
      <vt:lpstr>Centrum dýchání, činnosti srdce, krevního tlaku a centra reflexů jsou v:</vt:lpstr>
      <vt:lpstr>Alkohol narušuje část mozku, která má na starosti udržování rovnováhy. Tato část je: </vt:lpstr>
      <vt:lpstr>Alkohol narušuje část mozku, která má na starosti udržování rovnováhy. Tato část je: </vt:lpstr>
      <vt:lpstr>Mozková kůra koncového mozku po narození obsahuje přibližně:</vt:lpstr>
      <vt:lpstr>Mozková kůra koncového mozku po narození obsahuje přibližně:</vt:lpstr>
      <vt:lpstr>Použitá literatura a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NERVOVÁ  SOUSTAVA         OPAKOVÁNÍ</dc:title>
  <dc:creator>OEM</dc:creator>
  <cp:lastModifiedBy>OEM</cp:lastModifiedBy>
  <cp:revision>21</cp:revision>
  <dcterms:created xsi:type="dcterms:W3CDTF">2011-09-05T18:39:46Z</dcterms:created>
  <dcterms:modified xsi:type="dcterms:W3CDTF">2012-09-02T20:45:06Z</dcterms:modified>
</cp:coreProperties>
</file>