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76" autoAdjust="0"/>
  </p:normalViewPr>
  <p:slideViewPr>
    <p:cSldViewPr>
      <p:cViewPr>
        <p:scale>
          <a:sx n="80" d="100"/>
          <a:sy n="80" d="100"/>
        </p:scale>
        <p:origin x="-1674" y="-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93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B73A2276-DA8A-4DF6-BB2F-2A3A808A16BE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3AF06FAB-759D-46F3-917D-911A00E4FA16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A2276-DA8A-4DF6-BB2F-2A3A808A16BE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06FAB-759D-46F3-917D-911A00E4FA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B73A2276-DA8A-4DF6-BB2F-2A3A808A16BE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3AF06FAB-759D-46F3-917D-911A00E4FA1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A2276-DA8A-4DF6-BB2F-2A3A808A16BE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06FAB-759D-46F3-917D-911A00E4FA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A2276-DA8A-4DF6-BB2F-2A3A808A16BE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3AF06FAB-759D-46F3-917D-911A00E4FA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A2276-DA8A-4DF6-BB2F-2A3A808A16BE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06FAB-759D-46F3-917D-911A00E4FA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A2276-DA8A-4DF6-BB2F-2A3A808A16BE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06FAB-759D-46F3-917D-911A00E4FA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A2276-DA8A-4DF6-BB2F-2A3A808A16BE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3AF06FAB-759D-46F3-917D-911A00E4FA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A2276-DA8A-4DF6-BB2F-2A3A808A16BE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06FAB-759D-46F3-917D-911A00E4FA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A2276-DA8A-4DF6-BB2F-2A3A808A16BE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06FAB-759D-46F3-917D-911A00E4FA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A2276-DA8A-4DF6-BB2F-2A3A808A16BE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06FAB-759D-46F3-917D-911A00E4FA1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B73A2276-DA8A-4DF6-BB2F-2A3A808A16BE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3AF06FAB-759D-46F3-917D-911A00E4FA1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" TargetMode="External"/><Relationship Id="rId2" Type="http://schemas.openxmlformats.org/officeDocument/2006/relationships/hyperlink" Target="http://www.wikipedie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6697203"/>
              </p:ext>
            </p:extLst>
          </p:nvPr>
        </p:nvGraphicFramePr>
        <p:xfrm>
          <a:off x="683568" y="5229200"/>
          <a:ext cx="7848872" cy="1392584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6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Biologie</a:t>
                      </a:r>
                      <a:r>
                        <a:rPr lang="cs-CZ" sz="16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člověka pro</a:t>
                      </a:r>
                      <a:r>
                        <a:rPr lang="cs-CZ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8. ročník</a:t>
                      </a:r>
                      <a:endParaRPr lang="cs-CZ" sz="16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smtClean="0">
                          <a:latin typeface="Times New Roman"/>
                          <a:ea typeface="Calibri"/>
                          <a:cs typeface="Times New Roman"/>
                        </a:rPr>
                        <a:t>VY_52_INOVACE_09_Kůže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16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Tereza Pasecká</a:t>
                      </a:r>
                      <a:endParaRPr lang="cs-CZ" sz="1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0720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r"/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/>
              <a:t/>
            </a:r>
            <a:br>
              <a:rPr lang="cs-CZ" sz="1100" dirty="0"/>
            </a:b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/>
              <a:t/>
            </a:r>
            <a:br>
              <a:rPr lang="cs-CZ" sz="1100" dirty="0"/>
            </a:b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/>
              <a:t/>
            </a:r>
            <a:br>
              <a:rPr lang="cs-CZ" sz="1100" dirty="0"/>
            </a:b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/>
              <a:t/>
            </a:r>
            <a:br>
              <a:rPr lang="cs-CZ" sz="1100" dirty="0"/>
            </a:b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/>
              <a:t/>
            </a:r>
            <a:br>
              <a:rPr lang="cs-CZ" sz="1100" dirty="0"/>
            </a:b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/>
              <a:t/>
            </a:r>
            <a:br>
              <a:rPr lang="cs-CZ" sz="1100" dirty="0"/>
            </a:b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/>
              <a:t/>
            </a:r>
            <a:br>
              <a:rPr lang="cs-CZ" sz="1100" dirty="0"/>
            </a:b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1100" dirty="0"/>
              <a:t/>
            </a:r>
            <a:br>
              <a:rPr lang="cs-CZ" sz="1100" dirty="0"/>
            </a:br>
            <a:r>
              <a:rPr lang="cs-CZ" sz="1100" smtClean="0"/>
              <a:t/>
            </a:r>
            <a:br>
              <a:rPr lang="cs-CZ" sz="1100" smtClean="0"/>
            </a:br>
            <a:r>
              <a:rPr lang="cs-CZ" sz="1100" smtClean="0"/>
              <a:t> </a:t>
            </a:r>
            <a:r>
              <a:rPr lang="cs-CZ" sz="1100" dirty="0" smtClean="0"/>
              <a:t>Mgr. </a:t>
            </a:r>
            <a:r>
              <a:rPr lang="cs-CZ" sz="1100" dirty="0" smtClean="0">
                <a:solidFill>
                  <a:schemeClr val="tx2">
                    <a:lumMod val="75000"/>
                  </a:schemeClr>
                </a:solidFill>
              </a:rPr>
              <a:t>Tereza Pasecká</a:t>
            </a:r>
            <a:endParaRPr lang="cs-CZ" sz="11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KTERÝ 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ORGÁN</a:t>
            </a:r>
            <a:r>
              <a:rPr lang="cs-CZ" sz="2800" dirty="0" smtClean="0"/>
              <a:t> LIDSKÉHO TĚLA</a:t>
            </a:r>
          </a:p>
          <a:p>
            <a:endParaRPr lang="cs-CZ" sz="2800" dirty="0"/>
          </a:p>
          <a:p>
            <a:r>
              <a:rPr lang="cs-CZ" sz="2800" dirty="0" smtClean="0"/>
              <a:t>JE NEJVĚTŠÍ?</a:t>
            </a:r>
            <a:endParaRPr lang="cs-CZ" sz="2800" dirty="0"/>
          </a:p>
        </p:txBody>
      </p:sp>
      <p:pic>
        <p:nvPicPr>
          <p:cNvPr id="1026" name="Picture 2" descr="F:\PREZENTACE\Obrázky\otazník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501008"/>
            <a:ext cx="1440160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915816" y="5252099"/>
            <a:ext cx="237626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700" dirty="0" smtClean="0"/>
              <a:t>Zdroj: www.shutterstock.com</a:t>
            </a:r>
            <a:endParaRPr lang="cs-CZ" sz="700" dirty="0"/>
          </a:p>
        </p:txBody>
      </p:sp>
    </p:spTree>
    <p:extLst>
      <p:ext uri="{BB962C8B-B14F-4D97-AF65-F5344CB8AC3E}">
        <p14:creationId xmlns:p14="http://schemas.microsoft.com/office/powerpoint/2010/main" val="1015836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3772272"/>
          </a:xfrm>
        </p:spPr>
        <p:txBody>
          <a:bodyPr>
            <a:normAutofit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marL="182880" indent="0" algn="ctr">
              <a:buNone/>
            </a:pPr>
            <a:r>
              <a:rPr lang="cs-CZ" b="1" u="sng" dirty="0" smtClean="0">
                <a:solidFill>
                  <a:schemeClr val="tx2">
                    <a:lumMod val="75000"/>
                  </a:schemeClr>
                </a:solidFill>
              </a:rPr>
              <a:t>…KŮŽE</a:t>
            </a:r>
            <a:endParaRPr lang="cs-CZ" b="1" u="sng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66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b="0" u="sng" dirty="0" smtClean="0"/>
              <a:t>Co možná o lidské kůži nevíš…:</a:t>
            </a:r>
            <a:endParaRPr lang="cs-CZ" sz="2800" b="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p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locha kůže dospělého člověka dosahuje 1,6 až 1,8 m²</a:t>
            </a: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h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motnost kůže je asi 7% celkové hmotnosti těla</a:t>
            </a:r>
          </a:p>
          <a:p>
            <a:pPr marL="182880" indent="0">
              <a:buNone/>
            </a:pPr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 (kolik kilogramů váží kůže na tvém těle?)</a:t>
            </a: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t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loušťka kůže se pohybuje v rozmezí od 0,4 mm (oční víčka, penis) až do 4 mm (záda)</a:t>
            </a:r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3357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819944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Vymyslíš alespoň tři funkce lidské kůže?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u="sng" dirty="0">
                <a:solidFill>
                  <a:schemeClr val="tx2">
                    <a:lumMod val="75000"/>
                  </a:schemeClr>
                </a:solidFill>
              </a:rPr>
              <a:t>o</a:t>
            </a:r>
            <a:r>
              <a:rPr lang="cs-CZ" sz="2000" u="sng" dirty="0" smtClean="0">
                <a:solidFill>
                  <a:schemeClr val="tx2">
                    <a:lumMod val="75000"/>
                  </a:schemeClr>
                </a:solidFill>
              </a:rPr>
              <a:t>chranná: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proti vniknutí mikroorganismů, UV záření, škodlivých látek </a:t>
            </a:r>
          </a:p>
          <a:p>
            <a:pPr marL="182880" indent="0">
              <a:buNone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  = bariéra mezi vnitřním a vnějším prostředím člověka</a:t>
            </a:r>
          </a:p>
          <a:p>
            <a:pPr marL="182880" indent="0">
              <a:buNone/>
            </a:pPr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u="sng" dirty="0">
                <a:solidFill>
                  <a:schemeClr val="tx2">
                    <a:lumMod val="75000"/>
                  </a:schemeClr>
                </a:solidFill>
              </a:rPr>
              <a:t>t</a:t>
            </a:r>
            <a:r>
              <a:rPr lang="cs-CZ" sz="2000" u="sng" dirty="0" smtClean="0">
                <a:solidFill>
                  <a:schemeClr val="tx2">
                    <a:lumMod val="75000"/>
                  </a:schemeClr>
                </a:solidFill>
              </a:rPr>
              <a:t>ermoregulační: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tělo se ochlazuje odpařováním potu</a:t>
            </a:r>
          </a:p>
          <a:p>
            <a:endParaRPr lang="cs-CZ" sz="2000" u="sng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u="sng" dirty="0" smtClean="0">
                <a:solidFill>
                  <a:schemeClr val="tx2">
                    <a:lumMod val="75000"/>
                  </a:schemeClr>
                </a:solidFill>
              </a:rPr>
              <a:t>smyslová: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nervová zakončení v kůži reagují na teplo, chlad, tlak, bolest</a:t>
            </a: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u="sng" dirty="0">
                <a:solidFill>
                  <a:schemeClr val="tx2">
                    <a:lumMod val="75000"/>
                  </a:schemeClr>
                </a:solidFill>
              </a:rPr>
              <a:t>r</a:t>
            </a:r>
            <a:r>
              <a:rPr lang="cs-CZ" sz="2000" u="sng" dirty="0" smtClean="0">
                <a:solidFill>
                  <a:schemeClr val="tx2">
                    <a:lumMod val="75000"/>
                  </a:schemeClr>
                </a:solidFill>
              </a:rPr>
              <a:t>esorpční: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vtírání mastí</a:t>
            </a: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u="sng" dirty="0">
                <a:solidFill>
                  <a:schemeClr val="tx2">
                    <a:lumMod val="75000"/>
                  </a:schemeClr>
                </a:solidFill>
              </a:rPr>
              <a:t>v</a:t>
            </a:r>
            <a:r>
              <a:rPr lang="cs-CZ" sz="2000" u="sng" dirty="0" smtClean="0">
                <a:solidFill>
                  <a:schemeClr val="tx2">
                    <a:lumMod val="75000"/>
                  </a:schemeClr>
                </a:solidFill>
              </a:rPr>
              <a:t>ylučovací: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vylučování mazu (mazové žlázy) a potu (potní žlázy) </a:t>
            </a:r>
            <a:r>
              <a:rPr lang="cs-CZ" sz="2000" u="sng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cs-CZ" sz="2000" u="sng" dirty="0">
              <a:solidFill>
                <a:schemeClr val="tx2">
                  <a:lumMod val="75000"/>
                </a:schemeClr>
              </a:solidFill>
            </a:endParaRPr>
          </a:p>
          <a:p>
            <a:pPr marL="182880" indent="0">
              <a:buNone/>
            </a:pPr>
            <a:endParaRPr lang="cs-CZ" sz="2000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182880" indent="0">
              <a:buNone/>
            </a:pPr>
            <a:endParaRPr lang="cs-CZ" sz="2000" u="sng" dirty="0">
              <a:solidFill>
                <a:schemeClr val="tx2">
                  <a:lumMod val="75000"/>
                </a:schemeClr>
              </a:solidFill>
            </a:endParaRPr>
          </a:p>
          <a:p>
            <a:pPr marL="182880" indent="0">
              <a:buNone/>
            </a:pPr>
            <a:endParaRPr lang="cs-CZ" sz="2000" u="sng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701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47936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Z kolika vrstev se skládá kůže?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182880" indent="0">
              <a:buNone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… ze 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tří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:</a:t>
            </a:r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z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POKOŽKY</a:t>
            </a: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z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e ŠKÁRY</a:t>
            </a: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z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PODKOŽNÍHO</a:t>
            </a:r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VAZIVA</a:t>
            </a:r>
          </a:p>
        </p:txBody>
      </p:sp>
      <p:pic>
        <p:nvPicPr>
          <p:cNvPr id="3074" name="Picture 2" descr="F:\PREZENTACE\Obrázky\rez-kuz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564904"/>
            <a:ext cx="4347989" cy="36004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111677" y="6180286"/>
            <a:ext cx="237626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700" dirty="0" smtClean="0"/>
              <a:t>Zdroj: www.anatomie-lidskeho-tela.kvalitne.cz</a:t>
            </a:r>
            <a:endParaRPr lang="cs-CZ" sz="700" dirty="0"/>
          </a:p>
        </p:txBody>
      </p:sp>
    </p:spTree>
    <p:extLst>
      <p:ext uri="{BB962C8B-B14F-4D97-AF65-F5344CB8AC3E}">
        <p14:creationId xmlns:p14="http://schemas.microsoft.com/office/powerpoint/2010/main" val="3922610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819944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Pokožka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s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vrchní vrstva je tvořená vrstvami plochých buněk (svrchní jsou odumřelé a odlupují se)</a:t>
            </a:r>
          </a:p>
          <a:p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o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bsahuje </a:t>
            </a: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pigmentové buňky 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– je v nich uložen pigment – chrání proti UV záření (spáleniny, rakovina kůže)</a:t>
            </a:r>
          </a:p>
          <a:p>
            <a:pPr marL="182880" indent="0">
              <a:buNone/>
            </a:pPr>
            <a:r>
              <a:rPr lang="cs-CZ" sz="2000" i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  - 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čím je ho více, tím je pokožka tmavší</a:t>
            </a:r>
          </a:p>
          <a:p>
            <a:pPr marL="182880" indent="0">
              <a:buNone/>
            </a:pPr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p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okožka na dlaních je u každého specificky rozrýhovaná – zjišťování totožnosti osob dle otisků prstů = </a:t>
            </a: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daktyloskopie</a:t>
            </a:r>
            <a:endParaRPr lang="cs-CZ" sz="2000" i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050" name="Picture 2" descr="F:\PREZENTACE\Obrázky\MTR22186d_otis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500563"/>
            <a:ext cx="2641476" cy="1664741"/>
          </a:xfrm>
          <a:prstGeom prst="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197252" y="6165304"/>
            <a:ext cx="237626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700" dirty="0" smtClean="0"/>
              <a:t>Zdroj: </a:t>
            </a:r>
            <a:r>
              <a:rPr lang="cs-CZ" sz="700" dirty="0" smtClean="0"/>
              <a:t>www.freephotosbank.com</a:t>
            </a:r>
            <a:endParaRPr lang="cs-CZ" sz="700" dirty="0"/>
          </a:p>
        </p:txBody>
      </p:sp>
    </p:spTree>
    <p:extLst>
      <p:ext uri="{BB962C8B-B14F-4D97-AF65-F5344CB8AC3E}">
        <p14:creationId xmlns:p14="http://schemas.microsoft.com/office/powerpoint/2010/main" val="1913279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Škára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v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yrůstají z ní </a:t>
            </a: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vlasy 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a</a:t>
            </a: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 chlupy</a:t>
            </a: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j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sou v ní cévy a nervy</a:t>
            </a: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o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bsahuje </a:t>
            </a: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potní žlázy – 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vylučují vodu a pokožka se ochlazuje</a:t>
            </a:r>
          </a:p>
          <a:p>
            <a:pPr marL="182880" indent="0">
              <a:buNone/>
            </a:pPr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 - pot = voda + sůl + odpadní látky</a:t>
            </a:r>
          </a:p>
          <a:p>
            <a:pPr marL="182880" indent="0">
              <a:buNone/>
            </a:pPr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 - při normální aktivitě se za 24 hodin odpaří 500 ml vody</a:t>
            </a:r>
          </a:p>
          <a:p>
            <a:pPr marL="182880" indent="0">
              <a:buNone/>
            </a:pPr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o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bsahuje </a:t>
            </a: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mazové žlázy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– produkují kožní maz – chrání pokožku před vysycháním</a:t>
            </a:r>
          </a:p>
          <a:p>
            <a:pPr marL="182880" indent="0">
              <a:buNone/>
            </a:pPr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 - nejsou na dlaních a na chodidlech </a:t>
            </a:r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907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Podkožní vazivo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j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e nejspodnější vrstva kůže</a:t>
            </a:r>
          </a:p>
          <a:p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j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e pružné</a:t>
            </a:r>
          </a:p>
          <a:p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u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kládá se v něm </a:t>
            </a: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tuk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( u mužů hlavně na břiše, u žen na břiše, na prsou, hýždích a stehnech)</a:t>
            </a:r>
          </a:p>
          <a:p>
            <a:pPr marL="182880" indent="0">
              <a:buNone/>
            </a:pPr>
            <a:r>
              <a:rPr lang="cs-CZ" sz="2000" i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</a:rPr>
              <a:t>  - 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u obézních lidí může vážit až desítky kilogramů</a:t>
            </a:r>
            <a:endParaRPr lang="cs-CZ" sz="2000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452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b="0" u="sng" dirty="0" smtClean="0"/>
              <a:t>Použitá literatura a zdroje:</a:t>
            </a:r>
            <a:endParaRPr lang="cs-CZ" sz="2800" b="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82880" indent="0">
              <a:buNone/>
            </a:pP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KVASNIČKOVÁ, D. a kol. </a:t>
            </a:r>
            <a:r>
              <a:rPr lang="cs-CZ" sz="1200" i="1" dirty="0">
                <a:solidFill>
                  <a:schemeClr val="accent1">
                    <a:lumMod val="50000"/>
                  </a:schemeClr>
                </a:solidFill>
              </a:rPr>
              <a:t>Ekologický přírodopis pro 8. ročník základní školy a nižší ročníky víceletých  </a:t>
            </a:r>
          </a:p>
          <a:p>
            <a:pPr marL="182880" indent="0">
              <a:buNone/>
            </a:pPr>
            <a:r>
              <a:rPr lang="cs-CZ" sz="1200" i="1" dirty="0">
                <a:solidFill>
                  <a:schemeClr val="accent1">
                    <a:lumMod val="50000"/>
                  </a:schemeClr>
                </a:solidFill>
              </a:rPr>
              <a:t>                                    gymnázií.</a:t>
            </a: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 Praha : Fortuna, 1999.</a:t>
            </a:r>
          </a:p>
          <a:p>
            <a:pPr marL="182880" indent="0">
              <a:buNone/>
            </a:pPr>
            <a:endParaRPr lang="cs-CZ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ČERNÍK V. – BIČÍK, V. – MARTINEC, Z. </a:t>
            </a:r>
            <a:r>
              <a:rPr lang="cs-CZ" sz="1200" i="1" dirty="0">
                <a:solidFill>
                  <a:schemeClr val="accent1">
                    <a:lumMod val="50000"/>
                  </a:schemeClr>
                </a:solidFill>
              </a:rPr>
              <a:t>Přírodopis 3. Biologie člověka se základy etologie a genetiky.</a:t>
            </a: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marL="182880" indent="0">
              <a:buNone/>
            </a:pPr>
            <a:r>
              <a:rPr lang="cs-CZ" sz="1200" i="1" dirty="0">
                <a:solidFill>
                  <a:schemeClr val="accent1">
                    <a:lumMod val="50000"/>
                  </a:schemeClr>
                </a:solidFill>
              </a:rPr>
              <a:t>                                                         </a:t>
            </a: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Praha : SPN, 1998.</a:t>
            </a:r>
            <a:r>
              <a:rPr lang="cs-CZ" sz="12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cs-CZ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endParaRPr lang="cs-CZ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JELÍNEK, J. – ZICHÁČEK, V. </a:t>
            </a:r>
            <a:r>
              <a:rPr lang="cs-CZ" sz="1200" i="1" dirty="0">
                <a:solidFill>
                  <a:schemeClr val="accent1">
                    <a:lumMod val="50000"/>
                  </a:schemeClr>
                </a:solidFill>
              </a:rPr>
              <a:t>Biologie pro střední školy gymnazijního typu.</a:t>
            </a: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 Olomouc : Fin </a:t>
            </a:r>
          </a:p>
          <a:p>
            <a:pPr marL="182880" indent="0">
              <a:buNone/>
            </a:pP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                                         </a:t>
            </a:r>
            <a:r>
              <a:rPr lang="cs-CZ" sz="1200" dirty="0" err="1">
                <a:solidFill>
                  <a:schemeClr val="accent1">
                    <a:lumMod val="50000"/>
                  </a:schemeClr>
                </a:solidFill>
              </a:rPr>
              <a:t>publishing</a:t>
            </a: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, 1996.</a:t>
            </a:r>
          </a:p>
          <a:p>
            <a:pPr marL="182880" indent="0">
              <a:buNone/>
            </a:pPr>
            <a:endParaRPr lang="cs-CZ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NOVOTNÝ, I. – HRUŠKA, M. </a:t>
            </a:r>
            <a:r>
              <a:rPr lang="cs-CZ" sz="1200" i="1" dirty="0">
                <a:solidFill>
                  <a:schemeClr val="accent1">
                    <a:lumMod val="50000"/>
                  </a:schemeClr>
                </a:solidFill>
              </a:rPr>
              <a:t>Biologie člověka pro gymnázia. </a:t>
            </a: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Praha : Fortuna, 1995.</a:t>
            </a:r>
          </a:p>
          <a:p>
            <a:pPr marL="182880" indent="0">
              <a:buNone/>
            </a:pPr>
            <a:endParaRPr lang="cs-CZ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ROSYPAL, S. a kol. </a:t>
            </a:r>
            <a:r>
              <a:rPr lang="cs-CZ" sz="1200" i="1" dirty="0">
                <a:solidFill>
                  <a:schemeClr val="accent1">
                    <a:lumMod val="50000"/>
                  </a:schemeClr>
                </a:solidFill>
              </a:rPr>
              <a:t>Přehled biologie.</a:t>
            </a: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 Praha : </a:t>
            </a:r>
            <a:r>
              <a:rPr lang="cs-CZ" sz="1200" dirty="0" err="1">
                <a:solidFill>
                  <a:schemeClr val="accent1">
                    <a:lumMod val="50000"/>
                  </a:schemeClr>
                </a:solidFill>
              </a:rPr>
              <a:t>Scientia</a:t>
            </a:r>
            <a:r>
              <a:rPr lang="cs-CZ" sz="1200" dirty="0">
                <a:solidFill>
                  <a:schemeClr val="accent1">
                    <a:lumMod val="50000"/>
                  </a:schemeClr>
                </a:solidFill>
              </a:rPr>
              <a:t>, 1998.</a:t>
            </a:r>
          </a:p>
          <a:p>
            <a:pPr marL="182880" indent="0">
              <a:buNone/>
            </a:pPr>
            <a:endParaRPr lang="cs-CZ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>
                <a:solidFill>
                  <a:schemeClr val="accent1">
                    <a:lumMod val="50000"/>
                  </a:schemeClr>
                </a:solidFill>
                <a:hlinkClick r:id="rId2"/>
              </a:rPr>
              <a:t>www.wikipedie.cz</a:t>
            </a:r>
            <a:endParaRPr lang="cs-CZ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endParaRPr lang="cs-CZ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www.google.cz</a:t>
            </a:r>
            <a:endParaRPr lang="cs-CZ" sz="1200" smtClean="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endParaRPr lang="cs-CZ" sz="1200">
              <a:solidFill>
                <a:schemeClr val="accent1">
                  <a:lumMod val="50000"/>
                </a:schemeClr>
              </a:solidFill>
            </a:endParaRPr>
          </a:p>
          <a:p>
            <a:pPr marL="182880" indent="0">
              <a:buNone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42097918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TC010205351[[fn=Karnevalový motiv]]</Template>
  <TotalTime>573</TotalTime>
  <Words>478</Words>
  <Application>Microsoft Office PowerPoint</Application>
  <PresentationFormat>Předvádění na obrazovce (4:3)</PresentationFormat>
  <Paragraphs>88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Carnival</vt:lpstr>
      <vt:lpstr>Prezentace aplikace PowerPoint</vt:lpstr>
      <vt:lpstr>                  Mgr. Tereza Pasecká</vt:lpstr>
      <vt:lpstr>   </vt:lpstr>
      <vt:lpstr>Co možná o lidské kůži nevíš…:</vt:lpstr>
      <vt:lpstr>Vymyslíš alespoň tři funkce lidské kůže?</vt:lpstr>
      <vt:lpstr>Z kolika vrstev se skládá kůže?</vt:lpstr>
      <vt:lpstr>Pokožka</vt:lpstr>
      <vt:lpstr>Škára</vt:lpstr>
      <vt:lpstr>Podkožní vazivo</vt:lpstr>
      <vt:lpstr>Použitá literatura a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33</cp:revision>
  <dcterms:created xsi:type="dcterms:W3CDTF">2011-07-15T12:51:03Z</dcterms:created>
  <dcterms:modified xsi:type="dcterms:W3CDTF">2012-09-02T20:44:31Z</dcterms:modified>
</cp:coreProperties>
</file>