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7" r:id="rId2"/>
    <p:sldId id="256" r:id="rId3"/>
    <p:sldId id="257" r:id="rId4"/>
    <p:sldId id="258" r:id="rId5"/>
    <p:sldId id="259" r:id="rId6"/>
    <p:sldId id="260" r:id="rId7"/>
    <p:sldId id="262" r:id="rId8"/>
    <p:sldId id="263" r:id="rId9"/>
    <p:sldId id="276" r:id="rId10"/>
    <p:sldId id="264" r:id="rId11"/>
    <p:sldId id="27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06AEEE57-B940-4080-BBDD-782A3FD8B2C8}">
          <p14:sldIdLst>
            <p14:sldId id="277"/>
            <p14:sldId id="256"/>
            <p14:sldId id="257"/>
            <p14:sldId id="258"/>
            <p14:sldId id="259"/>
            <p14:sldId id="260"/>
            <p14:sldId id="262"/>
            <p14:sldId id="263"/>
            <p14:sldId id="276"/>
            <p14:sldId id="264"/>
            <p14:sldId id="278"/>
          </p14:sldIdLst>
        </p14:section>
        <p14:section name="Oddíl bez názvu" id="{53A57161-858E-44F8-9542-3EFAF7FC8517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6739" autoAdjust="0"/>
    <p:restoredTop sz="94660"/>
  </p:normalViewPr>
  <p:slideViewPr>
    <p:cSldViewPr>
      <p:cViewPr>
        <p:scale>
          <a:sx n="100" d="100"/>
          <a:sy n="100" d="100"/>
        </p:scale>
        <p:origin x="-984" y="4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CEEA0F1B-3339-4A17-BB93-A2E3C621CEAA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85F597B-5CAB-4D38-B85A-35F082730CB1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A0F1B-3339-4A17-BB93-A2E3C621CEAA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F597B-5CAB-4D38-B85A-35F082730C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CEEA0F1B-3339-4A17-BB93-A2E3C621CEAA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A85F597B-5CAB-4D38-B85A-35F082730CB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A0F1B-3339-4A17-BB93-A2E3C621CEAA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F597B-5CAB-4D38-B85A-35F082730C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A0F1B-3339-4A17-BB93-A2E3C621CEAA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85F597B-5CAB-4D38-B85A-35F082730C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A0F1B-3339-4A17-BB93-A2E3C621CEAA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F597B-5CAB-4D38-B85A-35F082730C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A0F1B-3339-4A17-BB93-A2E3C621CEAA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F597B-5CAB-4D38-B85A-35F082730C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A0F1B-3339-4A17-BB93-A2E3C621CEAA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85F597B-5CAB-4D38-B85A-35F082730C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A0F1B-3339-4A17-BB93-A2E3C621CEAA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F597B-5CAB-4D38-B85A-35F082730C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A0F1B-3339-4A17-BB93-A2E3C621CEAA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F597B-5CAB-4D38-B85A-35F082730C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A0F1B-3339-4A17-BB93-A2E3C621CEAA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F597B-5CAB-4D38-B85A-35F082730C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CEEA0F1B-3339-4A17-BB93-A2E3C621CEAA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85F597B-5CAB-4D38-B85A-35F082730CB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www.wikipedi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7678505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6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Biologie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člověka pro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1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smtClean="0">
                          <a:latin typeface="Times New Roman"/>
                          <a:ea typeface="Calibri"/>
                          <a:cs typeface="Times New Roman"/>
                        </a:rPr>
                        <a:t>VY_52_INOVACE_07_Kostra 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1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Tereza Pasecká</a:t>
                      </a:r>
                      <a:endParaRPr lang="cs-CZ" sz="1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4929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260944"/>
          </a:xfrm>
        </p:spPr>
        <p:txBody>
          <a:bodyPr/>
          <a:lstStyle/>
          <a:p>
            <a:pPr algn="r"/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100" dirty="0"/>
              <a:t/>
            </a:r>
            <a:br>
              <a:rPr lang="cs-CZ" sz="1100" dirty="0"/>
            </a:b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100" dirty="0"/>
              <a:t/>
            </a:r>
            <a:br>
              <a:rPr lang="cs-CZ" sz="1100" dirty="0"/>
            </a:b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100" dirty="0"/>
              <a:t/>
            </a:r>
            <a:br>
              <a:rPr lang="cs-CZ" sz="1100" dirty="0"/>
            </a:b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100" dirty="0"/>
              <a:t/>
            </a:r>
            <a:br>
              <a:rPr lang="cs-CZ" sz="1100" dirty="0"/>
            </a:b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100" dirty="0"/>
              <a:t/>
            </a:r>
            <a:br>
              <a:rPr lang="cs-CZ" sz="1100" dirty="0"/>
            </a:b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100" dirty="0"/>
              <a:t/>
            </a:r>
            <a:br>
              <a:rPr lang="cs-CZ" sz="1100" dirty="0"/>
            </a:b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100" dirty="0"/>
              <a:t/>
            </a:r>
            <a:br>
              <a:rPr lang="cs-CZ" sz="1100" dirty="0"/>
            </a:b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100" dirty="0"/>
              <a:t/>
            </a:r>
            <a:br>
              <a:rPr lang="cs-CZ" sz="1100" dirty="0"/>
            </a:br>
            <a:r>
              <a:rPr lang="cs-CZ" sz="1100" dirty="0" smtClean="0">
                <a:solidFill>
                  <a:schemeClr val="accent1">
                    <a:lumMod val="50000"/>
                  </a:schemeClr>
                </a:solidFill>
              </a:rPr>
              <a:t>Mgr. Tereza Pasecká</a:t>
            </a:r>
            <a:endParaRPr lang="cs-CZ" sz="11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KTERÁ ČÁST LIDSKÉHO TĚLA SE PODÍLÍ NA POHYBU A ZÁROVEŇ CHRÁNÍ ŽIVOTNĚ DŮLEŽITÉ ORGÁNY?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6" name="Picture 2" descr="F:\PREZENTACE\Obrázky\otazník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8276" y="3284984"/>
            <a:ext cx="208823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20244" y="5076940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www.shutterstock.com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90872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marL="182880" indent="0">
              <a:buNone/>
            </a:pPr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</a:rPr>
              <a:t>…KOSTRA</a:t>
            </a: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 algn="ctr">
              <a:buNone/>
            </a:pPr>
            <a:endParaRPr lang="cs-CZ" b="1" u="sng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 algn="ctr">
              <a:buNone/>
            </a:pPr>
            <a:endParaRPr lang="cs-CZ" b="1" u="sng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 algn="ctr">
              <a:buNone/>
            </a:pPr>
            <a:endParaRPr lang="cs-CZ" b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0" name="Picture 2" descr="F:\PREZENTACE\Obrázky\kostra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484784"/>
            <a:ext cx="3672408" cy="4347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436096" y="5833632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www.anatonomie-lidskeho-tela.e-blog.cz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4074613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1">
                    <a:lumMod val="50000"/>
                  </a:schemeClr>
                </a:solidFill>
              </a:rPr>
              <a:t>Co o lidské kostře možná nevíš…:</a:t>
            </a:r>
            <a:endParaRPr lang="cs-CZ" sz="2800" b="0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ostra dospělého člověka je tvořena přibližně z 206 kostí</a:t>
            </a:r>
          </a:p>
          <a:p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novorozeňátka mají kostru přibližně z 300 kostí (některé během růstu srostou)</a:t>
            </a:r>
          </a:p>
          <a:p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ostra tvoří zhruba 13 - 14% celkové hmotnosti těla</a:t>
            </a:r>
          </a:p>
          <a:p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aždý týden dochází k „recyklaci“ kostí – obmění se až 5% kostní hmoty             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                     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074" name="Picture 2" descr="F:\PREZENTACE\Obrázky\kostra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365104"/>
            <a:ext cx="2857500" cy="1905000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485284" y="6271385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</a:t>
            </a:r>
            <a:r>
              <a:rPr lang="cs-CZ" sz="700" dirty="0" smtClean="0"/>
              <a:t>www.freephotosbank.com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3086366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19944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Co má kostra v těle za úkoly?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accent1">
                    <a:lumMod val="50000"/>
                  </a:schemeClr>
                </a:solidFill>
              </a:rPr>
              <a:t>t</a:t>
            </a:r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voří oporu těla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– kosti podpírají tělo a drží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orgány na správných místech</a:t>
            </a:r>
          </a:p>
          <a:p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u="sng" dirty="0">
                <a:solidFill>
                  <a:schemeClr val="accent1">
                    <a:lumMod val="50000"/>
                  </a:schemeClr>
                </a:solidFill>
              </a:rPr>
              <a:t>u</a:t>
            </a:r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možňuje pohyb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– podílí se na něm spolu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se svaly</a:t>
            </a:r>
          </a:p>
          <a:p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u="sng" dirty="0">
                <a:solidFill>
                  <a:schemeClr val="accent1">
                    <a:lumMod val="50000"/>
                  </a:schemeClr>
                </a:solidFill>
              </a:rPr>
              <a:t>o</a:t>
            </a:r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chraňuje orgány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– především mozek, 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srdce a plíce</a:t>
            </a:r>
          </a:p>
          <a:p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u="sng" dirty="0">
                <a:solidFill>
                  <a:schemeClr val="accent1">
                    <a:lumMod val="50000"/>
                  </a:schemeClr>
                </a:solidFill>
              </a:rPr>
              <a:t>j</a:t>
            </a:r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e místem krvetvorby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– vznikají v ní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krevní elementy (červené a bílé krvinky, krevní destičky)</a:t>
            </a:r>
          </a:p>
          <a:p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je úložištěm minerálních látek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– skladuje se v ní fosfor a vápník </a:t>
            </a:r>
            <a:endParaRPr lang="cs-CZ" sz="2000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098" name="Picture 2" descr="F:\PREZENTACE\Obrázky\kostrou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620688"/>
            <a:ext cx="1725166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225158" y="3799846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www.anatonomie-lidskeho-tela.e-blog.cz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3137742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19944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Tvorba a růst kostí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ostra se začíná vytvářet u embrya</a:t>
            </a:r>
          </a:p>
          <a:p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6. týdnu nitroděložního vývoje je chrupavčitá, pak se začíná měnit v kostěnou </a:t>
            </a:r>
          </a:p>
          <a:p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o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sifikace = kostnatění (z chrupavky se tvoří kost) trvá do konce puberty – zanikají růstové štěrbiny a vývoj kostry je ukončen …dál už nerosteme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  <a:sym typeface="Wingdings" pitchFamily="2" charset="2"/>
              </a:rPr>
              <a:t></a:t>
            </a: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  <a:sym typeface="Wingdings" pitchFamily="2" charset="2"/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  <a:sym typeface="Wingdings" pitchFamily="2" charset="2"/>
              </a:rPr>
              <a:t>p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  <a:sym typeface="Wingdings" pitchFamily="2" charset="2"/>
              </a:rPr>
              <a:t>ro zdravý vývoj kostí je potřeba dostatek vápníku, fosforu, vitaminu D a minerálních látek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2317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91952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Stavba kostí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038600" cy="4641379"/>
          </a:xfrm>
        </p:spPr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accent1">
                    <a:lumMod val="50000"/>
                  </a:schemeClr>
                </a:solidFill>
              </a:rPr>
              <a:t>o</a:t>
            </a:r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kostice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= vazivová blána na povrchu kosti, jsou v ní cévy a nervy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- kost s ní roste do šířky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u="sng" dirty="0">
                <a:solidFill>
                  <a:schemeClr val="accent1">
                    <a:lumMod val="50000"/>
                  </a:schemeClr>
                </a:solidFill>
              </a:rPr>
              <a:t>h</a:t>
            </a:r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utná kostní tkáň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– pod okosticí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- nejpevnější část kosti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- je na povrchu plochých a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krátkých kostí a na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středních částech dlouhých  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kostí</a:t>
            </a:r>
            <a:endParaRPr lang="cs-CZ" sz="2000" u="sng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2000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146" name="Picture 2" descr="F:\PREZENTACE\Obrázky\stavba kosti2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16832"/>
            <a:ext cx="3672408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35696" y="3933056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www.anatonomina.org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3617058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91952"/>
          </a:xfrm>
        </p:spPr>
        <p:txBody>
          <a:bodyPr>
            <a:normAutofit/>
          </a:bodyPr>
          <a:lstStyle/>
          <a:p>
            <a:pPr algn="l"/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Stavba kostí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1600200"/>
            <a:ext cx="4186808" cy="4525963"/>
          </a:xfrm>
        </p:spPr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accent1">
                    <a:lumMod val="50000"/>
                  </a:schemeClr>
                </a:solidFill>
              </a:rPr>
              <a:t>h</a:t>
            </a:r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oubovitá kostní tkáň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– je tvořená </a:t>
            </a:r>
            <a:r>
              <a:rPr lang="cs-CZ" sz="2000" dirty="0" err="1" smtClean="0">
                <a:solidFill>
                  <a:schemeClr val="accent1">
                    <a:lumMod val="50000"/>
                  </a:schemeClr>
                </a:solidFill>
              </a:rPr>
              <a:t>trámečky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– jsou pevné při působení tlaku a hmotnosti těla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- je uvnitř plochých a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krátkých kostí a v hlavicích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dlouhých kostí</a:t>
            </a: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u="sng" dirty="0">
                <a:solidFill>
                  <a:schemeClr val="accent1">
                    <a:lumMod val="50000"/>
                  </a:schemeClr>
                </a:solidFill>
              </a:rPr>
              <a:t>k</a:t>
            </a:r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ostní dřeň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– je uvnitř dlouhých kostí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- vznikají tu krvinky</a:t>
            </a: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a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krevní destičky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- ve stáří se v ní ukládá tuk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Picture 2" descr="F:\PREZENTACE\Obrázky\stavba kosti2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44824"/>
            <a:ext cx="3528392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35696" y="3717032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www.anatonomina.org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3857374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19944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Jak jsou kosti spojené, aby „to celé“ fungovalo?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pevně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= nepohyblivě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        - pomocí chrupavky nebo vaziva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        - srůstem kostí</a:t>
            </a: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pohyblivě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= kloubní spojení</a:t>
            </a:r>
          </a:p>
          <a:p>
            <a:pPr marL="182880" indent="0">
              <a:buNone/>
            </a:pPr>
            <a:endParaRPr lang="cs-CZ" sz="2000" u="sng" dirty="0">
              <a:solidFill>
                <a:schemeClr val="accent1">
                  <a:lumMod val="75000"/>
                </a:schemeClr>
              </a:solidFill>
            </a:endParaRPr>
          </a:p>
          <a:p>
            <a:pPr marL="182880" indent="0">
              <a:buNone/>
            </a:pPr>
            <a:endParaRPr lang="cs-CZ" sz="2000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4338" name="Picture 2" descr="F:\PREZENTACE\Obrázky\klou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356992"/>
            <a:ext cx="4320480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228184" y="6369913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www.anatonomina.org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646920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1994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Lidská kostra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Osová kostra: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l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ebka</a:t>
            </a:r>
          </a:p>
          <a:p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áteř</a:t>
            </a: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h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rudník = žebra + hrudní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                          kost</a:t>
            </a: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Kostra končetin: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u="sng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ostra horní končetiny</a:t>
            </a: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ostra dolní končetiny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5749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1">
                    <a:lumMod val="50000"/>
                  </a:schemeClr>
                </a:solidFill>
              </a:rPr>
              <a:t>Použitá literatura a zdroje:</a:t>
            </a:r>
            <a:endParaRPr lang="cs-CZ" sz="2800" b="0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KVASNIČKOVÁ, D. a kol. 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Ekologický přírodopis pro 8. ročník základní školy a nižší ročníky víceletých 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                                    gymnázií.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 Praha : Fortuna, 1999.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ČERNÍK V. – BIČÍK, V. – MARTINEC, Z. 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Přírodopis 3. Biologie člověka se základy etologie a genetiky.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                                                         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Praha : SPN, 1998.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JELÍNEK, J. – ZICHÁČEK, V. 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Biologie pro střední školy gymnazijního typu.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 Olomouc : Fin </a:t>
            </a: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                                         </a:t>
            </a:r>
            <a:r>
              <a:rPr lang="cs-CZ" sz="1200" dirty="0" err="1">
                <a:solidFill>
                  <a:schemeClr val="accent1">
                    <a:lumMod val="50000"/>
                  </a:schemeClr>
                </a:solidFill>
              </a:rPr>
              <a:t>publishing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, 1996.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NOVOTNÝ, I. – HRUŠKA, M. 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Biologie člověka pro gymnázia. 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Praha : Fortuna, 1995.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ROSYPAL, S. a kol. 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Přehled biologie.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 Praha : </a:t>
            </a:r>
            <a:r>
              <a:rPr lang="cs-CZ" sz="1200" dirty="0" err="1">
                <a:solidFill>
                  <a:schemeClr val="accent1">
                    <a:lumMod val="50000"/>
                  </a:schemeClr>
                </a:solidFill>
              </a:rPr>
              <a:t>Scientia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, 1998.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  <a:hlinkClick r:id="rId2"/>
              </a:rPr>
              <a:t>www.wikipedie.cz</a:t>
            </a: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smtClean="0">
                <a:solidFill>
                  <a:schemeClr val="accent1">
                    <a:lumMod val="50000"/>
                  </a:schemeClr>
                </a:solidFill>
                <a:hlinkClick r:id="rId3"/>
              </a:rPr>
              <a:t>www.google.cz</a:t>
            </a:r>
            <a:endParaRPr lang="cs-CZ" sz="120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9907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603</TotalTime>
  <Words>547</Words>
  <Application>Microsoft Office PowerPoint</Application>
  <PresentationFormat>Předvádění na obrazovce (4:3)</PresentationFormat>
  <Paragraphs>107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Carnival</vt:lpstr>
      <vt:lpstr>Prezentace aplikace PowerPoint</vt:lpstr>
      <vt:lpstr>                Mgr. Tereza Pasecká</vt:lpstr>
      <vt:lpstr>Prezentace aplikace PowerPoint</vt:lpstr>
      <vt:lpstr>Co o lidské kostře možná nevíš…:</vt:lpstr>
      <vt:lpstr>Co má kostra v těle za úkoly?</vt:lpstr>
      <vt:lpstr>Tvorba a růst kostí</vt:lpstr>
      <vt:lpstr>Stavba kostí</vt:lpstr>
      <vt:lpstr>Stavba kostí</vt:lpstr>
      <vt:lpstr>Jak jsou kosti spojené, aby „to celé“ fungovalo?</vt:lpstr>
      <vt:lpstr>Lidská kostra</vt:lpstr>
      <vt:lpstr>Použitá literatura a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55</cp:revision>
  <dcterms:created xsi:type="dcterms:W3CDTF">2011-07-20T08:06:13Z</dcterms:created>
  <dcterms:modified xsi:type="dcterms:W3CDTF">2012-09-02T20:43:18Z</dcterms:modified>
</cp:coreProperties>
</file>