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97" d="100"/>
          <a:sy n="97" d="100"/>
        </p:scale>
        <p:origin x="-114" y="-22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FEEBA9D-1D04-4EDA-8E87-E0AF14B20A21}" type="datetimeFigureOut">
              <a:rPr lang="cs-CZ" smtClean="0"/>
              <a:pPr/>
              <a:t>3.9.2012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0FA617DE-5C9B-4FCE-9EEE-9D268012D4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95078125"/>
              </p:ext>
            </p:extLst>
          </p:nvPr>
        </p:nvGraphicFramePr>
        <p:xfrm>
          <a:off x="683568" y="5229200"/>
          <a:ext cx="7848872" cy="1392584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6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Biologie</a:t>
                      </a:r>
                      <a:r>
                        <a:rPr lang="cs-CZ" sz="16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člověka pro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 8. ročník</a:t>
                      </a:r>
                      <a:endParaRPr lang="cs-CZ" sz="16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smtClean="0">
                          <a:latin typeface="Times New Roman"/>
                          <a:ea typeface="Calibri"/>
                          <a:cs typeface="Times New Roman"/>
                        </a:rPr>
                        <a:t>VY_52_INOVACE_06_Kostra </a:t>
                      </a:r>
                      <a:r>
                        <a:rPr lang="cs-CZ" sz="1600" b="1" dirty="0" smtClean="0">
                          <a:latin typeface="Times New Roman"/>
                          <a:ea typeface="Calibri"/>
                          <a:cs typeface="Times New Roman"/>
                        </a:rPr>
                        <a:t>- opakování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Tereza Pasecká</a:t>
                      </a:r>
                      <a:endParaRPr lang="cs-CZ" sz="16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867765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1828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   </a:t>
            </a:r>
            <a:r>
              <a:rPr lang="cs-CZ" b="1" u="sng" dirty="0" smtClean="0">
                <a:solidFill>
                  <a:schemeClr val="accent1">
                    <a:lumMod val="50000"/>
                  </a:schemeClr>
                </a:solidFill>
              </a:rPr>
              <a:t>KOSTRA</a:t>
            </a:r>
          </a:p>
          <a:p>
            <a:pPr marL="182880" indent="0">
              <a:buNone/>
            </a:pP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</a:rPr>
              <a:t>OPAKOVÁNÍ</a:t>
            </a:r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endParaRPr lang="cs-CZ" b="1" u="sng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 algn="ctr">
              <a:buNone/>
            </a:pPr>
            <a:endParaRPr lang="cs-CZ" b="1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050" name="Picture 2" descr="F:\PREZENTACE\Obrázky\kostra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484784"/>
            <a:ext cx="3672408" cy="4347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6096" y="5832351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www.anatonomie-lidskeho-tela.e-blog.cz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7368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Vazivová blána, která kost obaluje a vyživuje, se nazývá: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okostice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2498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Proč je důležitá kostní dřeň?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t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voří se v ní červené krvinky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969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Uveď vše, co víš, k jednotlivým částem kosti: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2" descr="F:\PREZENTACE\Obrázky\stavba kosti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92896"/>
            <a:ext cx="3744416" cy="2052439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139952" y="4581128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www.anatonomina.org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989631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K jednotlivým částem páteře připište číslice, které označují počet jejich obratlů: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rční …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rudní …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ederní …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řížová …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ostrční …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0034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03596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K jednotlivým částem páteře připište číslice, které označují počet jejich obratlů: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rční …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7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rudní …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12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b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ederní …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řížová …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5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ostrční …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</a:rPr>
              <a:t>4 - 5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62532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Které z uvedených částí tvoří osovou kostru? 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ebka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opatky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rudní kost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áteř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ebra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pánev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4783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Které z uvedených částí tvoří osovou kostru? 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ebka</a:t>
            </a: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rudní kost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p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áteř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ž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ebra</a:t>
            </a:r>
          </a:p>
          <a:p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9193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Z kolika párů žeber je tvořen hrudník?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12 párů (5 párů pravých, 3 páry nepravých, 2 páry  </a:t>
            </a:r>
          </a:p>
          <a:p>
            <a:pPr marL="18288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                 volných žeber)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84459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Na lebce rozlišujeme 2 části: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m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ozkovou a obličejovou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3814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Ze seznamu vyber kosti, které netvoří kostru dolní končetiny: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pánevní kost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s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tehenní kost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líční kost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l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ýtková kost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h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olenní kost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řetenní kost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ánártní kůstky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ápěstní kůstky</a:t>
            </a: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n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ártní kůstky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618746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Ze seznamu vyber kosti, které netvoří kostru dolní končetiny: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k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líční kost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v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řetenní kost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ápěstní kůstky</a:t>
            </a:r>
          </a:p>
          <a:p>
            <a:pPr marL="18288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5473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1912"/>
          </a:xfrm>
        </p:spPr>
        <p:txBody>
          <a:bodyPr>
            <a:normAutofit/>
          </a:bodyPr>
          <a:lstStyle/>
          <a:p>
            <a:pPr algn="l"/>
            <a:r>
              <a:rPr lang="cs-CZ" sz="2800" u="sng" dirty="0" smtClean="0">
                <a:solidFill>
                  <a:schemeClr val="accent1">
                    <a:lumMod val="50000"/>
                  </a:schemeClr>
                </a:solidFill>
              </a:rPr>
              <a:t>Podle obrázku pojmenuj co nejvíce kostí:</a:t>
            </a:r>
            <a:endParaRPr lang="cs-CZ" sz="280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Picture 2" descr="F:\PREZENTACE\Obrázky\Human_skeleton_diagram.pn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3131840" y="980728"/>
            <a:ext cx="2808312" cy="5472608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563888" y="6453336"/>
            <a:ext cx="2376264" cy="2000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700" dirty="0" smtClean="0"/>
              <a:t>Zdroj: www.anatonomina.org</a:t>
            </a:r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xmlns="" val="178670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719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1) čelní kost                                 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2) temenní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3) spánková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4) týlní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5) lícní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6) horní čelist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7) dolní čelist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8) krční obratle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9) hrudní obratle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10) hrudní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11) pažní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12) loketní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13)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vřetenní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14) bederní obratle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15) pánev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16) křížové obratle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17) hlavice stehenní kosti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18) stehenní kost</a:t>
            </a:r>
          </a:p>
          <a:p>
            <a:pPr marL="64008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4008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4008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4008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4008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4008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40080" indent="-457200">
              <a:buFont typeface="+mj-lt"/>
              <a:buAutoNum type="arabicPeriod"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640080" indent="-457200">
              <a:buFont typeface="+mj-lt"/>
              <a:buAutoNum type="arabicPeriod"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547175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9864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19) čéška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20) holenní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21) lýtková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25) klíční kost</a:t>
            </a: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28</a:t>
            </a:r>
            <a:r>
              <a:rPr lang="cs-CZ" sz="2000" smtClean="0">
                <a:solidFill>
                  <a:schemeClr val="accent1">
                    <a:lumMod val="50000"/>
                  </a:schemeClr>
                </a:solidFill>
              </a:rPr>
              <a:t>) žebra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29) lopatka</a:t>
            </a:r>
          </a:p>
          <a:p>
            <a:pPr marL="182880" indent="0">
              <a:buNone/>
            </a:pP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94071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75928"/>
          </a:xfrm>
        </p:spPr>
        <p:txBody>
          <a:bodyPr>
            <a:normAutofit/>
          </a:bodyPr>
          <a:lstStyle/>
          <a:p>
            <a:pPr algn="l"/>
            <a:r>
              <a:rPr lang="cs-CZ" sz="2800" b="0" u="sng" dirty="0" smtClean="0">
                <a:solidFill>
                  <a:schemeClr val="accent1">
                    <a:lumMod val="50000"/>
                  </a:schemeClr>
                </a:solidFill>
              </a:rPr>
              <a:t>Použitá literatura a zdroje:</a:t>
            </a:r>
            <a:endParaRPr lang="cs-CZ" sz="2800" b="0" u="sng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KVASNIČKOVÁ, D.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Ekologický přírodopis pro 8. ročník základní školy a nižší ročníky víceletých 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gymnázií.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Fortuna, 1999.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ČERNÍK V. – BIČÍK, V. – MARTINEC, Z.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Přírodopis 3. Biologie člověka se základy etologie a genetiky.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</a:t>
            </a:r>
          </a:p>
          <a:p>
            <a:pPr marL="182880" indent="0">
              <a:buNone/>
            </a:pP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               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SPN, 1998.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JELÍNEK, J. – ZICHÁČEK, V.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pro střední školy gymnazijního typu.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Olomouc : Fin </a:t>
            </a: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                                       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publishing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1996.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NOVOTNÝ, I. – HRUŠKA, M.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Biologie člověka pro gymnázia. 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Praha : Fortuna, 1995.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ROSYPAL, S. a kol. </a:t>
            </a:r>
            <a:r>
              <a:rPr lang="cs-CZ" sz="1200" i="1" dirty="0">
                <a:solidFill>
                  <a:schemeClr val="accent1">
                    <a:lumMod val="50000"/>
                  </a:schemeClr>
                </a:solidFill>
              </a:rPr>
              <a:t>Přehled biologie.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 Praha : </a:t>
            </a:r>
            <a:r>
              <a:rPr lang="cs-CZ" sz="1200" dirty="0" err="1">
                <a:solidFill>
                  <a:schemeClr val="accent1">
                    <a:lumMod val="50000"/>
                  </a:schemeClr>
                </a:solidFill>
              </a:rPr>
              <a:t>Scientia</a:t>
            </a:r>
            <a:r>
              <a:rPr lang="cs-CZ" sz="1200" dirty="0">
                <a:solidFill>
                  <a:schemeClr val="accent1">
                    <a:lumMod val="50000"/>
                  </a:schemeClr>
                </a:solidFill>
              </a:rPr>
              <a:t>, 1998.</a:t>
            </a: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dirty="0">
                <a:solidFill>
                  <a:schemeClr val="accent1">
                    <a:lumMod val="50000"/>
                  </a:schemeClr>
                </a:solidFill>
                <a:hlinkClick r:id="rId2"/>
              </a:rPr>
              <a:t>www.wikipedie.cz</a:t>
            </a: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hlinkClick r:id="rId3"/>
              </a:rPr>
              <a:t>www.google.cz</a:t>
            </a:r>
            <a:endParaRPr lang="cs-CZ" sz="1200" smtClean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  <a:p>
            <a:pPr marL="182880" indent="0">
              <a:buNone/>
            </a:pPr>
            <a:endParaRPr lang="cs-CZ" sz="1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61644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687</TotalTime>
  <Words>458</Words>
  <Application>Microsoft Office PowerPoint</Application>
  <PresentationFormat>Předvádění na obrazovce (4:3)</PresentationFormat>
  <Paragraphs>145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Carnival</vt:lpstr>
      <vt:lpstr>Snímek 1</vt:lpstr>
      <vt:lpstr>Snímek 2</vt:lpstr>
      <vt:lpstr>Vazivová blána, která kost obaluje a vyživuje, se nazývá:</vt:lpstr>
      <vt:lpstr>Proč je důležitá kostní dřeň?</vt:lpstr>
      <vt:lpstr>Uveď vše, co víš, k jednotlivým částem kosti:</vt:lpstr>
      <vt:lpstr>K jednotlivým částem páteře připište číslice, které označují počet jejich obratlů:</vt:lpstr>
      <vt:lpstr>K jednotlivým částem páteře připište číslice, které označují počet jejich obratlů:</vt:lpstr>
      <vt:lpstr>Které z uvedených částí tvoří osovou kostru? </vt:lpstr>
      <vt:lpstr>Které z uvedených částí tvoří osovou kostru? </vt:lpstr>
      <vt:lpstr>Z kolika párů žeber je tvořen hrudník?</vt:lpstr>
      <vt:lpstr>Na lebce rozlišujeme 2 části:</vt:lpstr>
      <vt:lpstr>Ze seznamu vyber kosti, které netvoří kostru dolní končetiny:</vt:lpstr>
      <vt:lpstr>Ze seznamu vyber kosti, které netvoří kostru dolní končetiny:</vt:lpstr>
      <vt:lpstr>Podle obrázku pojmenuj co nejvíce kostí:</vt:lpstr>
      <vt:lpstr>Snímek 15</vt:lpstr>
      <vt:lpstr>Snímek 16</vt:lpstr>
      <vt:lpstr>Použitá 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Dum</cp:lastModifiedBy>
  <cp:revision>33</cp:revision>
  <dcterms:created xsi:type="dcterms:W3CDTF">2011-09-06T20:02:09Z</dcterms:created>
  <dcterms:modified xsi:type="dcterms:W3CDTF">2012-09-03T11:52:21Z</dcterms:modified>
</cp:coreProperties>
</file>