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56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722376" y="2688336"/>
            <a:ext cx="7772400" cy="3108960"/>
          </a:xfrm>
        </p:spPr>
        <p:txBody>
          <a:bodyPr anchor="t" anchorCtr="0">
            <a:noAutofit/>
          </a:bodyPr>
          <a:lstStyle>
            <a:lvl1pPr algn="ctr">
              <a:defRPr lang="en-US" sz="6200" b="1" cap="none" spc="0" dirty="0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722376" y="1133856"/>
            <a:ext cx="7772400" cy="1508760"/>
          </a:xfrm>
        </p:spPr>
        <p:txBody>
          <a:bodyPr anchor="b">
            <a:normAutofit/>
          </a:bodyPr>
          <a:lstStyle>
            <a:lvl1pPr marL="0" indent="0" algn="ctr">
              <a:buNone/>
              <a:defRPr lang="en-US" sz="2200" b="0">
                <a:solidFill>
                  <a:schemeClr val="tx2">
                    <a:shade val="55000"/>
                  </a:schemeClr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6F1E4AB3-DB27-4A81-8143-C3D4D9250A66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52F3A132-1B35-4FEF-A713-E5F844FB2203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E4AB3-DB27-4A81-8143-C3D4D9250A66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3A132-1B35-4FEF-A713-E5F844FB220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690563" y="491696"/>
            <a:ext cx="7762875" cy="5874608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77240" y="795996"/>
            <a:ext cx="7589520" cy="3112843"/>
          </a:xfrm>
        </p:spPr>
        <p:txBody>
          <a:bodyPr anchor="b">
            <a:normAutofit/>
          </a:bodyPr>
          <a:lstStyle>
            <a:lvl1pPr algn="ctr">
              <a:buNone/>
              <a:defRPr lang="en-US" sz="6200" b="1" cap="none" spc="0" dirty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77240" y="3948552"/>
            <a:ext cx="7589520" cy="1509712"/>
          </a:xfrm>
        </p:spPr>
        <p:txBody>
          <a:bodyPr anchor="t">
            <a:normAutofit/>
          </a:bodyPr>
          <a:lstStyle>
            <a:lvl1pPr indent="0" algn="ctr">
              <a:buNone/>
              <a:defRPr lang="en-US" sz="22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>
          <a:xfrm>
            <a:off x="762000" y="5958840"/>
            <a:ext cx="2133600" cy="365760"/>
          </a:xfrm>
        </p:spPr>
        <p:txBody>
          <a:bodyPr/>
          <a:lstStyle/>
          <a:p>
            <a:fld id="{6F1E4AB3-DB27-4A81-8143-C3D4D9250A66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>
          <a:xfrm>
            <a:off x="3124200" y="5958840"/>
            <a:ext cx="28956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>
          <a:xfrm>
            <a:off x="6248400" y="5958840"/>
            <a:ext cx="2133600" cy="365760"/>
          </a:xfrm>
        </p:spPr>
        <p:txBody>
          <a:bodyPr/>
          <a:lstStyle/>
          <a:p>
            <a:fld id="{52F3A132-1B35-4FEF-A713-E5F844FB2203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E4AB3-DB27-4A81-8143-C3D4D9250A66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3A132-1B35-4FEF-A713-E5F844FB220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965960" y="2785402"/>
            <a:ext cx="5760720" cy="914400"/>
          </a:xfrm>
        </p:spPr>
        <p:txBody>
          <a:bodyPr lIns="91440" rIns="91440" anchor="ctr">
            <a:noAutofit/>
          </a:bodyPr>
          <a:lstStyle>
            <a:lvl1pPr algn="ctr">
              <a:defRPr sz="35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1600200" y="547468"/>
            <a:ext cx="3383280" cy="639762"/>
          </a:xfrm>
          <a:prstGeom prst="roundRect">
            <a:avLst>
              <a:gd name="adj" fmla="val 6772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1600200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5128846" y="547468"/>
            <a:ext cx="3383280" cy="639762"/>
          </a:xfrm>
          <a:prstGeom prst="roundRect">
            <a:avLst>
              <a:gd name="adj" fmla="val 5673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5128846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E4AB3-DB27-4A81-8143-C3D4D9250A66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52F3A132-1B35-4FEF-A713-E5F844FB220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E4AB3-DB27-4A81-8143-C3D4D9250A66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3A132-1B35-4FEF-A713-E5F844FB220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E4AB3-DB27-4A81-8143-C3D4D9250A66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3A132-1B35-4FEF-A713-E5F844FB220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828801" y="2888565"/>
            <a:ext cx="5486400" cy="914400"/>
          </a:xfrm>
        </p:spPr>
        <p:txBody>
          <a:bodyPr anchor="b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l">
              <a:defRPr sz="28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2590800" y="602566"/>
            <a:ext cx="5943600" cy="54864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 rot="16200000">
            <a:off x="-859303" y="2888566"/>
            <a:ext cx="5486400" cy="914400"/>
          </a:xfrm>
        </p:spPr>
        <p:txBody>
          <a:bodyPr lIns="91440" rIns="91440"/>
          <a:lstStyle>
            <a:lvl1pPr marL="0" indent="0" algn="l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E4AB3-DB27-4A81-8143-C3D4D9250A66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52F3A132-1B35-4FEF-A713-E5F844FB220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4740812" y="794822"/>
            <a:ext cx="3960051" cy="5294376"/>
          </a:xfrm>
          <a:prstGeom prst="roundRect">
            <a:avLst>
              <a:gd name="adj" fmla="val 3541"/>
            </a:avLst>
          </a:prstGeom>
          <a:solidFill>
            <a:srgbClr val="FFFFFF">
              <a:alpha val="40000"/>
            </a:srgbClr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277728" y="3501743"/>
            <a:ext cx="3200400" cy="1143000"/>
          </a:xfrm>
        </p:spPr>
        <p:txBody>
          <a:bodyPr anchor="t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ctr">
              <a:buNone/>
              <a:defRPr sz="26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527537" y="821202"/>
            <a:ext cx="4550899" cy="5215597"/>
          </a:xfrm>
          <a:prstGeom prst="roundRect">
            <a:avLst>
              <a:gd name="adj" fmla="val 622"/>
            </a:avLst>
          </a:prstGeom>
          <a:solidFill>
            <a:schemeClr val="bg1">
              <a:lumMod val="85000"/>
            </a:schemeClr>
          </a:solidFill>
          <a:ln w="101600">
            <a:solidFill>
              <a:srgbClr val="FFFFFF"/>
            </a:solidFill>
            <a:miter lim="800000"/>
          </a:ln>
          <a:effectLst>
            <a:outerShdw blurRad="65000" dist="25000" dir="5400000" algn="t" rotWithShape="0">
              <a:schemeClr val="bg2">
                <a:shade val="30000"/>
                <a:satMod val="250000"/>
                <a:alpha val="85000"/>
              </a:schemeClr>
            </a:outerShdw>
          </a:effectLst>
          <a:scene3d>
            <a:camera prst="orthographicFront"/>
            <a:lightRig rig="soft" dir="t">
              <a:rot lat="0" lon="0" rev="20100000"/>
            </a:lightRig>
          </a:scene3d>
          <a:sp3d contourW="3810">
            <a:bevelT w="95250" h="25400"/>
            <a:contourClr>
              <a:schemeClr val="bg2">
                <a:shade val="45000"/>
                <a:satMod val="145000"/>
              </a:schemeClr>
            </a:contourClr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>
                <a:solidFill>
                  <a:schemeClr val="tx1"/>
                </a:solidFill>
              </a:defRPr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277728" y="1600200"/>
            <a:ext cx="3200400" cy="1825343"/>
          </a:xfrm>
        </p:spPr>
        <p:txBody>
          <a:bodyPr bIns="0" anchor="b">
            <a:normAutofit/>
          </a:bodyPr>
          <a:lstStyle>
            <a:lvl1pPr marL="0" marR="0" indent="0" algn="ctr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E4AB3-DB27-4A81-8143-C3D4D9250A66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3A132-1B35-4FEF-A713-E5F844FB220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E4AB3-DB27-4A81-8143-C3D4D9250A66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3A132-1B35-4FEF-A713-E5F844FB220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E4AB3-DB27-4A81-8143-C3D4D9250A66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3A132-1B35-4FEF-A713-E5F844FB220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342900" y="228600"/>
            <a:ext cx="8458200" cy="6400800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6F1E4AB3-DB27-4A81-8143-C3D4D9250A66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14404"/>
            <a:ext cx="2895600" cy="36576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52F3A132-1B35-4FEF-A713-E5F844FB220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defPPr>
        <a:defRPr sz="4400">
          <a:solidFill>
            <a:schemeClr val="tx2">
              <a:shade val="80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53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/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457200" indent="-274320" algn="l" eaLnBrk="1" hangingPunct="1">
        <a:buClr>
          <a:schemeClr val="accent1"/>
        </a:buClr>
        <a:buSzPct val="80000"/>
        <a:buFont typeface="Wingdings 2" pitchFamily="18" charset="2"/>
        <a:buChar char="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758952" indent="-228600" algn="l" eaLnBrk="1" hangingPunct="1">
        <a:buClr>
          <a:schemeClr val="accent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1033272" indent="-228600" algn="l" eaLnBrk="1" hangingPunct="1">
        <a:buClr>
          <a:schemeClr val="accent3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298448" indent="-228600" algn="l" eaLnBrk="1" hangingPunct="1">
        <a:buClr>
          <a:schemeClr val="accent4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554480" indent="-228600" algn="l" eaLnBrk="1" hangingPunct="1">
        <a:buClr>
          <a:schemeClr val="accent5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810512" indent="-228600" algn="l" eaLnBrk="1" hangingPunct="1">
        <a:buClr>
          <a:schemeClr val="accent6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207568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340864" indent="-228600" algn="l" eaLnBrk="1" hangingPunct="1">
        <a:buClr>
          <a:schemeClr val="accent2"/>
        </a:buClr>
        <a:buFont typeface="Wingdings 2" pitchFamily="18" charset="2"/>
        <a:buChar char=""/>
        <a:defRPr sz="1600" baseline="0">
          <a:latin typeface="+mn-lt"/>
        </a:defRPr>
      </a:lvl8pPr>
      <a:lvl9pPr marL="2596896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" TargetMode="External"/><Relationship Id="rId2" Type="http://schemas.openxmlformats.org/officeDocument/2006/relationships/hyperlink" Target="http://www.wikipedie.cz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0130355"/>
              </p:ext>
            </p:extLst>
          </p:nvPr>
        </p:nvGraphicFramePr>
        <p:xfrm>
          <a:off x="683568" y="5229200"/>
          <a:ext cx="7848872" cy="1392584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6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Biologie</a:t>
                      </a:r>
                      <a:r>
                        <a:rPr lang="cs-CZ" sz="16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člověka pro</a:t>
                      </a:r>
                      <a:r>
                        <a:rPr lang="cs-CZ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 8. ročník</a:t>
                      </a:r>
                      <a:endParaRPr lang="cs-CZ" sz="16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smtClean="0">
                          <a:latin typeface="Times New Roman"/>
                          <a:ea typeface="Calibri"/>
                          <a:cs typeface="Times New Roman"/>
                        </a:rPr>
                        <a:t>VY_52_INOVACE_05_Hormonální </a:t>
                      </a:r>
                      <a:r>
                        <a:rPr lang="cs-CZ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soustava - opakování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latin typeface="Times New Roman"/>
                          <a:ea typeface="Calibri"/>
                          <a:cs typeface="Times New Roman"/>
                        </a:rPr>
                        <a:t>Mgr.</a:t>
                      </a:r>
                      <a:r>
                        <a:rPr lang="cs-CZ" sz="16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Tereza Pasecká</a:t>
                      </a:r>
                      <a:endParaRPr lang="cs-CZ" sz="16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06046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22376" y="1268760"/>
            <a:ext cx="7772400" cy="4528536"/>
          </a:xfrm>
        </p:spPr>
        <p:txBody>
          <a:bodyPr/>
          <a:lstStyle/>
          <a:p>
            <a:r>
              <a:rPr lang="cs-CZ" sz="2800" u="sng" smtClean="0">
                <a:solidFill>
                  <a:schemeClr val="accent1">
                    <a:lumMod val="50000"/>
                  </a:schemeClr>
                </a:solidFill>
              </a:rPr>
              <a:t>HORMONÁLNÍ  </a:t>
            </a:r>
            <a:r>
              <a:rPr lang="cs-CZ" sz="2800" u="sng" dirty="0" smtClean="0">
                <a:solidFill>
                  <a:schemeClr val="accent1">
                    <a:lumMod val="50000"/>
                  </a:schemeClr>
                </a:solidFill>
              </a:rPr>
              <a:t>SOUSTAVA</a:t>
            </a:r>
            <a:br>
              <a:rPr lang="cs-CZ" sz="2800" u="sng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cs-CZ" sz="2800" u="sng" dirty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cs-CZ" sz="2800" u="sng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cs-CZ" sz="2800" dirty="0" smtClean="0">
                <a:solidFill>
                  <a:schemeClr val="accent1">
                    <a:lumMod val="50000"/>
                  </a:schemeClr>
                </a:solidFill>
              </a:rPr>
              <a:t>OPAKOVÁNÍ</a:t>
            </a:r>
            <a:endParaRPr lang="cs-CZ" sz="2800" u="sng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22376" y="1133856"/>
            <a:ext cx="7772400" cy="62896"/>
          </a:xfrm>
        </p:spPr>
        <p:txBody>
          <a:bodyPr>
            <a:normAutofit fontScale="25000" lnSpcReduction="20000"/>
          </a:bodyPr>
          <a:lstStyle/>
          <a:p>
            <a:endParaRPr lang="cs-CZ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4" name="Picture 2" descr="H:\ŠKOLA DOBŘÍŠ\Prezentace\Hormonální soustava.jpg"/>
          <p:cNvPicPr>
            <a:picLocks noGrp="1"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4639" y="2996952"/>
            <a:ext cx="2520280" cy="2648893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538871" y="5647126"/>
            <a:ext cx="2376264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700" dirty="0" smtClean="0"/>
              <a:t>Zdroj: www.anatonomina.org</a:t>
            </a:r>
            <a:endParaRPr lang="cs-CZ" sz="700" dirty="0"/>
          </a:p>
        </p:txBody>
      </p:sp>
    </p:spTree>
    <p:extLst>
      <p:ext uri="{BB962C8B-B14F-4D97-AF65-F5344CB8AC3E}">
        <p14:creationId xmlns:p14="http://schemas.microsoft.com/office/powerpoint/2010/main" val="32787600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675928"/>
          </a:xfrm>
        </p:spPr>
        <p:txBody>
          <a:bodyPr>
            <a:normAutofit/>
          </a:bodyPr>
          <a:lstStyle/>
          <a:p>
            <a:pPr algn="l"/>
            <a:r>
              <a:rPr lang="cs-CZ" sz="2800" u="sng" smtClean="0">
                <a:solidFill>
                  <a:schemeClr val="accent1">
                    <a:lumMod val="50000"/>
                  </a:schemeClr>
                </a:solidFill>
              </a:rPr>
              <a:t>Jakým způsobem jsou roznášeny hormony po těle?</a:t>
            </a:r>
            <a:endParaRPr lang="cs-CZ" sz="2800" u="sng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mtClean="0"/>
          </a:p>
          <a:p>
            <a:r>
              <a:rPr lang="cs-CZ" sz="2000" smtClean="0">
                <a:solidFill>
                  <a:schemeClr val="accent1">
                    <a:lumMod val="50000"/>
                  </a:schemeClr>
                </a:solidFill>
              </a:rPr>
              <a:t>krví</a:t>
            </a:r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9689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675928"/>
          </a:xfrm>
        </p:spPr>
        <p:txBody>
          <a:bodyPr>
            <a:normAutofit/>
          </a:bodyPr>
          <a:lstStyle/>
          <a:p>
            <a:pPr algn="l"/>
            <a:r>
              <a:rPr lang="cs-CZ" sz="2800" u="sng" dirty="0" smtClean="0">
                <a:solidFill>
                  <a:schemeClr val="accent1">
                    <a:lumMod val="50000"/>
                  </a:schemeClr>
                </a:solidFill>
              </a:rPr>
              <a:t>Kde najdeme šišinku (= epifýzu)?</a:t>
            </a:r>
            <a:endParaRPr lang="cs-CZ" sz="2800" u="sng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sz="2000" dirty="0">
                <a:solidFill>
                  <a:schemeClr val="accent1">
                    <a:lumMod val="50000"/>
                  </a:schemeClr>
                </a:solidFill>
              </a:rPr>
              <a:t>u</a:t>
            </a: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 mezimozku</a:t>
            </a:r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3381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035968"/>
          </a:xfrm>
        </p:spPr>
        <p:txBody>
          <a:bodyPr>
            <a:normAutofit/>
          </a:bodyPr>
          <a:lstStyle/>
          <a:p>
            <a:pPr algn="l"/>
            <a:r>
              <a:rPr lang="cs-CZ" sz="2800" u="sng" dirty="0" smtClean="0">
                <a:solidFill>
                  <a:schemeClr val="accent1">
                    <a:lumMod val="50000"/>
                  </a:schemeClr>
                </a:solidFill>
              </a:rPr>
              <a:t>Která žláza s vnitřní sekrecí potřebuje pro správnou činnost jód?</a:t>
            </a:r>
            <a:endParaRPr lang="cs-CZ" sz="2800" u="sng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sz="2000" dirty="0">
                <a:solidFill>
                  <a:schemeClr val="accent1">
                    <a:lumMod val="50000"/>
                  </a:schemeClr>
                </a:solidFill>
              </a:rPr>
              <a:t>p</a:t>
            </a: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říštítná tělíska</a:t>
            </a:r>
          </a:p>
          <a:p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2000" dirty="0">
                <a:solidFill>
                  <a:schemeClr val="accent1">
                    <a:lumMod val="50000"/>
                  </a:schemeClr>
                </a:solidFill>
              </a:rPr>
              <a:t>š</a:t>
            </a: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títná žláza</a:t>
            </a:r>
          </a:p>
          <a:p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2000" dirty="0">
                <a:solidFill>
                  <a:schemeClr val="accent1">
                    <a:lumMod val="50000"/>
                  </a:schemeClr>
                </a:solidFill>
              </a:rPr>
              <a:t>s</a:t>
            </a: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linivka břišní</a:t>
            </a:r>
          </a:p>
          <a:p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nadledviny</a:t>
            </a:r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4219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u="sng" dirty="0">
                <a:solidFill>
                  <a:schemeClr val="accent1">
                    <a:lumMod val="50000"/>
                  </a:schemeClr>
                </a:solidFill>
              </a:rPr>
              <a:t>Která žláza s vnitřní sekrecí potřebuje pro správnou činnost jód?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000" dirty="0" smtClean="0">
              <a:solidFill>
                <a:schemeClr val="accent1">
                  <a:lumMod val="50000"/>
                </a:schemeClr>
              </a:solidFill>
            </a:endParaRPr>
          </a:p>
          <a:p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cs-CZ" sz="2000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2000" dirty="0">
                <a:solidFill>
                  <a:schemeClr val="accent1">
                    <a:lumMod val="50000"/>
                  </a:schemeClr>
                </a:solidFill>
              </a:rPr>
              <a:t>š</a:t>
            </a: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títná žláza</a:t>
            </a:r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7826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675928"/>
          </a:xfrm>
        </p:spPr>
        <p:txBody>
          <a:bodyPr>
            <a:normAutofit/>
          </a:bodyPr>
          <a:lstStyle/>
          <a:p>
            <a:pPr algn="l"/>
            <a:r>
              <a:rPr lang="cs-CZ" sz="2800" u="sng" dirty="0" smtClean="0">
                <a:solidFill>
                  <a:schemeClr val="accent1">
                    <a:lumMod val="50000"/>
                  </a:schemeClr>
                </a:solidFill>
              </a:rPr>
              <a:t>Který hormon označujeme jako stresový?</a:t>
            </a:r>
            <a:endParaRPr lang="cs-CZ" sz="2800" u="sng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adrenalin</a:t>
            </a:r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3392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675928"/>
          </a:xfrm>
        </p:spPr>
        <p:txBody>
          <a:bodyPr>
            <a:normAutofit/>
          </a:bodyPr>
          <a:lstStyle/>
          <a:p>
            <a:pPr algn="l"/>
            <a:r>
              <a:rPr lang="cs-CZ" sz="2800" u="sng" dirty="0" smtClean="0">
                <a:solidFill>
                  <a:schemeClr val="accent1">
                    <a:lumMod val="50000"/>
                  </a:schemeClr>
                </a:solidFill>
              </a:rPr>
              <a:t>Která žláza vyměšuje inzulin?</a:t>
            </a:r>
            <a:endParaRPr lang="cs-CZ" sz="2800" u="sng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sz="2000" dirty="0">
                <a:solidFill>
                  <a:schemeClr val="accent1">
                    <a:lumMod val="50000"/>
                  </a:schemeClr>
                </a:solidFill>
              </a:rPr>
              <a:t>p</a:t>
            </a: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říštítná tělíska</a:t>
            </a:r>
          </a:p>
          <a:p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2000" dirty="0">
                <a:solidFill>
                  <a:schemeClr val="accent1">
                    <a:lumMod val="50000"/>
                  </a:schemeClr>
                </a:solidFill>
              </a:rPr>
              <a:t>š</a:t>
            </a: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títná žláza</a:t>
            </a:r>
          </a:p>
          <a:p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2000" dirty="0">
                <a:solidFill>
                  <a:schemeClr val="accent1">
                    <a:lumMod val="50000"/>
                  </a:schemeClr>
                </a:solidFill>
              </a:rPr>
              <a:t>v</a:t>
            </a: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arlata</a:t>
            </a:r>
          </a:p>
          <a:p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2000" dirty="0">
                <a:solidFill>
                  <a:schemeClr val="accent1">
                    <a:lumMod val="50000"/>
                  </a:schemeClr>
                </a:solidFill>
              </a:rPr>
              <a:t>s</a:t>
            </a: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linivka břišní</a:t>
            </a:r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2309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675928"/>
          </a:xfrm>
        </p:spPr>
        <p:txBody>
          <a:bodyPr>
            <a:normAutofit/>
          </a:bodyPr>
          <a:lstStyle/>
          <a:p>
            <a:pPr algn="l"/>
            <a:r>
              <a:rPr lang="cs-CZ" sz="2800" u="sng" dirty="0">
                <a:solidFill>
                  <a:schemeClr val="accent1">
                    <a:lumMod val="50000"/>
                  </a:schemeClr>
                </a:solidFill>
              </a:rPr>
              <a:t>Která žláza vyměšuje inzulin?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000" dirty="0" smtClean="0">
              <a:solidFill>
                <a:schemeClr val="accent1">
                  <a:lumMod val="50000"/>
                </a:schemeClr>
              </a:solidFill>
            </a:endParaRPr>
          </a:p>
          <a:p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cs-CZ" sz="2000" dirty="0" smtClean="0">
              <a:solidFill>
                <a:schemeClr val="accent1">
                  <a:lumMod val="50000"/>
                </a:schemeClr>
              </a:solidFill>
            </a:endParaRPr>
          </a:p>
          <a:p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cs-CZ" sz="2000" dirty="0" smtClean="0">
              <a:solidFill>
                <a:schemeClr val="accent1">
                  <a:lumMod val="50000"/>
                </a:schemeClr>
              </a:solidFill>
            </a:endParaRPr>
          </a:p>
          <a:p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cs-CZ" sz="2000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2000" dirty="0">
                <a:solidFill>
                  <a:schemeClr val="accent1">
                    <a:lumMod val="50000"/>
                  </a:schemeClr>
                </a:solidFill>
              </a:rPr>
              <a:t>s</a:t>
            </a: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linivka břišní</a:t>
            </a:r>
          </a:p>
        </p:txBody>
      </p:sp>
    </p:spTree>
    <p:extLst>
      <p:ext uri="{BB962C8B-B14F-4D97-AF65-F5344CB8AC3E}">
        <p14:creationId xmlns:p14="http://schemas.microsoft.com/office/powerpoint/2010/main" val="402661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675928"/>
          </a:xfrm>
        </p:spPr>
        <p:txBody>
          <a:bodyPr>
            <a:normAutofit/>
          </a:bodyPr>
          <a:lstStyle/>
          <a:p>
            <a:pPr algn="l"/>
            <a:r>
              <a:rPr lang="cs-CZ" sz="2800" u="sng" dirty="0" smtClean="0">
                <a:solidFill>
                  <a:schemeClr val="accent1">
                    <a:lumMod val="50000"/>
                  </a:schemeClr>
                </a:solidFill>
              </a:rPr>
              <a:t>Co způsobuje hormon testosteron?</a:t>
            </a:r>
            <a:endParaRPr lang="cs-CZ" sz="2800" u="sng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sz="2000" u="sng" dirty="0">
                <a:solidFill>
                  <a:schemeClr val="accent1">
                    <a:lumMod val="50000"/>
                  </a:schemeClr>
                </a:solidFill>
              </a:rPr>
              <a:t>růst a vývin </a:t>
            </a:r>
            <a:r>
              <a:rPr lang="cs-CZ" sz="2000" u="sng" dirty="0" smtClean="0">
                <a:solidFill>
                  <a:schemeClr val="accent1">
                    <a:lumMod val="50000"/>
                  </a:schemeClr>
                </a:solidFill>
              </a:rPr>
              <a:t>mužských pohlavních </a:t>
            </a:r>
            <a:r>
              <a:rPr lang="cs-CZ" sz="2000" u="sng" dirty="0">
                <a:solidFill>
                  <a:schemeClr val="accent1">
                    <a:lumMod val="50000"/>
                  </a:schemeClr>
                </a:solidFill>
              </a:rPr>
              <a:t>orgánů</a:t>
            </a:r>
          </a:p>
          <a:p>
            <a:endParaRPr lang="cs-CZ" sz="2000" u="sng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2000" u="sng" dirty="0" smtClean="0">
                <a:solidFill>
                  <a:schemeClr val="accent1">
                    <a:lumMod val="50000"/>
                  </a:schemeClr>
                </a:solidFill>
              </a:rPr>
              <a:t>rozvoj mužských pohlavních </a:t>
            </a:r>
            <a:r>
              <a:rPr lang="cs-CZ" sz="2000" u="sng" dirty="0">
                <a:solidFill>
                  <a:schemeClr val="accent1">
                    <a:lumMod val="50000"/>
                  </a:schemeClr>
                </a:solidFill>
              </a:rPr>
              <a:t>znaků</a:t>
            </a:r>
            <a:r>
              <a:rPr lang="cs-CZ" sz="2000" dirty="0">
                <a:solidFill>
                  <a:schemeClr val="accent1">
                    <a:lumMod val="50000"/>
                  </a:schemeClr>
                </a:solidFill>
              </a:rPr>
              <a:t> (ochlupení, svaly)</a:t>
            </a:r>
          </a:p>
          <a:p>
            <a:pPr marL="182880" indent="0">
              <a:buNone/>
            </a:pPr>
            <a:r>
              <a:rPr lang="cs-CZ" sz="2000" dirty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  <a:p>
            <a:r>
              <a:rPr lang="cs-CZ" sz="2000" u="sng" dirty="0" smtClean="0">
                <a:solidFill>
                  <a:schemeClr val="accent1">
                    <a:lumMod val="50000"/>
                  </a:schemeClr>
                </a:solidFill>
              </a:rPr>
              <a:t>produkci </a:t>
            </a:r>
            <a:r>
              <a:rPr lang="cs-CZ" sz="2000" u="sng" dirty="0">
                <a:solidFill>
                  <a:schemeClr val="accent1">
                    <a:lumMod val="50000"/>
                  </a:schemeClr>
                </a:solidFill>
              </a:rPr>
              <a:t>spermií</a:t>
            </a:r>
          </a:p>
          <a:p>
            <a:pPr marL="182880" indent="0">
              <a:buNone/>
            </a:pPr>
            <a:endParaRPr lang="cs-CZ" sz="2000" u="sng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2000" u="sng" dirty="0" smtClean="0">
                <a:solidFill>
                  <a:schemeClr val="accent1">
                    <a:lumMod val="50000"/>
                  </a:schemeClr>
                </a:solidFill>
              </a:rPr>
              <a:t>chování </a:t>
            </a:r>
            <a:r>
              <a:rPr lang="cs-CZ" sz="2000" u="sng" dirty="0">
                <a:solidFill>
                  <a:schemeClr val="accent1">
                    <a:lumMod val="50000"/>
                  </a:schemeClr>
                </a:solidFill>
              </a:rPr>
              <a:t>muže</a:t>
            </a:r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  <a:p>
            <a:pPr marL="182880" indent="0">
              <a:buNone/>
            </a:pPr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7930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035968"/>
          </a:xfrm>
        </p:spPr>
        <p:txBody>
          <a:bodyPr>
            <a:normAutofit/>
          </a:bodyPr>
          <a:lstStyle/>
          <a:p>
            <a:pPr algn="l"/>
            <a:r>
              <a:rPr lang="cs-CZ" sz="2800" u="sng" dirty="0" smtClean="0">
                <a:solidFill>
                  <a:schemeClr val="accent1">
                    <a:lumMod val="50000"/>
                  </a:schemeClr>
                </a:solidFill>
              </a:rPr>
              <a:t>Které onemocnění vzniká při nedostatku hormonu inzulinu?</a:t>
            </a:r>
            <a:endParaRPr lang="cs-CZ" sz="2800" u="sng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sz="2000" dirty="0">
                <a:solidFill>
                  <a:schemeClr val="accent1">
                    <a:lumMod val="50000"/>
                  </a:schemeClr>
                </a:solidFill>
              </a:rPr>
              <a:t>d</a:t>
            </a: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iabetes = cukrovka</a:t>
            </a:r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7873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675928"/>
          </a:xfrm>
        </p:spPr>
        <p:txBody>
          <a:bodyPr>
            <a:normAutofit/>
          </a:bodyPr>
          <a:lstStyle/>
          <a:p>
            <a:pPr algn="l"/>
            <a:r>
              <a:rPr lang="cs-CZ" sz="2800" b="0" u="sng" dirty="0" smtClean="0">
                <a:solidFill>
                  <a:schemeClr val="accent1">
                    <a:lumMod val="50000"/>
                  </a:schemeClr>
                </a:solidFill>
              </a:rPr>
              <a:t>Použitá literatura a odkazy:</a:t>
            </a:r>
            <a:endParaRPr lang="cs-CZ" sz="2800" b="0" u="sng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82880" indent="0">
              <a:buNone/>
            </a:pPr>
            <a:r>
              <a:rPr lang="cs-CZ" sz="1200" dirty="0" smtClean="0">
                <a:solidFill>
                  <a:schemeClr val="accent1">
                    <a:lumMod val="50000"/>
                  </a:schemeClr>
                </a:solidFill>
              </a:rPr>
              <a:t>KVASNIČKOVÁ, D. a kol. </a:t>
            </a:r>
            <a:r>
              <a:rPr lang="cs-CZ" sz="1200" i="1" dirty="0" smtClean="0">
                <a:solidFill>
                  <a:schemeClr val="accent1">
                    <a:lumMod val="50000"/>
                  </a:schemeClr>
                </a:solidFill>
              </a:rPr>
              <a:t>Ekologický přírodopis pro 8. ročník základní školy a nižší ročníky víceletých  </a:t>
            </a:r>
          </a:p>
          <a:p>
            <a:pPr marL="182880" indent="0">
              <a:buNone/>
            </a:pPr>
            <a:r>
              <a:rPr lang="cs-CZ" sz="12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1200" i="1" dirty="0" smtClean="0">
                <a:solidFill>
                  <a:schemeClr val="accent1">
                    <a:lumMod val="50000"/>
                  </a:schemeClr>
                </a:solidFill>
              </a:rPr>
              <a:t>                                   gymnázií.</a:t>
            </a:r>
            <a:r>
              <a:rPr lang="cs-CZ" sz="1200" dirty="0" smtClean="0">
                <a:solidFill>
                  <a:schemeClr val="accent1">
                    <a:lumMod val="50000"/>
                  </a:schemeClr>
                </a:solidFill>
              </a:rPr>
              <a:t> Praha : Fortuna, 1999.</a:t>
            </a:r>
          </a:p>
          <a:p>
            <a:pPr marL="182880" indent="0">
              <a:buNone/>
            </a:pPr>
            <a:endParaRPr lang="cs-CZ" sz="1200" dirty="0">
              <a:solidFill>
                <a:schemeClr val="accent1">
                  <a:lumMod val="50000"/>
                </a:schemeClr>
              </a:solidFill>
            </a:endParaRPr>
          </a:p>
          <a:p>
            <a:pPr marL="182880" indent="0">
              <a:buNone/>
            </a:pPr>
            <a:r>
              <a:rPr lang="cs-CZ" sz="1200" dirty="0" smtClean="0">
                <a:solidFill>
                  <a:schemeClr val="accent1">
                    <a:lumMod val="50000"/>
                  </a:schemeClr>
                </a:solidFill>
              </a:rPr>
              <a:t>ČERNÍK V. – BIČÍK, V. – MARTINEC, Z. </a:t>
            </a:r>
            <a:r>
              <a:rPr lang="cs-CZ" sz="1200" i="1" dirty="0" smtClean="0">
                <a:solidFill>
                  <a:schemeClr val="accent1">
                    <a:lumMod val="50000"/>
                  </a:schemeClr>
                </a:solidFill>
              </a:rPr>
              <a:t>Přírodopis 3. Biologie člověka se základy etologie a genetiky.</a:t>
            </a:r>
            <a:r>
              <a:rPr lang="cs-CZ" sz="12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  <a:p>
            <a:pPr marL="182880" indent="0">
              <a:buNone/>
            </a:pPr>
            <a:r>
              <a:rPr lang="cs-CZ" sz="12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1200" i="1" dirty="0" smtClean="0">
                <a:solidFill>
                  <a:schemeClr val="accent1">
                    <a:lumMod val="50000"/>
                  </a:schemeClr>
                </a:solidFill>
              </a:rPr>
              <a:t>                                                        </a:t>
            </a:r>
            <a:r>
              <a:rPr lang="cs-CZ" sz="1200" dirty="0" smtClean="0">
                <a:solidFill>
                  <a:schemeClr val="accent1">
                    <a:lumMod val="50000"/>
                  </a:schemeClr>
                </a:solidFill>
              </a:rPr>
              <a:t>Praha : SPN, 1998.</a:t>
            </a:r>
            <a:r>
              <a:rPr lang="cs-CZ" sz="1200" i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cs-CZ" sz="12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182880" indent="0">
              <a:buNone/>
            </a:pPr>
            <a:endParaRPr lang="cs-CZ" sz="12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182880" indent="0">
              <a:buNone/>
            </a:pPr>
            <a:r>
              <a:rPr lang="cs-CZ" sz="1200" dirty="0" smtClean="0">
                <a:solidFill>
                  <a:schemeClr val="accent1">
                    <a:lumMod val="50000"/>
                  </a:schemeClr>
                </a:solidFill>
              </a:rPr>
              <a:t>JELÍNEK, J. – ZICHÁČEK, V. </a:t>
            </a:r>
            <a:r>
              <a:rPr lang="cs-CZ" sz="1200" i="1" dirty="0" smtClean="0">
                <a:solidFill>
                  <a:schemeClr val="accent1">
                    <a:lumMod val="50000"/>
                  </a:schemeClr>
                </a:solidFill>
              </a:rPr>
              <a:t>Biologie pro střední školy gymnazijního typu.</a:t>
            </a:r>
            <a:r>
              <a:rPr lang="cs-CZ" sz="1200" dirty="0" smtClean="0">
                <a:solidFill>
                  <a:schemeClr val="accent1">
                    <a:lumMod val="50000"/>
                  </a:schemeClr>
                </a:solidFill>
              </a:rPr>
              <a:t> Olomouc : Fin </a:t>
            </a:r>
          </a:p>
          <a:p>
            <a:pPr marL="182880" indent="0">
              <a:buNone/>
            </a:pPr>
            <a:r>
              <a:rPr lang="cs-CZ" sz="12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1200" dirty="0" smtClean="0">
                <a:solidFill>
                  <a:schemeClr val="accent1">
                    <a:lumMod val="50000"/>
                  </a:schemeClr>
                </a:solidFill>
              </a:rPr>
              <a:t>                                        </a:t>
            </a:r>
            <a:r>
              <a:rPr lang="cs-CZ" sz="1200" dirty="0" err="1" smtClean="0">
                <a:solidFill>
                  <a:schemeClr val="accent1">
                    <a:lumMod val="50000"/>
                  </a:schemeClr>
                </a:solidFill>
              </a:rPr>
              <a:t>publishing</a:t>
            </a:r>
            <a:r>
              <a:rPr lang="cs-CZ" sz="1200" dirty="0" smtClean="0">
                <a:solidFill>
                  <a:schemeClr val="accent1">
                    <a:lumMod val="50000"/>
                  </a:schemeClr>
                </a:solidFill>
              </a:rPr>
              <a:t>, 1996.</a:t>
            </a:r>
          </a:p>
          <a:p>
            <a:pPr marL="182880" indent="0">
              <a:buNone/>
            </a:pPr>
            <a:endParaRPr lang="cs-CZ" sz="1200" dirty="0">
              <a:solidFill>
                <a:schemeClr val="accent1">
                  <a:lumMod val="50000"/>
                </a:schemeClr>
              </a:solidFill>
            </a:endParaRPr>
          </a:p>
          <a:p>
            <a:pPr marL="182880" indent="0">
              <a:buNone/>
            </a:pPr>
            <a:r>
              <a:rPr lang="cs-CZ" sz="1200" dirty="0" smtClean="0">
                <a:solidFill>
                  <a:schemeClr val="accent1">
                    <a:lumMod val="50000"/>
                  </a:schemeClr>
                </a:solidFill>
              </a:rPr>
              <a:t>NOVOTNÝ, I. – HRUŠKA, M. </a:t>
            </a:r>
            <a:r>
              <a:rPr lang="cs-CZ" sz="1200" i="1" dirty="0" smtClean="0">
                <a:solidFill>
                  <a:schemeClr val="accent1">
                    <a:lumMod val="50000"/>
                  </a:schemeClr>
                </a:solidFill>
              </a:rPr>
              <a:t>Biologie člověka pro gymnázia. </a:t>
            </a:r>
            <a:r>
              <a:rPr lang="cs-CZ" sz="1200" dirty="0" smtClean="0">
                <a:solidFill>
                  <a:schemeClr val="accent1">
                    <a:lumMod val="50000"/>
                  </a:schemeClr>
                </a:solidFill>
              </a:rPr>
              <a:t>Praha : Fortuna, 1995.</a:t>
            </a:r>
          </a:p>
          <a:p>
            <a:pPr marL="182880" indent="0">
              <a:buNone/>
            </a:pPr>
            <a:endParaRPr lang="cs-CZ" sz="1200" dirty="0">
              <a:solidFill>
                <a:schemeClr val="accent1">
                  <a:lumMod val="50000"/>
                </a:schemeClr>
              </a:solidFill>
            </a:endParaRPr>
          </a:p>
          <a:p>
            <a:pPr marL="182880" indent="0">
              <a:buNone/>
            </a:pPr>
            <a:r>
              <a:rPr lang="cs-CZ" sz="1200" dirty="0" smtClean="0">
                <a:solidFill>
                  <a:schemeClr val="accent1">
                    <a:lumMod val="50000"/>
                  </a:schemeClr>
                </a:solidFill>
              </a:rPr>
              <a:t>ROSYPAL, S. a kol. </a:t>
            </a:r>
            <a:r>
              <a:rPr lang="cs-CZ" sz="1200" i="1" dirty="0" smtClean="0">
                <a:solidFill>
                  <a:schemeClr val="accent1">
                    <a:lumMod val="50000"/>
                  </a:schemeClr>
                </a:solidFill>
              </a:rPr>
              <a:t>Přehled biologie.</a:t>
            </a:r>
            <a:r>
              <a:rPr lang="cs-CZ" sz="1200" dirty="0" smtClean="0">
                <a:solidFill>
                  <a:schemeClr val="accent1">
                    <a:lumMod val="50000"/>
                  </a:schemeClr>
                </a:solidFill>
              </a:rPr>
              <a:t> Praha : </a:t>
            </a:r>
            <a:r>
              <a:rPr lang="cs-CZ" sz="1200" dirty="0" err="1" smtClean="0">
                <a:solidFill>
                  <a:schemeClr val="accent1">
                    <a:lumMod val="50000"/>
                  </a:schemeClr>
                </a:solidFill>
              </a:rPr>
              <a:t>Scientia</a:t>
            </a:r>
            <a:r>
              <a:rPr lang="cs-CZ" sz="1200" dirty="0" smtClean="0">
                <a:solidFill>
                  <a:schemeClr val="accent1">
                    <a:lumMod val="50000"/>
                  </a:schemeClr>
                </a:solidFill>
              </a:rPr>
              <a:t>, 1998.</a:t>
            </a:r>
          </a:p>
          <a:p>
            <a:pPr marL="182880" indent="0">
              <a:buNone/>
            </a:pPr>
            <a:endParaRPr lang="cs-CZ" sz="1200" dirty="0">
              <a:solidFill>
                <a:schemeClr val="accent1">
                  <a:lumMod val="50000"/>
                </a:schemeClr>
              </a:solidFill>
            </a:endParaRPr>
          </a:p>
          <a:p>
            <a:pPr marL="182880" indent="0">
              <a:buNone/>
            </a:pPr>
            <a:r>
              <a:rPr lang="cs-CZ" sz="1200" dirty="0" smtClean="0">
                <a:solidFill>
                  <a:schemeClr val="accent1">
                    <a:lumMod val="50000"/>
                  </a:schemeClr>
                </a:solidFill>
                <a:hlinkClick r:id="rId2"/>
              </a:rPr>
              <a:t>www.wikipedie.cz</a:t>
            </a:r>
            <a:endParaRPr lang="cs-CZ" sz="12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182880" indent="0">
              <a:buNone/>
            </a:pPr>
            <a:endParaRPr lang="cs-CZ" sz="1200" dirty="0">
              <a:solidFill>
                <a:schemeClr val="accent1">
                  <a:lumMod val="50000"/>
                </a:schemeClr>
              </a:solidFill>
            </a:endParaRPr>
          </a:p>
          <a:p>
            <a:pPr marL="182880" indent="0">
              <a:buNone/>
            </a:pPr>
            <a:r>
              <a:rPr lang="cs-CZ" sz="1200" smtClean="0">
                <a:solidFill>
                  <a:schemeClr val="accent1">
                    <a:lumMod val="50000"/>
                  </a:schemeClr>
                </a:solidFill>
                <a:hlinkClick r:id="rId3"/>
              </a:rPr>
              <a:t>www.google.cz</a:t>
            </a:r>
            <a:endParaRPr lang="cs-CZ" sz="1200" smtClean="0">
              <a:solidFill>
                <a:schemeClr val="accent1">
                  <a:lumMod val="50000"/>
                </a:schemeClr>
              </a:solidFill>
            </a:endParaRPr>
          </a:p>
          <a:p>
            <a:pPr marL="182880" indent="0">
              <a:buNone/>
            </a:pPr>
            <a:endParaRPr lang="cs-CZ" sz="1200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279449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rnival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Carnival">
      <a:majorFont>
        <a:latin typeface="Bodoni MT"/>
        <a:ea typeface=""/>
        <a:cs typeface=""/>
        <a:font script="Cyrl" typeface="Times New Roman"/>
        <a:font script="Grek" typeface="Times New Roman"/>
        <a:font script="Jpan" typeface="HG明朝E"/>
        <a:font script="Hang" typeface="HY목각파임B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Verdana"/>
        <a:ea typeface=""/>
        <a:cs typeface=""/>
        <a:font script="Jpan" typeface="ＭＳ Ｐゴシック"/>
        <a:font script="Hang" typeface="맑은 고딕"/>
        <a:font script="Hans" typeface="华文楷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arnival">
      <a: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tint val="75000"/>
                <a:satMod val="170000"/>
              </a:schemeClr>
            </a:gs>
            <a:gs pos="37000">
              <a:schemeClr val="phClr">
                <a:tint val="50000"/>
                <a:satMod val="180000"/>
              </a:schemeClr>
            </a:gs>
            <a:gs pos="50000">
              <a:schemeClr val="phClr">
                <a:tint val="46000"/>
                <a:satMod val="180000"/>
              </a:schemeClr>
            </a:gs>
            <a:gs pos="64000">
              <a:schemeClr val="phClr">
                <a:tint val="50000"/>
                <a:satMod val="180000"/>
              </a:schemeClr>
            </a:gs>
            <a:gs pos="100000">
              <a:schemeClr val="phClr">
                <a:tint val="75000"/>
                <a:satMod val="17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hade val="35000"/>
                <a:satMod val="190000"/>
              </a:schemeClr>
            </a:gs>
            <a:gs pos="30000">
              <a:schemeClr val="phClr">
                <a:shade val="64000"/>
                <a:satMod val="165000"/>
              </a:schemeClr>
            </a:gs>
            <a:gs pos="46000">
              <a:schemeClr val="phClr">
                <a:shade val="74000"/>
                <a:satMod val="165000"/>
              </a:schemeClr>
            </a:gs>
            <a:gs pos="56000">
              <a:schemeClr val="phClr">
                <a:shade val="74000"/>
                <a:satMod val="165000"/>
              </a:schemeClr>
            </a:gs>
            <a:gs pos="70000">
              <a:schemeClr val="phClr">
                <a:shade val="64000"/>
                <a:satMod val="165000"/>
              </a:schemeClr>
            </a:gs>
            <a:gs pos="100000">
              <a:schemeClr val="phClr">
                <a:shade val="35000"/>
                <a:satMod val="190000"/>
              </a:schemeClr>
            </a:gs>
          </a:gsLst>
          <a:lin ang="5400000" scaled="0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54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000" dir="54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000" dir="540000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contrasting" dir="tr">
              <a:rot lat="0" lon="0" rev="7000000"/>
            </a:lightRig>
          </a:scene3d>
          <a:sp3d prstMaterial="powder">
            <a:bevelT w="110000" h="50000"/>
          </a:sp3d>
        </a:effectStyle>
      </a:effectStyleLst>
      <a:bg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shade val="68000"/>
                <a:satMod val="150000"/>
              </a:schemeClr>
            </a:gs>
            <a:gs pos="40000">
              <a:schemeClr val="phClr">
                <a:tint val="90000"/>
                <a:satMod val="220000"/>
              </a:schemeClr>
            </a:gs>
            <a:gs pos="50000">
              <a:schemeClr val="phClr">
                <a:tint val="86500"/>
                <a:satMod val="255000"/>
              </a:schemeClr>
            </a:gs>
            <a:gs pos="53000">
              <a:schemeClr val="phClr">
                <a:tint val="86500"/>
                <a:satMod val="255000"/>
              </a:schemeClr>
            </a:gs>
            <a:gs pos="62000">
              <a:schemeClr val="phClr">
                <a:tint val="90000"/>
                <a:satMod val="220000"/>
              </a:schemeClr>
            </a:gs>
            <a:gs pos="100000">
              <a:schemeClr val="phClr">
                <a:shade val="68000"/>
                <a:satMod val="15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190000"/>
              </a:schemeClr>
              <a:schemeClr val="phClr">
                <a:shade val="78000"/>
                <a:satMod val="18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Karnevalový motiv</Template>
  <TotalTime>51</TotalTime>
  <Words>264</Words>
  <Application>Microsoft Office PowerPoint</Application>
  <PresentationFormat>Předvádění na obrazovce (4:3)</PresentationFormat>
  <Paragraphs>80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Carnival</vt:lpstr>
      <vt:lpstr>Prezentace aplikace PowerPoint</vt:lpstr>
      <vt:lpstr>HORMONÁLNÍ  SOUSTAVA  OPAKOVÁNÍ</vt:lpstr>
      <vt:lpstr>Jakým způsobem jsou roznášeny hormony po těle?</vt:lpstr>
      <vt:lpstr>Kde najdeme šišinku (= epifýzu)?</vt:lpstr>
      <vt:lpstr>Která žláza s vnitřní sekrecí potřebuje pro správnou činnost jód?</vt:lpstr>
      <vt:lpstr>Která žláza s vnitřní sekrecí potřebuje pro správnou činnost jód?</vt:lpstr>
      <vt:lpstr>Který hormon označujeme jako stresový?</vt:lpstr>
      <vt:lpstr>Která žláza vyměšuje inzulin?</vt:lpstr>
      <vt:lpstr>Která žláza vyměšuje inzulin?</vt:lpstr>
      <vt:lpstr>Co způsobuje hormon testosteron?</vt:lpstr>
      <vt:lpstr>Které onemocnění vzniká při nedostatku hormonu inzulinu?</vt:lpstr>
      <vt:lpstr>Použitá literatura a odkazy: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HORMONÁLNÍ SOUSTAVA  OPAKOVÁNÍ</dc:title>
  <dc:creator>OEM</dc:creator>
  <cp:lastModifiedBy>OEM</cp:lastModifiedBy>
  <cp:revision>21</cp:revision>
  <dcterms:created xsi:type="dcterms:W3CDTF">2011-08-29T18:33:42Z</dcterms:created>
  <dcterms:modified xsi:type="dcterms:W3CDTF">2012-09-02T20:05:57Z</dcterms:modified>
</cp:coreProperties>
</file>