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76" r:id="rId2"/>
    <p:sldId id="256" r:id="rId3"/>
    <p:sldId id="275" r:id="rId4"/>
    <p:sldId id="257" r:id="rId5"/>
    <p:sldId id="272" r:id="rId6"/>
    <p:sldId id="258" r:id="rId7"/>
    <p:sldId id="259" r:id="rId8"/>
    <p:sldId id="277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1887631-5574-4048-8BA4-5594BF2A32C1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0FE09D7-BB0A-40C2-A30C-F54AA519EEF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164445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9366C72-EE40-4642-97DD-44F3AC7D7286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1926864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156F9393-BBA7-4421-BDB7-7D76474FABE2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1AA4E513-C5BF-4B0D-A672-6D21972E238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6F9393-BBA7-4421-BDB7-7D76474FABE2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4E513-C5BF-4B0D-A672-6D21972E23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156F9393-BBA7-4421-BDB7-7D76474FABE2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1AA4E513-C5BF-4B0D-A672-6D21972E23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6F9393-BBA7-4421-BDB7-7D76474FABE2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4E513-C5BF-4B0D-A672-6D21972E23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6F9393-BBA7-4421-BDB7-7D76474FABE2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1AA4E513-C5BF-4B0D-A672-6D21972E23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6F9393-BBA7-4421-BDB7-7D76474FABE2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4E513-C5BF-4B0D-A672-6D21972E23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6F9393-BBA7-4421-BDB7-7D76474FABE2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4E513-C5BF-4B0D-A672-6D21972E23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6F9393-BBA7-4421-BDB7-7D76474FABE2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1AA4E513-C5BF-4B0D-A672-6D21972E23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6F9393-BBA7-4421-BDB7-7D76474FABE2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4E513-C5BF-4B0D-A672-6D21972E23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6F9393-BBA7-4421-BDB7-7D76474FABE2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4E513-C5BF-4B0D-A672-6D21972E23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6F9393-BBA7-4421-BDB7-7D76474FABE2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4E513-C5BF-4B0D-A672-6D21972E23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156F9393-BBA7-4421-BDB7-7D76474FABE2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1AA4E513-C5BF-4B0D-A672-6D21972E238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D%C3%BDchac%C3%AD_soustava_%C4%8Dlov%C4%9Bka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074761431"/>
              </p:ext>
            </p:extLst>
          </p:nvPr>
        </p:nvGraphicFramePr>
        <p:xfrm>
          <a:off x="683568" y="5229200"/>
          <a:ext cx="7848872" cy="1392584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6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latin typeface="Times New Roman"/>
                          <a:ea typeface="Calibri"/>
                          <a:cs typeface="Times New Roman"/>
                        </a:rPr>
                        <a:t>Biologie</a:t>
                      </a:r>
                      <a:r>
                        <a:rPr lang="cs-CZ" sz="16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člověka pro</a:t>
                      </a:r>
                      <a:r>
                        <a:rPr lang="cs-CZ" sz="1600" b="1" dirty="0" smtClean="0">
                          <a:latin typeface="Times New Roman"/>
                          <a:ea typeface="Calibri"/>
                          <a:cs typeface="Times New Roman"/>
                        </a:rPr>
                        <a:t> 8. ročník</a:t>
                      </a:r>
                      <a:endParaRPr lang="cs-CZ" sz="16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smtClean="0">
                          <a:latin typeface="Times New Roman"/>
                          <a:ea typeface="Calibri"/>
                          <a:cs typeface="Times New Roman"/>
                        </a:rPr>
                        <a:t>VY_52_INOVACE_02_Dýchací soustava</a:t>
                      </a:r>
                      <a:r>
                        <a:rPr lang="cs-CZ" sz="1600" b="1" baseline="0" smtClean="0">
                          <a:latin typeface="Times New Roman"/>
                          <a:ea typeface="Calibri"/>
                          <a:cs typeface="Times New Roman"/>
                        </a:rPr>
                        <a:t> 1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16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Tereza Pasecká</a:t>
                      </a:r>
                      <a:endParaRPr lang="cs-CZ" sz="16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2427365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22376" y="980728"/>
            <a:ext cx="7772400" cy="5256584"/>
          </a:xfrm>
        </p:spPr>
        <p:txBody>
          <a:bodyPr/>
          <a:lstStyle/>
          <a:p>
            <a:r>
              <a:rPr lang="cs-CZ" sz="2800" b="0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/>
            </a:r>
            <a:br>
              <a:rPr lang="cs-CZ" sz="2800" b="0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</a:br>
            <a:r>
              <a:rPr lang="cs-CZ" sz="2800" b="0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KTERÁ SOUSTAVA UMOŽŇUJE</a:t>
            </a:r>
            <a:br>
              <a:rPr lang="cs-CZ" sz="2800" b="0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</a:br>
            <a:r>
              <a:rPr lang="cs-CZ" sz="2800" b="0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/>
            </a:r>
            <a:br>
              <a:rPr lang="cs-CZ" sz="2800" b="0" dirty="0">
                <a:solidFill>
                  <a:schemeClr val="accent1">
                    <a:lumMod val="50000"/>
                  </a:schemeClr>
                </a:solidFill>
                <a:latin typeface="+mn-lt"/>
              </a:rPr>
            </a:br>
            <a:r>
              <a:rPr lang="cs-CZ" sz="2800" b="0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TRANSPORT KYSLÍKU DO KRVE?</a:t>
            </a:r>
            <a:br>
              <a:rPr lang="cs-CZ" sz="2800" b="0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</a:br>
            <a:r>
              <a:rPr lang="cs-CZ" sz="2800" b="0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/>
            </a:r>
            <a:br>
              <a:rPr lang="cs-CZ" sz="2800" b="0" dirty="0">
                <a:solidFill>
                  <a:schemeClr val="accent1">
                    <a:lumMod val="50000"/>
                  </a:schemeClr>
                </a:solidFill>
                <a:latin typeface="+mn-lt"/>
              </a:rPr>
            </a:br>
            <a:r>
              <a:rPr lang="cs-CZ" sz="2800" b="0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/>
            </a:r>
            <a:br>
              <a:rPr lang="cs-CZ" sz="2800" b="0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</a:br>
            <a:r>
              <a:rPr lang="cs-CZ" sz="2800" b="0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/>
            </a:r>
            <a:br>
              <a:rPr lang="cs-CZ" sz="2800" b="0" dirty="0">
                <a:solidFill>
                  <a:schemeClr val="accent1">
                    <a:lumMod val="50000"/>
                  </a:schemeClr>
                </a:solidFill>
                <a:latin typeface="+mn-lt"/>
              </a:rPr>
            </a:br>
            <a:r>
              <a:rPr lang="cs-CZ" sz="2800" b="0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/>
            </a:r>
            <a:br>
              <a:rPr lang="cs-CZ" sz="2800" b="0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</a:br>
            <a:r>
              <a:rPr lang="cs-CZ" sz="2800" b="0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/>
            </a:r>
            <a:br>
              <a:rPr lang="cs-CZ" sz="2800" b="0" dirty="0">
                <a:solidFill>
                  <a:schemeClr val="accent1">
                    <a:lumMod val="50000"/>
                  </a:schemeClr>
                </a:solidFill>
                <a:latin typeface="+mn-lt"/>
              </a:rPr>
            </a:br>
            <a:r>
              <a:rPr lang="cs-CZ" sz="2800" b="0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/>
            </a:r>
            <a:br>
              <a:rPr lang="cs-CZ" sz="2800" b="0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</a:br>
            <a:r>
              <a:rPr lang="cs-CZ" sz="1100" dirty="0" smtClean="0">
                <a:solidFill>
                  <a:schemeClr val="accent1">
                    <a:lumMod val="50000"/>
                  </a:schemeClr>
                </a:solidFill>
              </a:rPr>
              <a:t>                                          </a:t>
            </a:r>
            <a:br>
              <a:rPr lang="cs-CZ" sz="1100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sz="1100" dirty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cs-CZ" sz="1100" dirty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sz="1100" dirty="0" smtClean="0">
                <a:solidFill>
                  <a:schemeClr val="accent1">
                    <a:lumMod val="50000"/>
                  </a:schemeClr>
                </a:solidFill>
              </a:rPr>
              <a:t>                                                                                                                                                               </a:t>
            </a:r>
            <a:br>
              <a:rPr lang="cs-CZ" sz="1100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sz="11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1100" dirty="0" smtClean="0">
                <a:solidFill>
                  <a:schemeClr val="accent1">
                    <a:lumMod val="50000"/>
                  </a:schemeClr>
                </a:solidFill>
              </a:rPr>
              <a:t>                                                                                                                                                                 Mgr. Tereza Pasecká </a:t>
            </a:r>
            <a:r>
              <a:rPr lang="cs-CZ" sz="2800" b="0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/>
            </a:r>
            <a:br>
              <a:rPr lang="cs-CZ" sz="2800" b="0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</a:br>
            <a:endParaRPr lang="cs-CZ" sz="2800" b="0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206912"/>
          </a:xfrm>
        </p:spPr>
        <p:txBody>
          <a:bodyPr>
            <a:normAutofit fontScale="32500" lnSpcReduction="20000"/>
          </a:bodyPr>
          <a:lstStyle/>
          <a:p>
            <a:endParaRPr lang="cs-CZ" sz="2800" dirty="0" smtClean="0">
              <a:solidFill>
                <a:schemeClr val="accent1">
                  <a:lumMod val="50000"/>
                </a:schemeClr>
              </a:solidFill>
            </a:endParaRPr>
          </a:p>
          <a:p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  <a:p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131841" y="5356101"/>
            <a:ext cx="2376264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700" dirty="0" smtClean="0"/>
              <a:t>Zdroj: </a:t>
            </a:r>
            <a:r>
              <a:rPr lang="cs-CZ" sz="700" dirty="0" smtClean="0"/>
              <a:t>http://zhaykak.ru</a:t>
            </a:r>
            <a:endParaRPr lang="cs-CZ" sz="700" dirty="0"/>
          </a:p>
        </p:txBody>
      </p:sp>
      <p:pic>
        <p:nvPicPr>
          <p:cNvPr id="6" name="Obrázek 5" descr="Obrázek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851920" y="3429000"/>
            <a:ext cx="1895302" cy="1804946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7138604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/>
          <a:lstStyle/>
          <a:p>
            <a:pPr marL="182880" indent="0">
              <a:buNone/>
            </a:pPr>
            <a:r>
              <a:rPr lang="cs-CZ" b="1" u="sng" dirty="0" smtClean="0">
                <a:solidFill>
                  <a:schemeClr val="accent1">
                    <a:lumMod val="50000"/>
                  </a:schemeClr>
                </a:solidFill>
              </a:rPr>
              <a:t>… DÝCHACÍ SOUSTAVA</a:t>
            </a:r>
            <a:endParaRPr lang="cs-CZ" b="1" u="sng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1026" name="Picture 2" descr="H:\ŠKOLA DOBŘÍŠ\Prezentace\Dýchací soustav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2348880"/>
            <a:ext cx="3168352" cy="3507978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771800" y="5856858"/>
            <a:ext cx="352839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00" dirty="0" smtClean="0"/>
              <a:t>Zdroj: http://old.lf3.cuni.cz/</a:t>
            </a:r>
            <a:r>
              <a:rPr lang="cs-CZ" sz="700" dirty="0" err="1" smtClean="0"/>
              <a:t>ustavy</a:t>
            </a:r>
            <a:r>
              <a:rPr lang="cs-CZ" sz="700" dirty="0" smtClean="0"/>
              <a:t>/anatomie/atlas/splanchnologie/r_index.</a:t>
            </a:r>
            <a:r>
              <a:rPr lang="cs-CZ" sz="700" dirty="0" err="1" smtClean="0"/>
              <a:t>html</a:t>
            </a:r>
            <a:endParaRPr lang="cs-CZ" sz="700" dirty="0"/>
          </a:p>
        </p:txBody>
      </p:sp>
    </p:spTree>
    <p:extLst>
      <p:ext uri="{BB962C8B-B14F-4D97-AF65-F5344CB8AC3E}">
        <p14:creationId xmlns="" xmlns:p14="http://schemas.microsoft.com/office/powerpoint/2010/main" val="10540131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b="0" u="sng" dirty="0" smtClean="0">
                <a:solidFill>
                  <a:schemeClr val="accent1">
                    <a:lumMod val="50000"/>
                  </a:schemeClr>
                </a:solidFill>
              </a:rPr>
              <a:t>Co o dýchání možná nevíš…:</a:t>
            </a:r>
            <a:endParaRPr lang="cs-CZ" sz="2800" b="0" u="sng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zastavit dýchání vůlí nedokážeme </a:t>
            </a:r>
          </a:p>
          <a:p>
            <a:pPr marL="182880" indent="0">
              <a:buNone/>
            </a:pPr>
            <a:endParaRPr lang="cs-CZ" sz="2000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 - při nedostatku kyslíku se v krvi hromadí oxid uhličitý</a:t>
            </a:r>
          </a:p>
          <a:p>
            <a:pPr marL="182880" indent="0">
              <a:buNone/>
            </a:pPr>
            <a:r>
              <a:rPr lang="cs-CZ" sz="20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 - reflexně nás to donutí se nadechnout (např. i ve vodě –  </a:t>
            </a:r>
          </a:p>
          <a:p>
            <a:pPr marL="182880" indent="0">
              <a:buNone/>
            </a:pPr>
            <a:r>
              <a:rPr lang="cs-CZ" sz="20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   utonulí mají vodu v plicích)</a:t>
            </a:r>
          </a:p>
          <a:p>
            <a:pPr marL="182880" indent="0">
              <a:buNone/>
            </a:pPr>
            <a:endParaRPr lang="cs-CZ" sz="2000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2000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Jak je možné, že vydechovaným vzduchem z našich plic můžeme zachránit </a:t>
            </a:r>
            <a:r>
              <a:rPr lang="cs-CZ" sz="2000" smtClean="0">
                <a:solidFill>
                  <a:schemeClr val="accent1">
                    <a:lumMod val="50000"/>
                  </a:schemeClr>
                </a:solidFill>
              </a:rPr>
              <a:t>život druhým???</a:t>
            </a:r>
            <a:endParaRPr lang="cs-CZ" sz="2000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100 ml vdechovaného vzduchu obsahuje 21 ml kyslíku</a:t>
            </a:r>
          </a:p>
          <a:p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100 ml vydechovaného vzduchu obsahuje 16 ml kyslíku</a:t>
            </a:r>
          </a:p>
          <a:p>
            <a:pPr marL="182880" indent="0">
              <a:buNone/>
            </a:pPr>
            <a:endParaRPr lang="cs-CZ" sz="2000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 … proto můžeme zachránit člověka umělým dýcháním 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  <a:sym typeface="Wingdings" pitchFamily="2" charset="2"/>
              </a:rPr>
              <a:t>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4143033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b="0" u="sng" dirty="0" smtClean="0">
                <a:solidFill>
                  <a:schemeClr val="accent1">
                    <a:lumMod val="50000"/>
                  </a:schemeClr>
                </a:solidFill>
              </a:rPr>
              <a:t>Co o dýchání možná nevíš…:</a:t>
            </a:r>
            <a:endParaRPr lang="cs-CZ" sz="2800" b="0" u="sng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>
                <a:solidFill>
                  <a:schemeClr val="accent1">
                    <a:lumMod val="50000"/>
                  </a:schemeClr>
                </a:solidFill>
              </a:rPr>
              <a:t>k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ýchnutí - je vyvoláno podrážděním nosní sliznice  </a:t>
            </a:r>
          </a:p>
          <a:p>
            <a:pPr marL="182880" indent="0">
              <a:buNone/>
            </a:pPr>
            <a:r>
              <a:rPr lang="cs-CZ" sz="20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                (pevnými částečkami, velkým množstvím hlenu)</a:t>
            </a:r>
          </a:p>
          <a:p>
            <a:pPr marL="182880" indent="0">
              <a:buNone/>
            </a:pPr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1">
                    <a:lumMod val="50000"/>
                  </a:schemeClr>
                </a:solidFill>
              </a:rPr>
              <a:t>k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ašel - je vyvolán podrážděním sliznice hrtanu, průdušnice, </a:t>
            </a:r>
          </a:p>
          <a:p>
            <a:pPr marL="182880" indent="0">
              <a:buNone/>
            </a:pPr>
            <a:r>
              <a:rPr lang="cs-CZ" sz="20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            nebo průdušek  </a:t>
            </a:r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6529375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864096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Zkus vlastními slovy popsat, co je to dýchání. Dýchání…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je výměna plynů mezi organismem a vnějším prostředím</a:t>
            </a:r>
          </a:p>
          <a:p>
            <a:endParaRPr lang="cs-CZ" sz="2000" dirty="0" smtClean="0">
              <a:solidFill>
                <a:schemeClr val="accent1">
                  <a:lumMod val="50000"/>
                </a:schemeClr>
              </a:solidFill>
            </a:endParaRPr>
          </a:p>
          <a:p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sz="2000" u="sng" dirty="0">
                <a:solidFill>
                  <a:schemeClr val="accent1">
                    <a:lumMod val="50000"/>
                  </a:schemeClr>
                </a:solidFill>
              </a:rPr>
              <a:t>v</a:t>
            </a:r>
            <a:r>
              <a:rPr lang="cs-CZ" sz="2000" u="sng" dirty="0" smtClean="0">
                <a:solidFill>
                  <a:schemeClr val="accent1">
                    <a:lumMod val="50000"/>
                  </a:schemeClr>
                </a:solidFill>
              </a:rPr>
              <a:t>dech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= přijímaní kyslíku</a:t>
            </a:r>
          </a:p>
          <a:p>
            <a:endParaRPr lang="cs-CZ" sz="2000" dirty="0" smtClean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sz="2000" u="sng" dirty="0" smtClean="0">
                <a:solidFill>
                  <a:schemeClr val="accent1">
                    <a:lumMod val="50000"/>
                  </a:schemeClr>
                </a:solidFill>
              </a:rPr>
              <a:t>výdech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= uvolnění oxidu uhličitého a vodní páry</a:t>
            </a:r>
          </a:p>
          <a:p>
            <a:pPr marL="182880" indent="0">
              <a:buNone/>
            </a:pPr>
            <a:endParaRPr lang="cs-CZ" sz="2000" dirty="0" smtClean="0">
              <a:solidFill>
                <a:schemeClr val="accent1">
                  <a:lumMod val="50000"/>
                </a:schemeClr>
              </a:solidFill>
            </a:endParaRPr>
          </a:p>
          <a:p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1">
                    <a:lumMod val="50000"/>
                  </a:schemeClr>
                </a:solidFill>
              </a:rPr>
              <a:t>z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evní dýchání = výměna dýchacích plynů mezi plícemi a  </a:t>
            </a: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                          krví</a:t>
            </a:r>
          </a:p>
          <a:p>
            <a:endParaRPr lang="cs-CZ" sz="2000" dirty="0" smtClean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vnitřní dýchání = výměna dýchacích plynů mezi krví a </a:t>
            </a:r>
          </a:p>
          <a:p>
            <a:pPr marL="182880" indent="0">
              <a:buNone/>
            </a:pPr>
            <a:r>
              <a:rPr lang="cs-CZ" sz="20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                           tkáněmi</a:t>
            </a: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6912601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Dýchací soustava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>
                <a:solidFill>
                  <a:schemeClr val="accent1">
                    <a:lumMod val="50000"/>
                  </a:schemeClr>
                </a:solidFill>
              </a:rPr>
              <a:t>m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á tyto části:</a:t>
            </a:r>
          </a:p>
          <a:p>
            <a:endParaRPr lang="cs-CZ" sz="2000" dirty="0" smtClean="0">
              <a:solidFill>
                <a:schemeClr val="accent1">
                  <a:lumMod val="50000"/>
                </a:schemeClr>
              </a:solidFill>
            </a:endParaRPr>
          </a:p>
          <a:p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  horní dýchací cesty </a:t>
            </a:r>
            <a:r>
              <a:rPr lang="cs-CZ" sz="2000" dirty="0">
                <a:solidFill>
                  <a:schemeClr val="accent1">
                    <a:lumMod val="50000"/>
                  </a:schemeClr>
                </a:solidFill>
              </a:rPr>
              <a:t>                  </a:t>
            </a:r>
            <a:endParaRPr lang="cs-CZ" sz="2000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 (dutina nosní, nosohltan)</a:t>
            </a:r>
          </a:p>
          <a:p>
            <a:pPr marL="182880" indent="0">
              <a:buNone/>
            </a:pPr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  dolní dýchací cesty </a:t>
            </a:r>
          </a:p>
          <a:p>
            <a:pPr marL="182880" indent="0">
              <a:buNone/>
            </a:pPr>
            <a:r>
              <a:rPr lang="cs-CZ" sz="20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 (hrtan, průdušnice, průdušky)</a:t>
            </a:r>
          </a:p>
          <a:p>
            <a:pPr marL="182880" indent="0">
              <a:buNone/>
            </a:pPr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  plíce</a:t>
            </a:r>
          </a:p>
          <a:p>
            <a:pPr marL="182880" indent="0">
              <a:buNone/>
            </a:pPr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  dýchací svaly </a:t>
            </a:r>
          </a:p>
          <a:p>
            <a:pPr marL="182880" indent="0">
              <a:buNone/>
            </a:pPr>
            <a:r>
              <a:rPr lang="cs-CZ" sz="20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 (bránice a mezižeberní svaly)</a:t>
            </a:r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2051" name="Picture 3" descr="H:\ŠKOLA DOBŘÍŠ\Prezentace\Dýchací soustava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348880"/>
            <a:ext cx="2232248" cy="3414216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724128" y="5763096"/>
            <a:ext cx="23762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700" dirty="0" smtClean="0"/>
              <a:t>Zdroj:http://www.</a:t>
            </a:r>
            <a:r>
              <a:rPr lang="cs-CZ" sz="700" dirty="0" err="1" smtClean="0"/>
              <a:t>le.ac.uk</a:t>
            </a:r>
            <a:r>
              <a:rPr lang="cs-CZ" sz="700" dirty="0" smtClean="0"/>
              <a:t>/</a:t>
            </a:r>
            <a:r>
              <a:rPr lang="cs-CZ" sz="700" dirty="0" err="1" smtClean="0"/>
              <a:t>pa</a:t>
            </a:r>
            <a:r>
              <a:rPr lang="cs-CZ" sz="700" dirty="0" smtClean="0"/>
              <a:t>/</a:t>
            </a:r>
            <a:r>
              <a:rPr lang="cs-CZ" sz="700" dirty="0" err="1" smtClean="0"/>
              <a:t>teach</a:t>
            </a:r>
            <a:r>
              <a:rPr lang="cs-CZ" sz="700" dirty="0" smtClean="0"/>
              <a:t>/</a:t>
            </a:r>
            <a:r>
              <a:rPr lang="cs-CZ" sz="700" dirty="0" err="1" smtClean="0"/>
              <a:t>va</a:t>
            </a:r>
            <a:r>
              <a:rPr lang="cs-CZ" sz="700" dirty="0" smtClean="0"/>
              <a:t>/anatomy/case2/frmst2.html</a:t>
            </a:r>
            <a:endParaRPr lang="cs-CZ" sz="700" dirty="0"/>
          </a:p>
        </p:txBody>
      </p:sp>
    </p:spTree>
    <p:extLst>
      <p:ext uri="{BB962C8B-B14F-4D97-AF65-F5344CB8AC3E}">
        <p14:creationId xmlns="" xmlns:p14="http://schemas.microsoft.com/office/powerpoint/2010/main" val="20456126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03920"/>
          </a:xfrm>
        </p:spPr>
        <p:txBody>
          <a:bodyPr>
            <a:normAutofit/>
          </a:bodyPr>
          <a:lstStyle/>
          <a:p>
            <a:pPr algn="l"/>
            <a:r>
              <a:rPr lang="cs-CZ" sz="2800" b="0" u="sng" dirty="0" smtClean="0">
                <a:solidFill>
                  <a:schemeClr val="accent1">
                    <a:lumMod val="50000"/>
                  </a:schemeClr>
                </a:solidFill>
              </a:rPr>
              <a:t>Použitá literatura a zdroje:</a:t>
            </a:r>
            <a:endParaRPr lang="cs-CZ" sz="2800" b="0" u="sng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82880" indent="0">
              <a:buNone/>
            </a:pPr>
            <a:r>
              <a:rPr lang="cs-CZ" sz="1200" dirty="0">
                <a:solidFill>
                  <a:schemeClr val="accent1">
                    <a:lumMod val="50000"/>
                  </a:schemeClr>
                </a:solidFill>
              </a:rPr>
              <a:t>KVASNIČKOVÁ, D. a kol. </a:t>
            </a:r>
            <a:r>
              <a:rPr lang="cs-CZ" sz="1200" i="1" dirty="0">
                <a:solidFill>
                  <a:schemeClr val="accent1">
                    <a:lumMod val="50000"/>
                  </a:schemeClr>
                </a:solidFill>
              </a:rPr>
              <a:t>Ekologický přírodopis pro 8. ročník základní školy a nižší ročníky víceletých  </a:t>
            </a:r>
          </a:p>
          <a:p>
            <a:pPr marL="182880" indent="0">
              <a:buNone/>
            </a:pPr>
            <a:r>
              <a:rPr lang="cs-CZ" sz="1200" i="1" dirty="0">
                <a:solidFill>
                  <a:schemeClr val="accent1">
                    <a:lumMod val="50000"/>
                  </a:schemeClr>
                </a:solidFill>
              </a:rPr>
              <a:t>                                    gymnázií.</a:t>
            </a:r>
            <a:r>
              <a:rPr lang="cs-CZ" sz="1200" dirty="0">
                <a:solidFill>
                  <a:schemeClr val="accent1">
                    <a:lumMod val="50000"/>
                  </a:schemeClr>
                </a:solidFill>
              </a:rPr>
              <a:t> Praha : Fortuna, 1999.</a:t>
            </a:r>
          </a:p>
          <a:p>
            <a:pPr marL="182880" indent="0">
              <a:buNone/>
            </a:pPr>
            <a:endParaRPr lang="cs-CZ" sz="1200" dirty="0">
              <a:solidFill>
                <a:schemeClr val="accent1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1200" dirty="0">
                <a:solidFill>
                  <a:schemeClr val="accent1">
                    <a:lumMod val="50000"/>
                  </a:schemeClr>
                </a:solidFill>
              </a:rPr>
              <a:t>ČERNÍK V. – BIČÍK, V. – MARTINEC, Z. </a:t>
            </a:r>
            <a:r>
              <a:rPr lang="cs-CZ" sz="1200" i="1" dirty="0">
                <a:solidFill>
                  <a:schemeClr val="accent1">
                    <a:lumMod val="50000"/>
                  </a:schemeClr>
                </a:solidFill>
              </a:rPr>
              <a:t>Přírodopis 3. Biologie člověka se základy etologie a genetiky.</a:t>
            </a:r>
            <a:r>
              <a:rPr lang="cs-CZ" sz="1200" dirty="0">
                <a:solidFill>
                  <a:schemeClr val="accent1">
                    <a:lumMod val="50000"/>
                  </a:schemeClr>
                </a:solidFill>
              </a:rPr>
              <a:t> </a:t>
            </a:r>
          </a:p>
          <a:p>
            <a:pPr marL="182880" indent="0">
              <a:buNone/>
            </a:pPr>
            <a:r>
              <a:rPr lang="cs-CZ" sz="1200" i="1" dirty="0">
                <a:solidFill>
                  <a:schemeClr val="accent1">
                    <a:lumMod val="50000"/>
                  </a:schemeClr>
                </a:solidFill>
              </a:rPr>
              <a:t>                                                         </a:t>
            </a:r>
            <a:r>
              <a:rPr lang="cs-CZ" sz="1200" dirty="0">
                <a:solidFill>
                  <a:schemeClr val="accent1">
                    <a:lumMod val="50000"/>
                  </a:schemeClr>
                </a:solidFill>
              </a:rPr>
              <a:t>Praha : SPN, 1998.</a:t>
            </a:r>
            <a:r>
              <a:rPr lang="cs-CZ" sz="1200" i="1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endParaRPr lang="cs-CZ" sz="1200" dirty="0">
              <a:solidFill>
                <a:schemeClr val="accent1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1200" dirty="0">
              <a:solidFill>
                <a:schemeClr val="accent1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1200" dirty="0">
                <a:solidFill>
                  <a:schemeClr val="accent1">
                    <a:lumMod val="50000"/>
                  </a:schemeClr>
                </a:solidFill>
              </a:rPr>
              <a:t>JELÍNEK, J. – ZICHÁČEK, V. </a:t>
            </a:r>
            <a:r>
              <a:rPr lang="cs-CZ" sz="1200" i="1" dirty="0">
                <a:solidFill>
                  <a:schemeClr val="accent1">
                    <a:lumMod val="50000"/>
                  </a:schemeClr>
                </a:solidFill>
              </a:rPr>
              <a:t>Biologie pro střední školy gymnazijního typu.</a:t>
            </a:r>
            <a:r>
              <a:rPr lang="cs-CZ" sz="1200" dirty="0">
                <a:solidFill>
                  <a:schemeClr val="accent1">
                    <a:lumMod val="50000"/>
                  </a:schemeClr>
                </a:solidFill>
              </a:rPr>
              <a:t> Olomouc : Fin </a:t>
            </a:r>
          </a:p>
          <a:p>
            <a:pPr marL="182880" indent="0">
              <a:buNone/>
            </a:pPr>
            <a:r>
              <a:rPr lang="cs-CZ" sz="1200" dirty="0">
                <a:solidFill>
                  <a:schemeClr val="accent1">
                    <a:lumMod val="50000"/>
                  </a:schemeClr>
                </a:solidFill>
              </a:rPr>
              <a:t>                                         </a:t>
            </a:r>
            <a:r>
              <a:rPr lang="cs-CZ" sz="1200" dirty="0" err="1">
                <a:solidFill>
                  <a:schemeClr val="accent1">
                    <a:lumMod val="50000"/>
                  </a:schemeClr>
                </a:solidFill>
              </a:rPr>
              <a:t>publishing</a:t>
            </a:r>
            <a:r>
              <a:rPr lang="cs-CZ" sz="1200" dirty="0">
                <a:solidFill>
                  <a:schemeClr val="accent1">
                    <a:lumMod val="50000"/>
                  </a:schemeClr>
                </a:solidFill>
              </a:rPr>
              <a:t>, 1996.</a:t>
            </a:r>
          </a:p>
          <a:p>
            <a:pPr marL="182880" indent="0">
              <a:buNone/>
            </a:pPr>
            <a:endParaRPr lang="cs-CZ" sz="1200" dirty="0">
              <a:solidFill>
                <a:schemeClr val="accent1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1200" dirty="0">
                <a:solidFill>
                  <a:schemeClr val="accent1">
                    <a:lumMod val="50000"/>
                  </a:schemeClr>
                </a:solidFill>
              </a:rPr>
              <a:t>NOVOTNÝ, I. – HRUŠKA, M. </a:t>
            </a:r>
            <a:r>
              <a:rPr lang="cs-CZ" sz="1200" i="1" dirty="0">
                <a:solidFill>
                  <a:schemeClr val="accent1">
                    <a:lumMod val="50000"/>
                  </a:schemeClr>
                </a:solidFill>
              </a:rPr>
              <a:t>Biologie člověka pro gymnázia. </a:t>
            </a:r>
            <a:r>
              <a:rPr lang="cs-CZ" sz="1200" dirty="0">
                <a:solidFill>
                  <a:schemeClr val="accent1">
                    <a:lumMod val="50000"/>
                  </a:schemeClr>
                </a:solidFill>
              </a:rPr>
              <a:t>Praha : Fortuna, 1995.</a:t>
            </a:r>
          </a:p>
          <a:p>
            <a:pPr marL="182880" indent="0">
              <a:buNone/>
            </a:pPr>
            <a:endParaRPr lang="cs-CZ" sz="1200" dirty="0">
              <a:solidFill>
                <a:schemeClr val="accent1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1200" dirty="0">
                <a:solidFill>
                  <a:schemeClr val="accent1">
                    <a:lumMod val="50000"/>
                  </a:schemeClr>
                </a:solidFill>
              </a:rPr>
              <a:t>ROSYPAL, S. a kol. </a:t>
            </a:r>
            <a:r>
              <a:rPr lang="cs-CZ" sz="1200" i="1" dirty="0">
                <a:solidFill>
                  <a:schemeClr val="accent1">
                    <a:lumMod val="50000"/>
                  </a:schemeClr>
                </a:solidFill>
              </a:rPr>
              <a:t>Přehled biologie.</a:t>
            </a:r>
            <a:r>
              <a:rPr lang="cs-CZ" sz="1200" dirty="0">
                <a:solidFill>
                  <a:schemeClr val="accent1">
                    <a:lumMod val="50000"/>
                  </a:schemeClr>
                </a:solidFill>
              </a:rPr>
              <a:t> Praha : </a:t>
            </a:r>
            <a:r>
              <a:rPr lang="cs-CZ" sz="1200" dirty="0" err="1">
                <a:solidFill>
                  <a:schemeClr val="accent1">
                    <a:lumMod val="50000"/>
                  </a:schemeClr>
                </a:solidFill>
              </a:rPr>
              <a:t>Scientia</a:t>
            </a:r>
            <a:r>
              <a:rPr lang="cs-CZ" sz="1200" dirty="0">
                <a:solidFill>
                  <a:schemeClr val="accent1">
                    <a:lumMod val="50000"/>
                  </a:schemeClr>
                </a:solidFill>
              </a:rPr>
              <a:t>, 1998.</a:t>
            </a:r>
          </a:p>
          <a:p>
            <a:pPr marL="182880" indent="0">
              <a:buNone/>
            </a:pPr>
            <a:endParaRPr lang="cs-CZ" sz="1200" dirty="0">
              <a:solidFill>
                <a:schemeClr val="accent1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1200" smtClean="0">
                <a:solidFill>
                  <a:schemeClr val="accent1">
                    <a:lumMod val="50000"/>
                  </a:schemeClr>
                </a:solidFill>
                <a:hlinkClick r:id="rId3"/>
              </a:rPr>
              <a:t>http://cs.wikipedia.org/wiki/D%C3%BDchac%C3%AD_soustava_%C4%8Dlov%C4%9Bka</a:t>
            </a:r>
            <a:endParaRPr lang="cs-CZ" sz="1200" smtClean="0">
              <a:solidFill>
                <a:schemeClr val="accent1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12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4518203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Karnevalový motiv</Template>
  <TotalTime>299</TotalTime>
  <Words>382</Words>
  <Application>Microsoft Office PowerPoint</Application>
  <PresentationFormat>Předvádění na obrazovce (4:3)</PresentationFormat>
  <Paragraphs>79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Carnival</vt:lpstr>
      <vt:lpstr>Snímek 1</vt:lpstr>
      <vt:lpstr> KTERÁ SOUSTAVA UMOŽŇUJE  TRANSPORT KYSLÍKU DO KRVE?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Mgr. Tereza Pasecká  </vt:lpstr>
      <vt:lpstr>Snímek 3</vt:lpstr>
      <vt:lpstr>Co o dýchání možná nevíš…:</vt:lpstr>
      <vt:lpstr>Co o dýchání možná nevíš…:</vt:lpstr>
      <vt:lpstr>Zkus vlastními slovy popsat, co je to dýchání. Dýchání…</vt:lpstr>
      <vt:lpstr>Dýchací soustava</vt:lpstr>
      <vt:lpstr>Použitá literatura a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Dum</cp:lastModifiedBy>
  <cp:revision>63</cp:revision>
  <dcterms:created xsi:type="dcterms:W3CDTF">2011-08-08T16:00:01Z</dcterms:created>
  <dcterms:modified xsi:type="dcterms:W3CDTF">2012-09-03T15:10:10Z</dcterms:modified>
</cp:coreProperties>
</file>