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1" r:id="rId2"/>
    <p:sldId id="256" r:id="rId3"/>
    <p:sldId id="257" r:id="rId4"/>
    <p:sldId id="260" r:id="rId5"/>
    <p:sldId id="258" r:id="rId6"/>
    <p:sldId id="259" r:id="rId7"/>
    <p:sldId id="262" r:id="rId8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637" autoAdjust="0"/>
    <p:restoredTop sz="94660"/>
  </p:normalViewPr>
  <p:slideViewPr>
    <p:cSldViewPr>
      <p:cViewPr varScale="1">
        <p:scale>
          <a:sx n="50" d="100"/>
          <a:sy n="50" d="100"/>
        </p:scale>
        <p:origin x="-111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20"/>
          <p:cNvSpPr>
            <a:spLocks noGrp="1"/>
          </p:cNvSpPr>
          <p:nvPr>
            <p:ph type="ctrTitle"/>
          </p:nvPr>
        </p:nvSpPr>
        <p:spPr>
          <a:xfrm>
            <a:off x="722376" y="2688336"/>
            <a:ext cx="7772400" cy="3108960"/>
          </a:xfrm>
        </p:spPr>
        <p:txBody>
          <a:bodyPr anchor="t" anchorCtr="0">
            <a:noAutofit/>
          </a:bodyPr>
          <a:lstStyle>
            <a:lvl1pPr algn="ctr">
              <a:defRPr lang="en-US" sz="6200" b="1" cap="none" spc="0" dirty="0" smtClean="0">
                <a:ln w="1905"/>
                <a:gradFill>
                  <a:gsLst>
                    <a:gs pos="0">
                      <a:schemeClr val="tx2">
                        <a:shade val="30000"/>
                        <a:satMod val="255000"/>
                      </a:schemeClr>
                    </a:gs>
                    <a:gs pos="58000">
                      <a:schemeClr val="tx2">
                        <a:tint val="90000"/>
                        <a:satMod val="300000"/>
                      </a:schemeClr>
                    </a:gs>
                    <a:gs pos="100000">
                      <a:schemeClr val="tx2">
                        <a:tint val="80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24" name="Rectangle 26"/>
          <p:cNvSpPr>
            <a:spLocks noGrp="1"/>
          </p:cNvSpPr>
          <p:nvPr>
            <p:ph type="subTitle" idx="1"/>
          </p:nvPr>
        </p:nvSpPr>
        <p:spPr>
          <a:xfrm>
            <a:off x="722376" y="1133856"/>
            <a:ext cx="7772400" cy="1508760"/>
          </a:xfrm>
        </p:spPr>
        <p:txBody>
          <a:bodyPr anchor="b">
            <a:normAutofit/>
          </a:bodyPr>
          <a:lstStyle>
            <a:lvl1pPr marL="0" indent="0" algn="ctr">
              <a:buNone/>
              <a:defRPr lang="en-US" sz="2200" b="0">
                <a:solidFill>
                  <a:schemeClr val="tx2">
                    <a:shade val="55000"/>
                  </a:schemeClr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Klepnutím lze upravit styl předlohy podnadpisů.</a:t>
            </a:r>
            <a:endParaRPr lang="en-US" dirty="0"/>
          </a:p>
        </p:txBody>
      </p:sp>
      <p:sp>
        <p:nvSpPr>
          <p:cNvPr id="18" name="Rectangle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fld id="{8037697A-2C48-4819-A5BC-75F43C75A164}" type="datetimeFigureOut">
              <a:rPr lang="en-US" smtClean="0"/>
              <a:pPr/>
              <a:t>9/3/2012</a:t>
            </a:fld>
            <a:endParaRPr lang="en-US" dirty="0" smtClean="0"/>
          </a:p>
        </p:txBody>
      </p:sp>
      <p:sp>
        <p:nvSpPr>
          <p:cNvPr id="9" name="Rectangle 1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pPr algn="r"/>
            <a:fld id="{47E06F9A-4543-41A4-9BCA-BFDDC4CB11EA}" type="slidenum">
              <a:rPr lang="en-US" smtClean="0"/>
              <a:pPr algn="r"/>
              <a:t>‹#›</a:t>
            </a:fld>
            <a:endParaRPr lang="en-US" dirty="0" smtClean="0"/>
          </a:p>
        </p:txBody>
      </p:sp>
      <p:sp>
        <p:nvSpPr>
          <p:cNvPr id="25" name="Rectangle 27"/>
          <p:cNvSpPr>
            <a:spLocks noGrp="1"/>
          </p:cNvSpPr>
          <p:nvPr>
            <p:ph type="ftr" sz="quarter" idx="12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endParaRPr lang="en-US" dirty="0" smtClean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Rectangle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37697A-2C48-4819-A5BC-75F43C75A164}" type="datetimeFigureOut">
              <a:rPr lang="en-US" smtClean="0"/>
              <a:pPr/>
              <a:t>9/3/2012</a:t>
            </a:fld>
            <a:endParaRPr lang="en-US"/>
          </a:p>
        </p:txBody>
      </p:sp>
      <p:sp>
        <p:nvSpPr>
          <p:cNvPr id="5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E06F9A-4543-41A4-9BCA-BFDDC4CB11EA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ounded Rectangle 7"/>
          <p:cNvSpPr/>
          <p:nvPr/>
        </p:nvSpPr>
        <p:spPr>
          <a:xfrm>
            <a:off x="690563" y="491696"/>
            <a:ext cx="7762875" cy="5874608"/>
          </a:xfrm>
          <a:prstGeom prst="roundRect">
            <a:avLst>
              <a:gd name="adj" fmla="val 2238"/>
            </a:avLst>
          </a:prstGeom>
          <a:gradFill rotWithShape="1">
            <a:gsLst>
              <a:gs pos="0">
                <a:schemeClr val="bg1">
                  <a:satMod val="300000"/>
                  <a:alpha val="50000"/>
                </a:schemeClr>
              </a:gs>
              <a:gs pos="35000">
                <a:schemeClr val="bg1">
                  <a:satMod val="300000"/>
                  <a:alpha val="87000"/>
                </a:schemeClr>
              </a:gs>
              <a:gs pos="50000">
                <a:schemeClr val="bg1">
                  <a:satMod val="300000"/>
                  <a:alpha val="92000"/>
                </a:schemeClr>
              </a:gs>
              <a:gs pos="60000">
                <a:schemeClr val="bg1">
                  <a:satMod val="300000"/>
                  <a:alpha val="89000"/>
                </a:schemeClr>
              </a:gs>
              <a:gs pos="100000">
                <a:schemeClr val="bg1">
                  <a:satMod val="300000"/>
                  <a:alpha val="55000"/>
                </a:schemeClr>
              </a:gs>
            </a:gsLst>
            <a:lin ang="5400000" scaled="1"/>
          </a:gradFill>
          <a:ln>
            <a:noFill/>
          </a:ln>
          <a:effectLst>
            <a:outerShdw blurRad="63500" dist="45720" dir="5400000" algn="t" rotWithShape="0">
              <a:schemeClr val="bg2">
                <a:shade val="30000"/>
                <a:satMod val="250000"/>
                <a:alpha val="90000"/>
              </a:scheme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7500000"/>
            </a:lightRig>
          </a:scene3d>
          <a:sp3d contourW="6350" prstMaterial="powder">
            <a:bevelT w="50800" h="63500"/>
            <a:contourClr>
              <a:schemeClr val="bg2">
                <a:shade val="90000"/>
                <a:lumMod val="55000"/>
              </a:schemeClr>
            </a:contourClr>
          </a:sp3d>
        </p:spPr>
        <p:txBody>
          <a:bodyPr rtlCol="0" anchor="ctr"/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0" cap="none" spc="0" normalizeH="0" baseline="0" noProof="0">
              <a:ln>
                <a:noFill/>
              </a:ln>
              <a:solidFill>
                <a:sysClr val="window" lastClr="FFFFFF"/>
              </a:solidFill>
              <a:effectLst/>
              <a:uLnTx/>
              <a:uFillTx/>
              <a:latin typeface="Corbel"/>
              <a:ea typeface="+mn-ea"/>
              <a:cs typeface="+mn-cs"/>
            </a:endParaRPr>
          </a:p>
        </p:txBody>
      </p:sp>
      <p:sp>
        <p:nvSpPr>
          <p:cNvPr id="2" name="Rectangle 2"/>
          <p:cNvSpPr>
            <a:spLocks noGrp="1"/>
          </p:cNvSpPr>
          <p:nvPr>
            <p:ph type="title"/>
          </p:nvPr>
        </p:nvSpPr>
        <p:spPr>
          <a:xfrm>
            <a:off x="777240" y="795996"/>
            <a:ext cx="7589520" cy="3112843"/>
          </a:xfrm>
        </p:spPr>
        <p:txBody>
          <a:bodyPr anchor="b">
            <a:normAutofit/>
          </a:bodyPr>
          <a:lstStyle>
            <a:lvl1pPr algn="ctr">
              <a:buNone/>
              <a:defRPr lang="en-US" sz="6200" b="1" cap="none" spc="0" dirty="0">
                <a:ln w="1905"/>
                <a:gradFill>
                  <a:gsLst>
                    <a:gs pos="0">
                      <a:schemeClr val="tx2">
                        <a:shade val="30000"/>
                        <a:satMod val="255000"/>
                      </a:schemeClr>
                    </a:gs>
                    <a:gs pos="58000">
                      <a:schemeClr val="tx2">
                        <a:tint val="90000"/>
                        <a:satMod val="300000"/>
                      </a:schemeClr>
                    </a:gs>
                    <a:gs pos="100000">
                      <a:schemeClr val="tx2">
                        <a:tint val="80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3" name="Rectangle 3"/>
          <p:cNvSpPr>
            <a:spLocks noGrp="1"/>
          </p:cNvSpPr>
          <p:nvPr>
            <p:ph type="body" idx="1"/>
          </p:nvPr>
        </p:nvSpPr>
        <p:spPr>
          <a:xfrm>
            <a:off x="777240" y="3948552"/>
            <a:ext cx="7589520" cy="1509712"/>
          </a:xfrm>
        </p:spPr>
        <p:txBody>
          <a:bodyPr anchor="t">
            <a:normAutofit/>
          </a:bodyPr>
          <a:lstStyle>
            <a:lvl1pPr indent="0" algn="ctr">
              <a:buNone/>
              <a:defRPr lang="en-US" sz="2200" b="0" smtClean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Rectangle 4"/>
          <p:cNvSpPr>
            <a:spLocks noGrp="1"/>
          </p:cNvSpPr>
          <p:nvPr>
            <p:ph type="dt" sz="half" idx="10"/>
          </p:nvPr>
        </p:nvSpPr>
        <p:spPr>
          <a:xfrm>
            <a:off x="762000" y="5958840"/>
            <a:ext cx="2133600" cy="365760"/>
          </a:xfrm>
        </p:spPr>
        <p:txBody>
          <a:bodyPr/>
          <a:lstStyle/>
          <a:p>
            <a:fld id="{8037697A-2C48-4819-A5BC-75F43C75A164}" type="datetimeFigureOut">
              <a:rPr lang="en-US" smtClean="0"/>
              <a:pPr/>
              <a:t>9/3/2012</a:t>
            </a:fld>
            <a:endParaRPr lang="en-US"/>
          </a:p>
        </p:txBody>
      </p:sp>
      <p:sp>
        <p:nvSpPr>
          <p:cNvPr id="5" name="Rectangle 5"/>
          <p:cNvSpPr>
            <a:spLocks noGrp="1"/>
          </p:cNvSpPr>
          <p:nvPr>
            <p:ph type="ftr" sz="quarter" idx="11"/>
          </p:nvPr>
        </p:nvSpPr>
        <p:spPr>
          <a:xfrm>
            <a:off x="3124200" y="5958840"/>
            <a:ext cx="2895600" cy="365760"/>
          </a:xfrm>
        </p:spPr>
        <p:txBody>
          <a:bodyPr/>
          <a:lstStyle/>
          <a:p>
            <a:endParaRPr lang="en-US"/>
          </a:p>
        </p:txBody>
      </p:sp>
      <p:sp>
        <p:nvSpPr>
          <p:cNvPr id="6" name="Rectangle 6"/>
          <p:cNvSpPr>
            <a:spLocks noGrp="1"/>
          </p:cNvSpPr>
          <p:nvPr>
            <p:ph type="sldNum" sz="quarter" idx="12"/>
          </p:nvPr>
        </p:nvSpPr>
        <p:spPr>
          <a:xfrm>
            <a:off x="6248400" y="5958840"/>
            <a:ext cx="2133600" cy="365760"/>
          </a:xfrm>
        </p:spPr>
        <p:txBody>
          <a:bodyPr/>
          <a:lstStyle/>
          <a:p>
            <a:fld id="{47E06F9A-4543-41A4-9BCA-BFDDC4CB11EA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Rectangle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Rectangle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37697A-2C48-4819-A5BC-75F43C75A164}" type="datetimeFigureOut">
              <a:rPr lang="en-US" smtClean="0"/>
              <a:pPr/>
              <a:t>9/3/2012</a:t>
            </a:fld>
            <a:endParaRPr lang="en-US"/>
          </a:p>
        </p:txBody>
      </p:sp>
      <p:sp>
        <p:nvSpPr>
          <p:cNvPr id="6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E06F9A-4543-41A4-9BCA-BFDDC4CB11EA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>
          <a:xfrm rot="16200000">
            <a:off x="-1965960" y="2785402"/>
            <a:ext cx="5760720" cy="914400"/>
          </a:xfrm>
        </p:spPr>
        <p:txBody>
          <a:bodyPr lIns="91440" rIns="91440" anchor="ctr">
            <a:noAutofit/>
          </a:bodyPr>
          <a:lstStyle>
            <a:lvl1pPr algn="ctr">
              <a:defRPr sz="3500"/>
            </a:lvl1pPr>
          </a:lstStyle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3" name="Rectangle 2"/>
          <p:cNvSpPr>
            <a:spLocks noGrp="1"/>
          </p:cNvSpPr>
          <p:nvPr>
            <p:ph type="body" idx="1"/>
          </p:nvPr>
        </p:nvSpPr>
        <p:spPr>
          <a:xfrm>
            <a:off x="1600200" y="547468"/>
            <a:ext cx="3383280" cy="639762"/>
          </a:xfrm>
          <a:prstGeom prst="roundRect">
            <a:avLst>
              <a:gd name="adj" fmla="val 6772"/>
            </a:avLst>
          </a:prstGeom>
          <a:solidFill>
            <a:schemeClr val="bg1">
              <a:alpha val="55000"/>
            </a:schemeClr>
          </a:solidFill>
          <a:ln w="12700">
            <a:solidFill>
              <a:schemeClr val="bg1"/>
            </a:solidFill>
          </a:ln>
        </p:spPr>
        <p:txBody>
          <a:bodyPr lIns="91440" tIns="91440" rIns="91440" bIns="91440" anchor="ctr">
            <a:noAutofit/>
          </a:bodyPr>
          <a:lstStyle>
            <a:lvl1pPr marL="0" indent="0" algn="l">
              <a:buNone/>
              <a:defRPr sz="1600" b="1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Rectangle 3"/>
          <p:cNvSpPr>
            <a:spLocks noGrp="1"/>
          </p:cNvSpPr>
          <p:nvPr>
            <p:ph sz="half" idx="2"/>
          </p:nvPr>
        </p:nvSpPr>
        <p:spPr>
          <a:xfrm>
            <a:off x="1600200" y="1322362"/>
            <a:ext cx="3383280" cy="4800600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Rectangle 4"/>
          <p:cNvSpPr>
            <a:spLocks noGrp="1"/>
          </p:cNvSpPr>
          <p:nvPr>
            <p:ph type="body" sz="quarter" idx="3"/>
          </p:nvPr>
        </p:nvSpPr>
        <p:spPr>
          <a:xfrm>
            <a:off x="5128846" y="547468"/>
            <a:ext cx="3383280" cy="639762"/>
          </a:xfrm>
          <a:prstGeom prst="roundRect">
            <a:avLst>
              <a:gd name="adj" fmla="val 5673"/>
            </a:avLst>
          </a:prstGeom>
          <a:solidFill>
            <a:schemeClr val="bg1">
              <a:alpha val="55000"/>
            </a:schemeClr>
          </a:solidFill>
          <a:ln w="12700">
            <a:solidFill>
              <a:schemeClr val="bg1"/>
            </a:solidFill>
          </a:ln>
        </p:spPr>
        <p:txBody>
          <a:bodyPr lIns="91440" tIns="91440" rIns="91440" bIns="91440" anchor="ctr">
            <a:noAutofit/>
          </a:bodyPr>
          <a:lstStyle>
            <a:lvl1pPr marL="0" indent="0" algn="l">
              <a:buNone/>
              <a:defRPr sz="1600" b="1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Rectangle 5"/>
          <p:cNvSpPr>
            <a:spLocks noGrp="1"/>
          </p:cNvSpPr>
          <p:nvPr>
            <p:ph sz="quarter" idx="4"/>
          </p:nvPr>
        </p:nvSpPr>
        <p:spPr>
          <a:xfrm>
            <a:off x="5128846" y="1322362"/>
            <a:ext cx="3383280" cy="4800600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Rectangle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37697A-2C48-4819-A5BC-75F43C75A164}" type="datetimeFigureOut">
              <a:rPr lang="en-US" smtClean="0"/>
              <a:pPr/>
              <a:t>9/3/2012</a:t>
            </a:fld>
            <a:endParaRPr lang="en-US"/>
          </a:p>
        </p:txBody>
      </p:sp>
      <p:sp>
        <p:nvSpPr>
          <p:cNvPr id="8" name="Rectangle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Rectangle 8"/>
          <p:cNvSpPr>
            <a:spLocks noGrp="1"/>
          </p:cNvSpPr>
          <p:nvPr>
            <p:ph type="sldNum" sz="quarter" idx="12"/>
          </p:nvPr>
        </p:nvSpPr>
        <p:spPr>
          <a:xfrm>
            <a:off x="6553200" y="6214404"/>
            <a:ext cx="2133600" cy="365760"/>
          </a:xfrm>
        </p:spPr>
        <p:txBody>
          <a:bodyPr/>
          <a:lstStyle/>
          <a:p>
            <a:fld id="{47E06F9A-4543-41A4-9BCA-BFDDC4CB11EA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lang="en-US"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Rectangl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37697A-2C48-4819-A5BC-75F43C75A164}" type="datetimeFigureOut">
              <a:rPr lang="en-US" smtClean="0"/>
              <a:pPr/>
              <a:t>9/3/2012</a:t>
            </a:fld>
            <a:endParaRPr lang="en-US"/>
          </a:p>
        </p:txBody>
      </p:sp>
      <p:sp>
        <p:nvSpPr>
          <p:cNvPr id="4" name="Rectangle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Rectangle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E06F9A-4543-41A4-9BCA-BFDDC4CB11EA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37697A-2C48-4819-A5BC-75F43C75A164}" type="datetimeFigureOut">
              <a:rPr lang="en-US" smtClean="0"/>
              <a:pPr/>
              <a:t>9/3/2012</a:t>
            </a:fld>
            <a:endParaRPr lang="en-US"/>
          </a:p>
        </p:txBody>
      </p:sp>
      <p:sp>
        <p:nvSpPr>
          <p:cNvPr id="3" name="Rectangle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Rectangle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E06F9A-4543-41A4-9BCA-BFDDC4CB11EA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>
          <a:xfrm rot="16200000">
            <a:off x="-1828801" y="2888565"/>
            <a:ext cx="5486400" cy="914400"/>
          </a:xfrm>
        </p:spPr>
        <p:txBody>
          <a:bodyPr anchor="b">
            <a:normAutofit/>
            <a:scene3d>
              <a:camera prst="orthographicFront"/>
              <a:lightRig rig="soft" dir="t">
                <a:rot lat="0" lon="0" rev="2100000"/>
              </a:lightRig>
            </a:scene3d>
            <a:sp3d prstMaterial="matte"/>
          </a:bodyPr>
          <a:lstStyle>
            <a:lvl1pPr algn="l">
              <a:defRPr sz="2800" b="1">
                <a:solidFill>
                  <a:schemeClr val="tx2"/>
                </a:solidFill>
                <a:effectLst/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3" name="Rectangle 2"/>
          <p:cNvSpPr>
            <a:spLocks noGrp="1"/>
          </p:cNvSpPr>
          <p:nvPr>
            <p:ph idx="1"/>
          </p:nvPr>
        </p:nvSpPr>
        <p:spPr>
          <a:xfrm>
            <a:off x="2590800" y="602566"/>
            <a:ext cx="5943600" cy="54864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Rectangle 3"/>
          <p:cNvSpPr>
            <a:spLocks noGrp="1"/>
          </p:cNvSpPr>
          <p:nvPr>
            <p:ph type="body" sz="half" idx="2"/>
          </p:nvPr>
        </p:nvSpPr>
        <p:spPr>
          <a:xfrm rot="16200000">
            <a:off x="-859303" y="2888566"/>
            <a:ext cx="5486400" cy="914400"/>
          </a:xfrm>
        </p:spPr>
        <p:txBody>
          <a:bodyPr lIns="91440" rIns="91440"/>
          <a:lstStyle>
            <a:lvl1pPr marL="0" indent="0" algn="l">
              <a:buNone/>
              <a:defRPr sz="1400">
                <a:solidFill>
                  <a:schemeClr val="tx1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37697A-2C48-4819-A5BC-75F43C75A164}" type="datetimeFigureOut">
              <a:rPr lang="en-US" smtClean="0"/>
              <a:pPr/>
              <a:t>9/3/2012</a:t>
            </a:fld>
            <a:endParaRPr lang="en-US"/>
          </a:p>
        </p:txBody>
      </p:sp>
      <p:sp>
        <p:nvSpPr>
          <p:cNvPr id="6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Rectangle 6"/>
          <p:cNvSpPr>
            <a:spLocks noGrp="1"/>
          </p:cNvSpPr>
          <p:nvPr>
            <p:ph type="sldNum" sz="quarter" idx="12"/>
          </p:nvPr>
        </p:nvSpPr>
        <p:spPr>
          <a:xfrm>
            <a:off x="6553200" y="6214404"/>
            <a:ext cx="2133600" cy="365760"/>
          </a:xfrm>
        </p:spPr>
        <p:txBody>
          <a:bodyPr/>
          <a:lstStyle/>
          <a:p>
            <a:fld id="{47E06F9A-4543-41A4-9BCA-BFDDC4CB11EA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ounded Rectangle 7"/>
          <p:cNvSpPr/>
          <p:nvPr/>
        </p:nvSpPr>
        <p:spPr>
          <a:xfrm>
            <a:off x="4740812" y="794822"/>
            <a:ext cx="3960051" cy="5294376"/>
          </a:xfrm>
          <a:prstGeom prst="roundRect">
            <a:avLst>
              <a:gd name="adj" fmla="val 3541"/>
            </a:avLst>
          </a:prstGeom>
          <a:solidFill>
            <a:srgbClr val="FFFFFF">
              <a:alpha val="40000"/>
            </a:srgbClr>
          </a:solidFill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Rectangle 2"/>
          <p:cNvSpPr>
            <a:spLocks noGrp="1"/>
          </p:cNvSpPr>
          <p:nvPr>
            <p:ph type="title"/>
          </p:nvPr>
        </p:nvSpPr>
        <p:spPr>
          <a:xfrm>
            <a:off x="5277728" y="3501743"/>
            <a:ext cx="3200400" cy="1143000"/>
          </a:xfrm>
        </p:spPr>
        <p:txBody>
          <a:bodyPr anchor="t">
            <a:noAutofit/>
            <a:scene3d>
              <a:camera prst="orthographicFront"/>
              <a:lightRig rig="soft" dir="t">
                <a:rot lat="0" lon="0" rev="2100000"/>
              </a:lightRig>
            </a:scene3d>
            <a:sp3d prstMaterial="matte"/>
          </a:bodyPr>
          <a:lstStyle>
            <a:lvl1pPr algn="ctr">
              <a:buNone/>
              <a:defRPr sz="2600" b="1">
                <a:solidFill>
                  <a:schemeClr val="tx2"/>
                </a:solidFill>
                <a:effectLst/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3" name="Rectangle 3"/>
          <p:cNvSpPr>
            <a:spLocks noGrp="1"/>
          </p:cNvSpPr>
          <p:nvPr>
            <p:ph type="pic" idx="1"/>
          </p:nvPr>
        </p:nvSpPr>
        <p:spPr>
          <a:xfrm>
            <a:off x="527537" y="821202"/>
            <a:ext cx="4550899" cy="5215597"/>
          </a:xfrm>
          <a:prstGeom prst="roundRect">
            <a:avLst>
              <a:gd name="adj" fmla="val 622"/>
            </a:avLst>
          </a:prstGeom>
          <a:solidFill>
            <a:schemeClr val="bg1">
              <a:lumMod val="85000"/>
            </a:schemeClr>
          </a:solidFill>
          <a:ln w="101600">
            <a:solidFill>
              <a:srgbClr val="FFFFFF"/>
            </a:solidFill>
            <a:miter lim="800000"/>
          </a:ln>
          <a:effectLst>
            <a:outerShdw blurRad="65000" dist="25000" dir="5400000" algn="t" rotWithShape="0">
              <a:schemeClr val="bg2">
                <a:shade val="30000"/>
                <a:satMod val="250000"/>
                <a:alpha val="85000"/>
              </a:schemeClr>
            </a:outerShdw>
          </a:effectLst>
          <a:scene3d>
            <a:camera prst="orthographicFront"/>
            <a:lightRig rig="soft" dir="t">
              <a:rot lat="0" lon="0" rev="20100000"/>
            </a:lightRig>
          </a:scene3d>
          <a:sp3d contourW="3810">
            <a:bevelT w="95250" h="25400"/>
            <a:contourClr>
              <a:schemeClr val="bg2">
                <a:shade val="45000"/>
                <a:satMod val="145000"/>
              </a:schemeClr>
            </a:contourClr>
          </a:sp3d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/>
          <a:lstStyle>
            <a:lvl1pPr>
              <a:buNone/>
              <a:defRPr sz="3200">
                <a:solidFill>
                  <a:schemeClr val="tx1"/>
                </a:solidFill>
              </a:defRPr>
            </a:lvl1pPr>
          </a:lstStyle>
          <a:p>
            <a:r>
              <a:rPr lang="cs-CZ" sz="2000" smtClean="0"/>
              <a:t>Klepnutím na ikonu přidáte obrázek.</a:t>
            </a:r>
            <a:endParaRPr lang="en-US" sz="2000" dirty="0"/>
          </a:p>
        </p:txBody>
      </p:sp>
      <p:sp>
        <p:nvSpPr>
          <p:cNvPr id="4" name="Rectangle 4"/>
          <p:cNvSpPr>
            <a:spLocks noGrp="1"/>
          </p:cNvSpPr>
          <p:nvPr>
            <p:ph type="body" sz="half" idx="2"/>
          </p:nvPr>
        </p:nvSpPr>
        <p:spPr>
          <a:xfrm>
            <a:off x="5277728" y="1600200"/>
            <a:ext cx="3200400" cy="1825343"/>
          </a:xfrm>
        </p:spPr>
        <p:txBody>
          <a:bodyPr bIns="0" anchor="b">
            <a:normAutofit/>
          </a:bodyPr>
          <a:lstStyle>
            <a:lvl1pPr marL="0" marR="0" indent="0" algn="ctr">
              <a:buFontTx/>
              <a:buNone/>
              <a:defRPr sz="1300">
                <a:solidFill>
                  <a:schemeClr val="tx1">
                    <a:tint val="95000"/>
                  </a:schemeClr>
                </a:solidFill>
              </a:defRPr>
            </a:lvl1pPr>
            <a:lvl2pPr marL="460375" marR="0" indent="-112713">
              <a:buFontTx/>
              <a:buNone/>
              <a:defRPr sz="1200"/>
            </a:lvl2pPr>
            <a:lvl3pPr marL="914400" marR="0" indent="-117475">
              <a:buFontTx/>
              <a:buNone/>
              <a:defRPr sz="1000"/>
            </a:lvl3pPr>
            <a:lvl4pPr marL="1316038" marR="0" indent="-112713">
              <a:buFontTx/>
              <a:buNone/>
              <a:defRPr sz="900"/>
            </a:lvl4pPr>
            <a:lvl5pPr marL="1711325" marR="0" indent="-117475">
              <a:buFontTx/>
              <a:buNone/>
              <a:defRPr sz="9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Rectangle 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37697A-2C48-4819-A5BC-75F43C75A164}" type="datetimeFigureOut">
              <a:rPr lang="en-US" smtClean="0"/>
              <a:pPr/>
              <a:t>9/3/2012</a:t>
            </a:fld>
            <a:endParaRPr lang="en-US"/>
          </a:p>
        </p:txBody>
      </p:sp>
      <p:sp>
        <p:nvSpPr>
          <p:cNvPr id="6" name="Rectangle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Rectangle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E06F9A-4543-41A4-9BCA-BFDDC4CB11EA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37697A-2C48-4819-A5BC-75F43C75A164}" type="datetimeFigureOut">
              <a:rPr lang="en-US" smtClean="0"/>
              <a:pPr/>
              <a:t>9/3/2012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E06F9A-4543-41A4-9BCA-BFDDC4CB11EA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37697A-2C48-4819-A5BC-75F43C75A164}" type="datetimeFigureOut">
              <a:rPr lang="en-US" smtClean="0"/>
              <a:pPr/>
              <a:t>9/3/2012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E06F9A-4543-41A4-9BCA-BFDDC4CB11EA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ounded Rectangle 8"/>
          <p:cNvSpPr/>
          <p:nvPr/>
        </p:nvSpPr>
        <p:spPr>
          <a:xfrm>
            <a:off x="342900" y="228600"/>
            <a:ext cx="8458200" cy="6400800"/>
          </a:xfrm>
          <a:prstGeom prst="roundRect">
            <a:avLst>
              <a:gd name="adj" fmla="val 2238"/>
            </a:avLst>
          </a:prstGeom>
          <a:gradFill rotWithShape="1">
            <a:gsLst>
              <a:gs pos="0">
                <a:schemeClr val="bg1">
                  <a:satMod val="300000"/>
                  <a:alpha val="50000"/>
                </a:schemeClr>
              </a:gs>
              <a:gs pos="35000">
                <a:schemeClr val="bg1">
                  <a:satMod val="300000"/>
                  <a:alpha val="87000"/>
                </a:schemeClr>
              </a:gs>
              <a:gs pos="50000">
                <a:schemeClr val="bg1">
                  <a:satMod val="300000"/>
                  <a:alpha val="92000"/>
                </a:schemeClr>
              </a:gs>
              <a:gs pos="60000">
                <a:schemeClr val="bg1">
                  <a:satMod val="300000"/>
                  <a:alpha val="89000"/>
                </a:schemeClr>
              </a:gs>
              <a:gs pos="100000">
                <a:schemeClr val="bg1">
                  <a:satMod val="300000"/>
                  <a:alpha val="55000"/>
                </a:schemeClr>
              </a:gs>
            </a:gsLst>
            <a:lin ang="5400000" scaled="1"/>
          </a:gradFill>
          <a:ln>
            <a:noFill/>
          </a:ln>
          <a:effectLst>
            <a:outerShdw blurRad="63500" dist="45720" dir="5400000" algn="t" rotWithShape="0">
              <a:schemeClr val="bg2">
                <a:shade val="30000"/>
                <a:satMod val="250000"/>
                <a:alpha val="90000"/>
              </a:scheme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7500000"/>
            </a:lightRig>
          </a:scene3d>
          <a:sp3d contourW="6350" prstMaterial="powder">
            <a:bevelT w="50800" h="63500"/>
            <a:contourClr>
              <a:schemeClr val="bg2">
                <a:shade val="90000"/>
                <a:lumMod val="55000"/>
              </a:schemeClr>
            </a:contourClr>
          </a:sp3d>
        </p:spPr>
        <p:txBody>
          <a:bodyPr rtlCol="0" anchor="ctr"/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0" cap="none" spc="0" normalizeH="0" baseline="0" noProof="0">
              <a:ln>
                <a:noFill/>
              </a:ln>
              <a:solidFill>
                <a:sysClr val="window" lastClr="FFFFFF"/>
              </a:solidFill>
              <a:effectLst/>
              <a:uLnTx/>
              <a:uFillTx/>
              <a:latin typeface="Corbel"/>
              <a:ea typeface="+mn-ea"/>
              <a:cs typeface="+mn-cs"/>
            </a:endParaRPr>
          </a:p>
        </p:txBody>
      </p:sp>
      <p:sp>
        <p:nvSpPr>
          <p:cNvPr id="2" name="Rectangle 10"/>
          <p:cNvSpPr>
            <a:spLocks noGrp="1"/>
          </p:cNvSpPr>
          <p:nvPr>
            <p:ph type="title"/>
          </p:nvPr>
        </p:nvSpPr>
        <p:spPr>
          <a:xfrm>
            <a:off x="457200" y="304800"/>
            <a:ext cx="8229600" cy="1143000"/>
          </a:xfrm>
          <a:prstGeom prst="rect">
            <a:avLst/>
          </a:prstGeom>
        </p:spPr>
        <p:txBody>
          <a:bodyPr anchor="b" anchorCtr="0">
            <a:normAutofit/>
            <a:scene3d>
              <a:camera prst="orthographicFront"/>
              <a:lightRig rig="soft" dir="t">
                <a:rot lat="0" lon="0" rev="2100000"/>
              </a:lightRig>
            </a:scene3d>
            <a:sp3d prstMaterial="matte"/>
          </a:bodyPr>
          <a:lstStyle/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5" name="Rectangle 11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lIns="45720" rIns="45720" anchor="t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27" name="Rectangle 22"/>
          <p:cNvSpPr>
            <a:spLocks noGrp="1"/>
          </p:cNvSpPr>
          <p:nvPr>
            <p:ph type="dt" sz="half" idx="2"/>
          </p:nvPr>
        </p:nvSpPr>
        <p:spPr>
          <a:xfrm>
            <a:off x="457200" y="6214404"/>
            <a:ext cx="2133600" cy="365760"/>
          </a:xfrm>
          <a:prstGeom prst="rect">
            <a:avLst/>
          </a:prstGeom>
        </p:spPr>
        <p:txBody>
          <a:bodyPr anchor="b" anchorCtr="0"/>
          <a:lstStyle>
            <a:lvl1pPr>
              <a:defRPr lang="en-US" sz="1000" b="0" smtClean="0">
                <a:solidFill>
                  <a:schemeClr val="tx2">
                    <a:tint val="75000"/>
                    <a:satMod val="150000"/>
                  </a:schemeClr>
                </a:solidFill>
                <a:latin typeface="+mn-lt"/>
                <a:ea typeface="+mn-lt"/>
                <a:cs typeface="+mn-lt"/>
              </a:defRPr>
            </a:lvl1pPr>
          </a:lstStyle>
          <a:p>
            <a:pPr>
              <a:defRPr sz="1200"/>
            </a:pPr>
            <a:fld id="{8037697A-2C48-4819-A5BC-75F43C75A164}" type="datetimeFigureOut">
              <a:rPr lang="en-US" smtClean="0"/>
              <a:pPr>
                <a:defRPr sz="1200"/>
              </a:pPr>
              <a:t>9/3/2012</a:t>
            </a:fld>
            <a:endParaRPr b="0">
              <a:solidFill>
                <a:schemeClr val="tx2"/>
              </a:solidFill>
            </a:endParaRPr>
          </a:p>
        </p:txBody>
      </p:sp>
      <p:sp>
        <p:nvSpPr>
          <p:cNvPr id="18" name="Rectangle 18"/>
          <p:cNvSpPr>
            <a:spLocks noGrp="1"/>
          </p:cNvSpPr>
          <p:nvPr>
            <p:ph type="ftr" sz="quarter" idx="3"/>
          </p:nvPr>
        </p:nvSpPr>
        <p:spPr>
          <a:xfrm>
            <a:off x="3124200" y="6214404"/>
            <a:ext cx="2895600" cy="365760"/>
          </a:xfrm>
          <a:prstGeom prst="rect">
            <a:avLst/>
          </a:prstGeom>
        </p:spPr>
        <p:txBody>
          <a:bodyPr anchor="b" anchorCtr="0"/>
          <a:lstStyle>
            <a:lvl1pPr algn="ctr">
              <a:defRPr lang="en-US" sz="1000" b="0" smtClean="0">
                <a:solidFill>
                  <a:schemeClr val="tx2">
                    <a:tint val="75000"/>
                    <a:satMod val="150000"/>
                  </a:schemeClr>
                </a:solidFill>
                <a:latin typeface="+mn-lt"/>
                <a:ea typeface="+mn-lt"/>
                <a:cs typeface="+mn-lt"/>
              </a:defRPr>
            </a:lvl1pPr>
          </a:lstStyle>
          <a:p>
            <a:pPr>
              <a:defRPr sz="1200"/>
            </a:pPr>
            <a:endParaRPr b="0">
              <a:solidFill>
                <a:schemeClr val="tx2"/>
              </a:solidFill>
            </a:endParaRPr>
          </a:p>
        </p:txBody>
      </p:sp>
      <p:sp>
        <p:nvSpPr>
          <p:cNvPr id="13" name="Rectangle 15"/>
          <p:cNvSpPr>
            <a:spLocks noGrp="1"/>
          </p:cNvSpPr>
          <p:nvPr>
            <p:ph type="sldNum" sz="quarter" idx="4"/>
          </p:nvPr>
        </p:nvSpPr>
        <p:spPr>
          <a:xfrm>
            <a:off x="6553200" y="6214404"/>
            <a:ext cx="2133600" cy="365760"/>
          </a:xfrm>
          <a:prstGeom prst="rect">
            <a:avLst/>
          </a:prstGeom>
        </p:spPr>
        <p:txBody>
          <a:bodyPr anchor="b" anchorCtr="0"/>
          <a:lstStyle>
            <a:lvl1pPr algn="r">
              <a:defRPr lang="en-US" sz="1000" b="0" smtClean="0">
                <a:solidFill>
                  <a:schemeClr val="tx2">
                    <a:tint val="75000"/>
                    <a:satMod val="150000"/>
                  </a:schemeClr>
                </a:solidFill>
                <a:latin typeface="+mn-lt"/>
                <a:ea typeface="+mn-lt"/>
                <a:cs typeface="+mn-lt"/>
              </a:defRPr>
            </a:lvl1pPr>
          </a:lstStyle>
          <a:p>
            <a:pPr>
              <a:defRPr sz="1200"/>
            </a:pPr>
            <a:fld id="{47E06F9A-4543-41A4-9BCA-BFDDC4CB11EA}" type="slidenum">
              <a:rPr lang="en-US" smtClean="0"/>
              <a:pPr>
                <a:defRPr sz="1200"/>
              </a:pPr>
              <a:t>‹#›</a:t>
            </a:fld>
            <a:endParaRPr b="0" dirty="0">
              <a:solidFill>
                <a:schemeClr val="tx2"/>
              </a:solidFill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defPPr>
        <a:defRPr sz="4400">
          <a:solidFill>
            <a:schemeClr val="tx2">
              <a:shade val="80000"/>
              <a:satMod val="150000"/>
            </a:schemeClr>
          </a:solidFill>
          <a:latin typeface="+mj-lt"/>
          <a:ea typeface="+mj-ea"/>
          <a:cs typeface="+mj-cs"/>
        </a:defRPr>
      </a:defPPr>
      <a:lvl1pPr algn="ctr" eaLnBrk="1" hangingPunct="1">
        <a:buNone/>
        <a:defRPr lang="en-US" sz="5300" b="1" strike="noStrike" kern="1200" baseline="0" dirty="0" smtClean="0">
          <a:solidFill>
            <a:schemeClr val="tx2">
              <a:shade val="85000"/>
              <a:satMod val="150000"/>
            </a:schemeClr>
          </a:solidFill>
          <a:effectLst/>
          <a:latin typeface="+mj-lt"/>
          <a:ea typeface="+mj-lt"/>
          <a:cs typeface="+mj-lt"/>
        </a:defRPr>
      </a:lvl1pPr>
    </p:titleStyle>
    <p:bodyStyle>
      <a:defPPr>
        <a:defRPr>
          <a:solidFill>
            <a:schemeClr val="tx1"/>
          </a:solidFill>
          <a:latin typeface="+mn-lt"/>
          <a:ea typeface="+mn-ea"/>
          <a:cs typeface="+mn-cs"/>
        </a:defRPr>
      </a:defPPr>
      <a:lvl1pPr marL="457200" indent="-274320" algn="l" eaLnBrk="1" hangingPunct="1">
        <a:buClr>
          <a:schemeClr val="accent1"/>
        </a:buClr>
        <a:buSzPct val="80000"/>
        <a:buFont typeface="Wingdings 2" pitchFamily="18" charset="2"/>
        <a:buChar char=""/>
        <a:defRPr sz="2800">
          <a:solidFill>
            <a:schemeClr val="tx1"/>
          </a:solidFill>
          <a:latin typeface="+mn-lt"/>
          <a:ea typeface="+mn-lt"/>
          <a:cs typeface="+mn-lt"/>
        </a:defRPr>
      </a:lvl1pPr>
      <a:lvl2pPr marL="758952" indent="-228600" algn="l" eaLnBrk="1" hangingPunct="1">
        <a:buClr>
          <a:schemeClr val="accent2"/>
        </a:buClr>
        <a:buFont typeface="Wingdings 2" pitchFamily="18" charset="2"/>
        <a:buChar char=""/>
        <a:defRPr sz="2200">
          <a:solidFill>
            <a:schemeClr val="tx1"/>
          </a:solidFill>
          <a:latin typeface="+mn-lt"/>
          <a:ea typeface="+mn-lt"/>
          <a:cs typeface="+mn-lt"/>
        </a:defRPr>
      </a:lvl2pPr>
      <a:lvl3pPr marL="1033272" indent="-228600" algn="l" eaLnBrk="1" hangingPunct="1">
        <a:buClr>
          <a:schemeClr val="accent3"/>
        </a:buClr>
        <a:buFont typeface="Wingdings 2" pitchFamily="18" charset="2"/>
        <a:buChar char=""/>
        <a:defRPr sz="2000">
          <a:solidFill>
            <a:schemeClr val="tx1"/>
          </a:solidFill>
          <a:latin typeface="+mn-lt"/>
          <a:ea typeface="+mn-lt"/>
          <a:cs typeface="+mn-lt"/>
        </a:defRPr>
      </a:lvl3pPr>
      <a:lvl4pPr marL="1298448" indent="-228600" algn="l" eaLnBrk="1" hangingPunct="1">
        <a:buClr>
          <a:schemeClr val="accent4"/>
        </a:buClr>
        <a:buFont typeface="Wingdings 2" pitchFamily="18" charset="2"/>
        <a:buChar char=""/>
        <a:defRPr sz="1800">
          <a:solidFill>
            <a:schemeClr val="tx1"/>
          </a:solidFill>
          <a:latin typeface="+mn-lt"/>
          <a:ea typeface="+mn-lt"/>
          <a:cs typeface="+mn-lt"/>
        </a:defRPr>
      </a:lvl4pPr>
      <a:lvl5pPr marL="1554480" indent="-228600" algn="l" eaLnBrk="1" hangingPunct="1">
        <a:buClr>
          <a:schemeClr val="accent5"/>
        </a:buClr>
        <a:buFont typeface="Wingdings 2" pitchFamily="18" charset="2"/>
        <a:buChar char=""/>
        <a:defRPr sz="1800">
          <a:solidFill>
            <a:schemeClr val="tx1"/>
          </a:solidFill>
          <a:latin typeface="+mn-lt"/>
          <a:ea typeface="+mn-lt"/>
          <a:cs typeface="+mn-lt"/>
        </a:defRPr>
      </a:lvl5pPr>
      <a:lvl6pPr marL="1810512" indent="-228600" algn="l" eaLnBrk="1" hangingPunct="1">
        <a:buClr>
          <a:schemeClr val="accent6"/>
        </a:buClr>
        <a:buFont typeface="Wingdings 2" pitchFamily="18" charset="2"/>
        <a:buChar char=""/>
        <a:defRPr lang="en-US" sz="1600" baseline="0" smtClean="0">
          <a:latin typeface="+mn-lt"/>
        </a:defRPr>
      </a:lvl6pPr>
      <a:lvl7pPr marL="2075688" indent="-228600" algn="l" eaLnBrk="1" hangingPunct="1">
        <a:buClr>
          <a:schemeClr val="tx2"/>
        </a:buClr>
        <a:buFont typeface="Wingdings 2" pitchFamily="18" charset="2"/>
        <a:buChar char=""/>
        <a:defRPr lang="en-US" sz="1600" baseline="0" smtClean="0">
          <a:latin typeface="+mn-lt"/>
        </a:defRPr>
      </a:lvl7pPr>
      <a:lvl8pPr marL="2340864" indent="-228600" algn="l" eaLnBrk="1" hangingPunct="1">
        <a:buClr>
          <a:schemeClr val="accent2"/>
        </a:buClr>
        <a:buFont typeface="Wingdings 2" pitchFamily="18" charset="2"/>
        <a:buChar char=""/>
        <a:defRPr sz="1600" baseline="0">
          <a:latin typeface="+mn-lt"/>
        </a:defRPr>
      </a:lvl8pPr>
      <a:lvl9pPr marL="2596896" indent="-228600" algn="l" eaLnBrk="1" hangingPunct="1">
        <a:buClr>
          <a:schemeClr val="accent1"/>
        </a:buClr>
        <a:buFont typeface="Wingdings 2" pitchFamily="18" charset="2"/>
        <a:buChar char=""/>
        <a:defRPr sz="1400" baseline="0">
          <a:latin typeface="+mn-lt"/>
        </a:defRPr>
      </a:lvl9pPr>
    </p:bodyStyle>
    <p:otherStyle>
      <a:defPPr>
        <a:defRPr>
          <a:solidFill>
            <a:schemeClr val="tx1"/>
          </a:solidFill>
          <a:latin typeface="+mn-lt"/>
          <a:ea typeface="+mn-ea"/>
          <a:cs typeface="+mn-cs"/>
        </a:defRPr>
      </a:defPPr>
      <a:lvl1pPr marL="0" eaLnBrk="1" hangingPunct="1"/>
      <a:lvl2pPr marL="457200" eaLnBrk="1" hangingPunct="1"/>
      <a:lvl3pPr marL="914400" eaLnBrk="1" hangingPunct="1"/>
      <a:lvl4pPr marL="1371600" eaLnBrk="1" hangingPunct="1"/>
      <a:lvl5pPr marL="1828800" eaLnBrk="1" hangingPunct="1"/>
      <a:lvl6pPr marL="2286000" eaLnBrk="1" hangingPunct="1"/>
      <a:lvl7pPr marL="2743200" eaLnBrk="1" hangingPunct="1"/>
      <a:lvl8pPr marL="3200400" eaLnBrk="1" hangingPunct="1"/>
      <a:lvl9pPr marL="3657600" eaLnBrk="1" hangingPunct="1"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obrázek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907704" y="332656"/>
            <a:ext cx="5600700" cy="1047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8" name="obrázek 2" descr="C:\Documents and Settings\OEM\Dokumenty\Obrázky\2.ZŠ-panáčci\2zs_logo2-color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411760" y="1412776"/>
            <a:ext cx="4129841" cy="380164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7" name="Tabulka 6"/>
          <p:cNvGraphicFramePr>
            <a:graphicFrameLocks noGrp="1"/>
          </p:cNvGraphicFramePr>
          <p:nvPr/>
        </p:nvGraphicFramePr>
        <p:xfrm>
          <a:off x="0" y="5229200"/>
          <a:ext cx="9144000" cy="1402080"/>
        </p:xfrm>
        <a:graphic>
          <a:graphicData uri="http://schemas.openxmlformats.org/drawingml/2006/table">
            <a:tbl>
              <a:tblPr/>
              <a:tblGrid>
                <a:gridCol w="2768366"/>
                <a:gridCol w="6375634"/>
              </a:tblGrid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1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0" dirty="0">
                          <a:latin typeface="Times New Roman,Bold"/>
                          <a:ea typeface="Calibri"/>
                          <a:cs typeface="Times New Roman,Bold"/>
                        </a:rPr>
                        <a:t>CZ.1.07/1.4.00/21.1405</a:t>
                      </a:r>
                      <a:endParaRPr lang="cs-CZ" sz="1000" b="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Název sady materiálů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baseline="0" dirty="0" smtClean="0">
                          <a:latin typeface="Times New Roman"/>
                          <a:ea typeface="Calibri"/>
                          <a:cs typeface="Times New Roman"/>
                        </a:rPr>
                        <a:t>Tvarosloví 9</a:t>
                      </a:r>
                      <a:r>
                        <a:rPr lang="cs-CZ" sz="2000" b="1" dirty="0" smtClean="0">
                          <a:latin typeface="Times New Roman"/>
                          <a:ea typeface="Calibri"/>
                          <a:cs typeface="Times New Roman"/>
                        </a:rPr>
                        <a:t>. ročník</a:t>
                      </a:r>
                      <a:endParaRPr lang="cs-CZ" sz="2000" b="1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Název materiálu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dirty="0" smtClean="0">
                          <a:latin typeface="Times New Roman"/>
                          <a:ea typeface="Calibri"/>
                          <a:cs typeface="Times New Roman"/>
                        </a:rPr>
                        <a:t>VY_32_INOVACE_03_Podstatná jména </a:t>
                      </a:r>
                      <a:r>
                        <a:rPr lang="cs-CZ" sz="2000" b="1" smtClean="0">
                          <a:latin typeface="Times New Roman"/>
                          <a:ea typeface="Calibri"/>
                          <a:cs typeface="Times New Roman"/>
                        </a:rPr>
                        <a:t>- druhy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Autor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err="1" smtClean="0">
                          <a:latin typeface="Times New Roman"/>
                          <a:ea typeface="Calibri"/>
                          <a:cs typeface="Times New Roman"/>
                        </a:rPr>
                        <a:t>Chňoupková</a:t>
                      </a:r>
                      <a:r>
                        <a:rPr lang="cs-CZ" sz="2000" dirty="0" smtClean="0">
                          <a:latin typeface="Times New Roman"/>
                          <a:ea typeface="Calibri"/>
                          <a:cs typeface="Times New Roman"/>
                        </a:rPr>
                        <a:t> Martina</a:t>
                      </a:r>
                      <a:endParaRPr lang="cs-CZ" sz="2000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Podstatná jména – </a:t>
            </a:r>
            <a:br>
              <a:rPr lang="cs-CZ" dirty="0" smtClean="0"/>
            </a:br>
            <a:r>
              <a:rPr lang="cs-CZ" dirty="0" smtClean="0"/>
              <a:t>jejich význam a druhy</a:t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Mgr. Martina </a:t>
            </a:r>
            <a:r>
              <a:rPr lang="cs-CZ" dirty="0" err="1" smtClean="0"/>
              <a:t>Chňoupková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304800"/>
            <a:ext cx="9144000" cy="1143000"/>
          </a:xfrm>
        </p:spPr>
        <p:txBody>
          <a:bodyPr>
            <a:normAutofit/>
          </a:bodyPr>
          <a:lstStyle/>
          <a:p>
            <a:r>
              <a:rPr lang="cs-CZ" sz="4200" dirty="0" smtClean="0"/>
              <a:t>Podstatná jména = substantiva</a:t>
            </a:r>
            <a:endParaRPr lang="cs-CZ" sz="4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>
              <a:buNone/>
            </a:pPr>
            <a:r>
              <a:rPr lang="cs-CZ" dirty="0" smtClean="0"/>
              <a:t>Jsou názvy osob, zvířat, věcí, vlastností a </a:t>
            </a:r>
          </a:p>
          <a:p>
            <a:pPr>
              <a:buNone/>
            </a:pPr>
            <a:r>
              <a:rPr lang="cs-CZ" dirty="0" smtClean="0"/>
              <a:t>dějů, činností a vztahů.</a:t>
            </a:r>
          </a:p>
          <a:p>
            <a:pPr>
              <a:buNone/>
            </a:pPr>
            <a:endParaRPr lang="cs-CZ" dirty="0" smtClean="0"/>
          </a:p>
          <a:p>
            <a:r>
              <a:rPr lang="cs-CZ" dirty="0" smtClean="0"/>
              <a:t>Konkrétní</a:t>
            </a:r>
          </a:p>
          <a:p>
            <a:pPr lvl="1"/>
            <a:r>
              <a:rPr lang="cs-CZ" dirty="0" smtClean="0"/>
              <a:t>názvy osob, zvířat, věcí (chlapec, lev, stůl)</a:t>
            </a:r>
          </a:p>
          <a:p>
            <a:pPr lvl="1"/>
            <a:endParaRPr lang="cs-CZ" dirty="0" smtClean="0"/>
          </a:p>
          <a:p>
            <a:r>
              <a:rPr lang="cs-CZ" dirty="0" smtClean="0"/>
              <a:t>Abstraktní </a:t>
            </a:r>
          </a:p>
          <a:p>
            <a:pPr lvl="1"/>
            <a:r>
              <a:rPr lang="cs-CZ" dirty="0" smtClean="0"/>
              <a:t>názvy vlastností, činností a vztahů (chytrost, plavání, láska)</a:t>
            </a:r>
          </a:p>
          <a:p>
            <a:pPr>
              <a:buNone/>
            </a:pPr>
            <a:endParaRPr lang="cs-CZ" dirty="0" smtClean="0"/>
          </a:p>
          <a:p>
            <a:endParaRPr lang="cs-CZ" dirty="0" smtClean="0"/>
          </a:p>
          <a:p>
            <a:pPr>
              <a:buNone/>
            </a:pPr>
            <a:r>
              <a:rPr lang="cs-CZ" dirty="0" smtClean="0"/>
              <a:t>Konkrétní se dále dělí na obecná a vlastní </a:t>
            </a:r>
          </a:p>
          <a:p>
            <a:pPr>
              <a:buNone/>
            </a:pPr>
            <a:r>
              <a:rPr lang="cs-CZ" dirty="0" smtClean="0"/>
              <a:t>podstatná jména.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304800"/>
            <a:ext cx="9144000" cy="747936"/>
          </a:xfrm>
        </p:spPr>
        <p:txBody>
          <a:bodyPr>
            <a:normAutofit fontScale="90000"/>
          </a:bodyPr>
          <a:lstStyle/>
          <a:p>
            <a:r>
              <a:rPr lang="cs-CZ" sz="4400" dirty="0" smtClean="0"/>
              <a:t>Vyhledejte v textu podstatná jména:</a:t>
            </a:r>
            <a:endParaRPr lang="cs-CZ" sz="4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052736"/>
            <a:ext cx="8640960" cy="5472608"/>
          </a:xfrm>
        </p:spPr>
        <p:txBody>
          <a:bodyPr>
            <a:normAutofit/>
          </a:bodyPr>
          <a:lstStyle/>
          <a:p>
            <a:pPr>
              <a:lnSpc>
                <a:spcPct val="150000"/>
              </a:lnSpc>
              <a:buNone/>
            </a:pPr>
            <a:r>
              <a:rPr lang="cs-CZ" sz="2400" dirty="0" smtClean="0"/>
              <a:t>Zachování biodiverzity na Zemi je důležité i pro </a:t>
            </a:r>
          </a:p>
          <a:p>
            <a:pPr>
              <a:lnSpc>
                <a:spcPct val="150000"/>
              </a:lnSpc>
              <a:buNone/>
            </a:pPr>
            <a:r>
              <a:rPr lang="cs-CZ" sz="2400" dirty="0" smtClean="0"/>
              <a:t>budoucnost lidstva. Pod záštitou Úmluvy o světovém </a:t>
            </a:r>
          </a:p>
          <a:p>
            <a:pPr>
              <a:lnSpc>
                <a:spcPct val="150000"/>
              </a:lnSpc>
              <a:buNone/>
            </a:pPr>
            <a:r>
              <a:rPr lang="cs-CZ" sz="2400" dirty="0" smtClean="0"/>
              <a:t>dědictví získaly lokality s největší rozmanitostí forem </a:t>
            </a:r>
          </a:p>
          <a:p>
            <a:pPr>
              <a:lnSpc>
                <a:spcPct val="150000"/>
              </a:lnSpc>
              <a:buNone/>
            </a:pPr>
            <a:r>
              <a:rPr lang="cs-CZ" sz="2400" dirty="0" smtClean="0"/>
              <a:t>života nejen mezinárodní uznání, ale i technickou a </a:t>
            </a:r>
          </a:p>
          <a:p>
            <a:pPr>
              <a:lnSpc>
                <a:spcPct val="150000"/>
              </a:lnSpc>
              <a:buNone/>
            </a:pPr>
            <a:r>
              <a:rPr lang="cs-CZ" sz="2400" dirty="0" smtClean="0"/>
              <a:t>finanční podporu v boji s hrozbami, jako jsou expanze </a:t>
            </a:r>
          </a:p>
          <a:p>
            <a:pPr>
              <a:lnSpc>
                <a:spcPct val="150000"/>
              </a:lnSpc>
              <a:buNone/>
            </a:pPr>
            <a:r>
              <a:rPr lang="cs-CZ" sz="2400" dirty="0" smtClean="0"/>
              <a:t>zemědělství, šíření nepůvodních druhů a pytláctví.</a:t>
            </a:r>
          </a:p>
          <a:p>
            <a:pPr algn="r">
              <a:buNone/>
            </a:pPr>
            <a:r>
              <a:rPr lang="cs-CZ" sz="2000" dirty="0" err="1" smtClean="0"/>
              <a:t>National</a:t>
            </a:r>
            <a:r>
              <a:rPr lang="cs-CZ" sz="2000" dirty="0" smtClean="0"/>
              <a:t> </a:t>
            </a:r>
            <a:r>
              <a:rPr lang="cs-CZ" sz="2000" dirty="0" err="1" smtClean="0"/>
              <a:t>Geographic</a:t>
            </a:r>
            <a:r>
              <a:rPr lang="cs-CZ" sz="2000" dirty="0" smtClean="0"/>
              <a:t> (prosinec 2009)</a:t>
            </a:r>
            <a:endParaRPr lang="cs-CZ" sz="20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323528" y="4797152"/>
            <a:ext cx="8496944" cy="178510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200" dirty="0" smtClean="0"/>
              <a:t>Vysvětlete, co znamenají podstatná jména: biodiverzita a expanze</a:t>
            </a:r>
          </a:p>
          <a:p>
            <a:r>
              <a:rPr lang="cs-CZ" sz="2200" dirty="0" smtClean="0"/>
              <a:t>Vyhledejte podstatná jména abstraktní.</a:t>
            </a:r>
          </a:p>
          <a:p>
            <a:r>
              <a:rPr lang="cs-CZ" sz="2200" dirty="0" smtClean="0"/>
              <a:t>V první větě vyhledejte vlastní podstatné jméno a pokuste se poté vytvořit větu, kde bude toto substantivum obecné.</a:t>
            </a:r>
            <a:endParaRPr lang="cs-CZ" sz="22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2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1" presetID="3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2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2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3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2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2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2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2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4000" dirty="0" smtClean="0"/>
              <a:t>Rozlište podstatná jména konkrétní a abstraktní:</a:t>
            </a:r>
            <a:endParaRPr lang="cs-CZ" sz="4000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dirty="0" smtClean="0"/>
              <a:t>krutost</a:t>
            </a:r>
          </a:p>
          <a:p>
            <a:r>
              <a:rPr lang="cs-CZ" dirty="0" smtClean="0"/>
              <a:t>kůň</a:t>
            </a:r>
          </a:p>
          <a:p>
            <a:r>
              <a:rPr lang="cs-CZ" dirty="0" smtClean="0"/>
              <a:t>televize</a:t>
            </a:r>
          </a:p>
          <a:p>
            <a:r>
              <a:rPr lang="cs-CZ" dirty="0" smtClean="0"/>
              <a:t>smrt</a:t>
            </a:r>
          </a:p>
          <a:p>
            <a:r>
              <a:rPr lang="cs-CZ" dirty="0" smtClean="0"/>
              <a:t>kartáček</a:t>
            </a:r>
          </a:p>
          <a:p>
            <a:r>
              <a:rPr lang="cs-CZ" dirty="0" smtClean="0"/>
              <a:t>zívání</a:t>
            </a:r>
          </a:p>
          <a:p>
            <a:r>
              <a:rPr lang="cs-CZ" dirty="0" smtClean="0"/>
              <a:t>nápoj</a:t>
            </a:r>
          </a:p>
          <a:p>
            <a:r>
              <a:rPr lang="cs-CZ" dirty="0" smtClean="0"/>
              <a:t>chudoba</a:t>
            </a:r>
          </a:p>
          <a:p>
            <a:r>
              <a:rPr lang="cs-CZ" dirty="0" smtClean="0"/>
              <a:t>chůze</a:t>
            </a:r>
          </a:p>
          <a:p>
            <a:r>
              <a:rPr lang="cs-CZ" dirty="0" smtClean="0"/>
              <a:t>deník</a:t>
            </a:r>
          </a:p>
          <a:p>
            <a:r>
              <a:rPr lang="cs-CZ" dirty="0" smtClean="0"/>
              <a:t>ručník</a:t>
            </a:r>
          </a:p>
          <a:p>
            <a:r>
              <a:rPr lang="cs-CZ" dirty="0" smtClean="0"/>
              <a:t>kávovar</a:t>
            </a:r>
          </a:p>
          <a:p>
            <a:r>
              <a:rPr lang="cs-CZ" dirty="0" smtClean="0"/>
              <a:t>hloupost</a:t>
            </a:r>
          </a:p>
          <a:p>
            <a:r>
              <a:rPr lang="cs-CZ" dirty="0" smtClean="0"/>
              <a:t>pes</a:t>
            </a:r>
          </a:p>
          <a:p>
            <a:r>
              <a:rPr lang="cs-CZ" dirty="0" smtClean="0"/>
              <a:t>bazén</a:t>
            </a:r>
          </a:p>
          <a:p>
            <a:r>
              <a:rPr lang="cs-CZ" dirty="0" smtClean="0"/>
              <a:t>žehlení</a:t>
            </a:r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2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dirty="0" smtClean="0"/>
              <a:t>abstraktní</a:t>
            </a:r>
          </a:p>
          <a:p>
            <a:r>
              <a:rPr lang="cs-CZ" dirty="0" smtClean="0"/>
              <a:t>konkrétní</a:t>
            </a:r>
          </a:p>
          <a:p>
            <a:r>
              <a:rPr lang="cs-CZ" dirty="0" smtClean="0"/>
              <a:t>konkrétní</a:t>
            </a:r>
          </a:p>
          <a:p>
            <a:r>
              <a:rPr lang="cs-CZ" dirty="0" smtClean="0"/>
              <a:t>abstraktní</a:t>
            </a:r>
          </a:p>
          <a:p>
            <a:r>
              <a:rPr lang="cs-CZ" dirty="0" smtClean="0"/>
              <a:t>konkrétní</a:t>
            </a:r>
          </a:p>
          <a:p>
            <a:r>
              <a:rPr lang="cs-CZ" dirty="0" smtClean="0"/>
              <a:t>abstraktní</a:t>
            </a:r>
          </a:p>
          <a:p>
            <a:r>
              <a:rPr lang="cs-CZ" dirty="0" smtClean="0"/>
              <a:t>konkrétní</a:t>
            </a:r>
          </a:p>
          <a:p>
            <a:r>
              <a:rPr lang="cs-CZ" dirty="0" smtClean="0"/>
              <a:t>abstraktní</a:t>
            </a:r>
          </a:p>
          <a:p>
            <a:r>
              <a:rPr lang="cs-CZ" dirty="0" smtClean="0"/>
              <a:t>abstraktní</a:t>
            </a:r>
          </a:p>
          <a:p>
            <a:r>
              <a:rPr lang="cs-CZ" dirty="0" smtClean="0"/>
              <a:t>konkrétní</a:t>
            </a:r>
          </a:p>
          <a:p>
            <a:r>
              <a:rPr lang="cs-CZ" dirty="0" smtClean="0"/>
              <a:t>konkrétní</a:t>
            </a:r>
          </a:p>
          <a:p>
            <a:r>
              <a:rPr lang="cs-CZ" dirty="0" smtClean="0"/>
              <a:t>konkrétní</a:t>
            </a:r>
          </a:p>
          <a:p>
            <a:r>
              <a:rPr lang="cs-CZ" dirty="0" smtClean="0"/>
              <a:t>abstraktní</a:t>
            </a:r>
          </a:p>
          <a:p>
            <a:r>
              <a:rPr lang="cs-CZ" dirty="0" smtClean="0"/>
              <a:t>konkrétní</a:t>
            </a:r>
          </a:p>
          <a:p>
            <a:r>
              <a:rPr lang="cs-CZ" dirty="0" smtClean="0"/>
              <a:t>konkrétní</a:t>
            </a:r>
          </a:p>
          <a:p>
            <a:r>
              <a:rPr lang="cs-CZ" dirty="0" smtClean="0"/>
              <a:t>abstraktní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5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5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5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5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5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5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5" dur="500" fill="hold"/>
                                        <p:tgtEl>
                                          <p:spTgt spid="5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6" dur="500" fill="hold"/>
                                        <p:tgtEl>
                                          <p:spTgt spid="5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1" dur="500" fill="hold"/>
                                        <p:tgtEl>
                                          <p:spTgt spid="5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2" dur="500" fill="hold"/>
                                        <p:tgtEl>
                                          <p:spTgt spid="5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7" dur="500" fill="hold"/>
                                        <p:tgtEl>
                                          <p:spTgt spid="5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8" dur="500" fill="hold"/>
                                        <p:tgtEl>
                                          <p:spTgt spid="5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>
          <a:xfrm>
            <a:off x="0" y="304800"/>
            <a:ext cx="9144000" cy="1143000"/>
          </a:xfrm>
        </p:spPr>
        <p:txBody>
          <a:bodyPr>
            <a:noAutofit/>
          </a:bodyPr>
          <a:lstStyle/>
          <a:p>
            <a:r>
              <a:rPr lang="cs-CZ" sz="3400" dirty="0" smtClean="0"/>
              <a:t>Uveďte, ve kterém případě má podstatné jméno význam </a:t>
            </a:r>
            <a:r>
              <a:rPr lang="cs-CZ" sz="3400" dirty="0" smtClean="0">
                <a:solidFill>
                  <a:srgbClr val="FF0000"/>
                </a:solidFill>
              </a:rPr>
              <a:t>konkrétní</a:t>
            </a:r>
            <a:r>
              <a:rPr lang="cs-CZ" sz="3400" dirty="0" smtClean="0"/>
              <a:t> a ve kterém </a:t>
            </a:r>
            <a:r>
              <a:rPr lang="cs-CZ" sz="3400" dirty="0" smtClean="0">
                <a:solidFill>
                  <a:srgbClr val="00B050"/>
                </a:solidFill>
              </a:rPr>
              <a:t>abstraktní</a:t>
            </a:r>
            <a:r>
              <a:rPr lang="cs-CZ" sz="3400" dirty="0" smtClean="0"/>
              <a:t>:</a:t>
            </a:r>
            <a:endParaRPr lang="cs-CZ" sz="3400" dirty="0"/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>
              <a:lnSpc>
                <a:spcPct val="150000"/>
              </a:lnSpc>
              <a:buNone/>
            </a:pPr>
            <a:r>
              <a:rPr lang="cs-CZ" dirty="0" smtClean="0"/>
              <a:t>Ze zdi trčel velký zrezivělý </a:t>
            </a:r>
            <a:r>
              <a:rPr lang="cs-CZ" i="1" dirty="0" smtClean="0"/>
              <a:t>hák</a:t>
            </a:r>
            <a:r>
              <a:rPr lang="cs-CZ" dirty="0" smtClean="0"/>
              <a:t>. Boxerův  </a:t>
            </a:r>
          </a:p>
          <a:p>
            <a:pPr>
              <a:lnSpc>
                <a:spcPct val="150000"/>
              </a:lnSpc>
              <a:buNone/>
            </a:pPr>
            <a:r>
              <a:rPr lang="cs-CZ" dirty="0" smtClean="0"/>
              <a:t>pravý </a:t>
            </a:r>
            <a:r>
              <a:rPr lang="cs-CZ" i="1" dirty="0" smtClean="0"/>
              <a:t>hák</a:t>
            </a:r>
            <a:r>
              <a:rPr lang="cs-CZ" dirty="0" smtClean="0"/>
              <a:t> naháněl všem ostatním strach. </a:t>
            </a:r>
          </a:p>
          <a:p>
            <a:pPr>
              <a:lnSpc>
                <a:spcPct val="150000"/>
              </a:lnSpc>
              <a:buNone/>
            </a:pPr>
            <a:r>
              <a:rPr lang="cs-CZ" dirty="0" smtClean="0"/>
              <a:t>Mám velkou žízeň, koupím si </a:t>
            </a:r>
            <a:r>
              <a:rPr lang="cs-CZ" i="1" dirty="0" smtClean="0"/>
              <a:t>pití</a:t>
            </a:r>
            <a:r>
              <a:rPr lang="cs-CZ" dirty="0" smtClean="0"/>
              <a:t>. </a:t>
            </a:r>
            <a:r>
              <a:rPr lang="cs-CZ" i="1" dirty="0" smtClean="0"/>
              <a:t>Pití </a:t>
            </a:r>
          </a:p>
          <a:p>
            <a:pPr>
              <a:lnSpc>
                <a:spcPct val="150000"/>
              </a:lnSpc>
              <a:buNone/>
            </a:pPr>
            <a:r>
              <a:rPr lang="cs-CZ" dirty="0" smtClean="0"/>
              <a:t>horkého čaje je obtížné. Přála bych si nové </a:t>
            </a:r>
          </a:p>
          <a:p>
            <a:pPr>
              <a:lnSpc>
                <a:spcPct val="150000"/>
              </a:lnSpc>
              <a:buNone/>
            </a:pPr>
            <a:r>
              <a:rPr lang="cs-CZ" i="1" dirty="0" smtClean="0"/>
              <a:t>kolo</a:t>
            </a:r>
            <a:r>
              <a:rPr lang="cs-CZ" dirty="0" smtClean="0"/>
              <a:t>. Druhé </a:t>
            </a:r>
            <a:r>
              <a:rPr lang="cs-CZ" i="1" dirty="0" smtClean="0"/>
              <a:t>kolo</a:t>
            </a:r>
            <a:r>
              <a:rPr lang="cs-CZ" dirty="0" smtClean="0"/>
              <a:t> soutěže nebylo už tak </a:t>
            </a:r>
          </a:p>
          <a:p>
            <a:pPr>
              <a:lnSpc>
                <a:spcPct val="150000"/>
              </a:lnSpc>
              <a:buNone/>
            </a:pPr>
            <a:r>
              <a:rPr lang="cs-CZ" dirty="0" smtClean="0"/>
              <a:t>zajímavé. </a:t>
            </a:r>
            <a:r>
              <a:rPr lang="cs-CZ" i="1" dirty="0" smtClean="0"/>
              <a:t>Krmení</a:t>
            </a:r>
            <a:r>
              <a:rPr lang="cs-CZ" dirty="0" smtClean="0"/>
              <a:t> slonů se mi líbilo. Zítra </a:t>
            </a:r>
          </a:p>
          <a:p>
            <a:pPr>
              <a:lnSpc>
                <a:spcPct val="150000"/>
              </a:lnSpc>
              <a:buNone/>
            </a:pPr>
            <a:r>
              <a:rPr lang="cs-CZ" dirty="0" smtClean="0"/>
              <a:t>kup </a:t>
            </a:r>
            <a:r>
              <a:rPr lang="cs-CZ" i="1" dirty="0" smtClean="0"/>
              <a:t>krmení</a:t>
            </a:r>
            <a:r>
              <a:rPr lang="cs-CZ" dirty="0" smtClean="0"/>
              <a:t> pro andulky.</a:t>
            </a:r>
            <a:endParaRPr lang="cs-CZ" dirty="0"/>
          </a:p>
        </p:txBody>
      </p:sp>
      <p:cxnSp>
        <p:nvCxnSpPr>
          <p:cNvPr id="8" name="Přímá spojovací čára 7"/>
          <p:cNvCxnSpPr/>
          <p:nvPr/>
        </p:nvCxnSpPr>
        <p:spPr>
          <a:xfrm>
            <a:off x="5508104" y="2132856"/>
            <a:ext cx="720080" cy="0"/>
          </a:xfrm>
          <a:prstGeom prst="line">
            <a:avLst/>
          </a:prstGeom>
          <a:ln w="28575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ovací čára 9"/>
          <p:cNvCxnSpPr/>
          <p:nvPr/>
        </p:nvCxnSpPr>
        <p:spPr>
          <a:xfrm>
            <a:off x="1763688" y="2780928"/>
            <a:ext cx="720080" cy="0"/>
          </a:xfrm>
          <a:prstGeom prst="line">
            <a:avLst/>
          </a:prstGeom>
          <a:ln w="28575">
            <a:solidFill>
              <a:srgbClr val="00B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ovací čára 10"/>
          <p:cNvCxnSpPr/>
          <p:nvPr/>
        </p:nvCxnSpPr>
        <p:spPr>
          <a:xfrm>
            <a:off x="5868144" y="3356992"/>
            <a:ext cx="720080" cy="0"/>
          </a:xfrm>
          <a:prstGeom prst="line">
            <a:avLst/>
          </a:prstGeom>
          <a:ln w="28575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ovací čára 11"/>
          <p:cNvCxnSpPr/>
          <p:nvPr/>
        </p:nvCxnSpPr>
        <p:spPr>
          <a:xfrm>
            <a:off x="6732240" y="3356992"/>
            <a:ext cx="720080" cy="0"/>
          </a:xfrm>
          <a:prstGeom prst="line">
            <a:avLst/>
          </a:prstGeom>
          <a:ln w="28575">
            <a:solidFill>
              <a:srgbClr val="00B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ovací čára 12"/>
          <p:cNvCxnSpPr/>
          <p:nvPr/>
        </p:nvCxnSpPr>
        <p:spPr>
          <a:xfrm>
            <a:off x="683568" y="4581128"/>
            <a:ext cx="720080" cy="0"/>
          </a:xfrm>
          <a:prstGeom prst="line">
            <a:avLst/>
          </a:prstGeom>
          <a:ln w="28575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ovací čára 13"/>
          <p:cNvCxnSpPr/>
          <p:nvPr/>
        </p:nvCxnSpPr>
        <p:spPr>
          <a:xfrm>
            <a:off x="2843808" y="4581128"/>
            <a:ext cx="720080" cy="0"/>
          </a:xfrm>
          <a:prstGeom prst="line">
            <a:avLst/>
          </a:prstGeom>
          <a:ln w="28575">
            <a:solidFill>
              <a:srgbClr val="00B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ovací čára 14"/>
          <p:cNvCxnSpPr/>
          <p:nvPr/>
        </p:nvCxnSpPr>
        <p:spPr>
          <a:xfrm>
            <a:off x="2483768" y="5157192"/>
            <a:ext cx="1368152" cy="0"/>
          </a:xfrm>
          <a:prstGeom prst="line">
            <a:avLst/>
          </a:prstGeom>
          <a:ln w="28575">
            <a:solidFill>
              <a:srgbClr val="00B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ovací čára 16"/>
          <p:cNvCxnSpPr/>
          <p:nvPr/>
        </p:nvCxnSpPr>
        <p:spPr>
          <a:xfrm>
            <a:off x="1403648" y="5805264"/>
            <a:ext cx="1368152" cy="0"/>
          </a:xfrm>
          <a:prstGeom prst="line">
            <a:avLst/>
          </a:prstGeom>
          <a:ln w="28575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9" presetClass="entr" presetSubtype="0" de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49" presetClass="entr" presetSubtype="0" de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49" presetClass="entr" presetSubtype="0" de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49" presetClass="entr" presetSubtype="0" de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49" presetClass="entr" presetSubtype="0" de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49" presetClass="entr" presetSubtype="0" de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0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49" presetClass="entr" presetSubtype="0" de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5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8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9" presetClass="entr" presetSubtype="0" de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3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6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Použitá literatura: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defRPr/>
            </a:pPr>
            <a:r>
              <a:rPr lang="cs-CZ" dirty="0" smtClean="0"/>
              <a:t>GREPL, Miroslav. Příruční mluvnice češtiny. [kolektiv autorů] ; Praha : Lidové noviny, </a:t>
            </a:r>
            <a:r>
              <a:rPr lang="cs-CZ" dirty="0" smtClean="0"/>
              <a:t>1996.</a:t>
            </a:r>
          </a:p>
          <a:p>
            <a:pPr>
              <a:defRPr/>
            </a:pPr>
            <a:r>
              <a:rPr lang="cs-CZ" dirty="0" err="1" smtClean="0"/>
              <a:t>National</a:t>
            </a:r>
            <a:r>
              <a:rPr lang="cs-CZ" dirty="0" smtClean="0"/>
              <a:t> </a:t>
            </a:r>
            <a:r>
              <a:rPr lang="cs-CZ" dirty="0" err="1" smtClean="0"/>
              <a:t>Geographic</a:t>
            </a:r>
            <a:r>
              <a:rPr lang="cs-CZ" dirty="0" smtClean="0"/>
              <a:t> </a:t>
            </a:r>
            <a:r>
              <a:rPr lang="cs-CZ" smtClean="0"/>
              <a:t>(prosinec 2009)</a:t>
            </a:r>
            <a:endParaRPr lang="cs-CZ" dirty="0"/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arnival">
  <a:themeElements>
    <a:clrScheme name="Carnival">
      <a:dk1>
        <a:sysClr val="windowText" lastClr="000000"/>
      </a:dk1>
      <a:lt1>
        <a:sysClr val="window" lastClr="FFFFFF"/>
      </a:lt1>
      <a:dk2>
        <a:srgbClr val="2A2D6C"/>
      </a:dk2>
      <a:lt2>
        <a:srgbClr val="FCED90"/>
      </a:lt2>
      <a:accent1>
        <a:srgbClr val="E0B602"/>
      </a:accent1>
      <a:accent2>
        <a:srgbClr val="C77D00"/>
      </a:accent2>
      <a:accent3>
        <a:srgbClr val="C43D1F"/>
      </a:accent3>
      <a:accent4>
        <a:srgbClr val="B42469"/>
      </a:accent4>
      <a:accent5>
        <a:srgbClr val="7B309B"/>
      </a:accent5>
      <a:accent6>
        <a:srgbClr val="4560AD"/>
      </a:accent6>
      <a:hlink>
        <a:srgbClr val="118FBF"/>
      </a:hlink>
      <a:folHlink>
        <a:srgbClr val="0CA15F"/>
      </a:folHlink>
    </a:clrScheme>
    <a:fontScheme name="Carnival">
      <a:majorFont>
        <a:latin typeface="Bodoni MT"/>
        <a:ea typeface=""/>
        <a:cs typeface=""/>
        <a:font script="Cyrl" typeface="Times New Roman"/>
        <a:font script="Grek" typeface="Times New Roman"/>
        <a:font script="Jpan" typeface="HG明朝E"/>
        <a:font script="Hang" typeface="HY목각파임B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Verdana"/>
        <a:ea typeface=""/>
        <a:cs typeface=""/>
        <a:font script="Jpan" typeface="ＭＳ Ｐゴシック"/>
        <a:font script="Hang" typeface="맑은 고딕"/>
        <a:font script="Hans" typeface="华文楷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Carnival">
      <a:fillStyleLst>
        <a:solidFill>
          <a:schemeClr val="phClr">
            <a:tint val="100000"/>
          </a:schemeClr>
        </a:solidFill>
        <a:gradFill rotWithShape="1">
          <a:gsLst>
            <a:gs pos="0">
              <a:schemeClr val="phClr">
                <a:tint val="75000"/>
                <a:satMod val="170000"/>
              </a:schemeClr>
            </a:gs>
            <a:gs pos="37000">
              <a:schemeClr val="phClr">
                <a:tint val="50000"/>
                <a:satMod val="180000"/>
              </a:schemeClr>
            </a:gs>
            <a:gs pos="50000">
              <a:schemeClr val="phClr">
                <a:tint val="46000"/>
                <a:satMod val="180000"/>
              </a:schemeClr>
            </a:gs>
            <a:gs pos="64000">
              <a:schemeClr val="phClr">
                <a:tint val="50000"/>
                <a:satMod val="180000"/>
              </a:schemeClr>
            </a:gs>
            <a:gs pos="100000">
              <a:schemeClr val="phClr">
                <a:tint val="75000"/>
                <a:satMod val="17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hade val="35000"/>
                <a:satMod val="190000"/>
              </a:schemeClr>
            </a:gs>
            <a:gs pos="30000">
              <a:schemeClr val="phClr">
                <a:shade val="64000"/>
                <a:satMod val="165000"/>
              </a:schemeClr>
            </a:gs>
            <a:gs pos="46000">
              <a:schemeClr val="phClr">
                <a:shade val="74000"/>
                <a:satMod val="165000"/>
              </a:schemeClr>
            </a:gs>
            <a:gs pos="56000">
              <a:schemeClr val="phClr">
                <a:shade val="74000"/>
                <a:satMod val="165000"/>
              </a:schemeClr>
            </a:gs>
            <a:gs pos="70000">
              <a:schemeClr val="phClr">
                <a:shade val="64000"/>
                <a:satMod val="165000"/>
              </a:schemeClr>
            </a:gs>
            <a:gs pos="100000">
              <a:schemeClr val="phClr">
                <a:shade val="35000"/>
                <a:satMod val="190000"/>
              </a:schemeClr>
            </a:gs>
          </a:gsLst>
          <a:lin ang="5400000" scaled="0"/>
        </a:gradFill>
      </a:fillStyleLst>
      <a:lnStyleLst>
        <a:ln w="5000">
          <a:solidFill>
            <a:schemeClr val="phClr"/>
          </a:solidFill>
          <a:prstDash val="solid"/>
        </a:ln>
        <a:ln w="12700">
          <a:solidFill>
            <a:schemeClr val="phClr"/>
          </a:solidFill>
          <a:prstDash val="solid"/>
        </a:ln>
        <a:ln w="28100">
          <a:solidFill>
            <a:schemeClr val="phClr"/>
          </a:solidFill>
          <a:prstDash val="solid"/>
        </a:ln>
      </a:lnStyleLst>
      <a:effectStyleLst>
        <a:effectStyle>
          <a:effectLst>
            <a:outerShdw blurRad="39000" dist="25400" dir="5400000">
              <a:srgbClr val="1A0000">
                <a:alpha val="35000"/>
              </a:srgbClr>
            </a:outerShdw>
          </a:effectLst>
        </a:effectStyle>
        <a:effectStyle>
          <a:effectLst>
            <a:outerShdw blurRad="39000" dist="25000" dir="5400000">
              <a:srgbClr val="1A0000">
                <a:alpha val="40000"/>
              </a:srgbClr>
            </a:outerShdw>
          </a:effectLst>
        </a:effectStyle>
        <a:effectStyle>
          <a:effectLst>
            <a:outerShdw blurRad="39000" dist="25000" dir="5400000">
              <a:srgbClr val="000000">
                <a:alpha val="40000"/>
              </a:srgbClr>
            </a:outerShdw>
          </a:effectLst>
          <a:scene3d>
            <a:camera prst="orthographicFront">
              <a:rot lat="0" lon="0" rev="0"/>
            </a:camera>
            <a:lightRig rig="contrasting" dir="tr">
              <a:rot lat="0" lon="0" rev="7000000"/>
            </a:lightRig>
          </a:scene3d>
          <a:sp3d prstMaterial="powder">
            <a:bevelT w="110000" h="50000"/>
          </a:sp3d>
        </a:effectStyle>
      </a:effectStyleLst>
      <a:bgFillStyleLst>
        <a:solidFill>
          <a:schemeClr val="phClr">
            <a:tint val="100000"/>
          </a:schemeClr>
        </a:solidFill>
        <a:gradFill rotWithShape="1">
          <a:gsLst>
            <a:gs pos="0">
              <a:schemeClr val="phClr">
                <a:shade val="68000"/>
                <a:satMod val="150000"/>
              </a:schemeClr>
            </a:gs>
            <a:gs pos="40000">
              <a:schemeClr val="phClr">
                <a:tint val="90000"/>
                <a:satMod val="220000"/>
              </a:schemeClr>
            </a:gs>
            <a:gs pos="50000">
              <a:schemeClr val="phClr">
                <a:tint val="86500"/>
                <a:satMod val="255000"/>
              </a:schemeClr>
            </a:gs>
            <a:gs pos="53000">
              <a:schemeClr val="phClr">
                <a:tint val="86500"/>
                <a:satMod val="255000"/>
              </a:schemeClr>
            </a:gs>
            <a:gs pos="62000">
              <a:schemeClr val="phClr">
                <a:tint val="90000"/>
                <a:satMod val="220000"/>
              </a:schemeClr>
            </a:gs>
            <a:gs pos="100000">
              <a:schemeClr val="phClr">
                <a:shade val="68000"/>
                <a:satMod val="150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tint val="95000"/>
                <a:satMod val="190000"/>
              </a:schemeClr>
              <a:schemeClr val="phClr">
                <a:shade val="78000"/>
                <a:satMod val="18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Carnival</Template>
  <TotalTime>46</TotalTime>
  <Words>320</Words>
  <Application>Microsoft Office PowerPoint</Application>
  <PresentationFormat>Předvádění na obrazovce (4:3)</PresentationFormat>
  <Paragraphs>78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Carnival</vt:lpstr>
      <vt:lpstr>Snímek 1</vt:lpstr>
      <vt:lpstr>Podstatná jména –  jejich význam a druhy </vt:lpstr>
      <vt:lpstr>Podstatná jména = substantiva</vt:lpstr>
      <vt:lpstr>Vyhledejte v textu podstatná jména:</vt:lpstr>
      <vt:lpstr>Rozlište podstatná jména konkrétní a abstraktní:</vt:lpstr>
      <vt:lpstr>Uveďte, ve kterém případě má podstatné jméno význam konkrétní a ve kterém abstraktní:</vt:lpstr>
      <vt:lpstr>Použitá literatura: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Podstatná jména –  druhy</dc:title>
  <dc:creator>Martina</dc:creator>
  <cp:lastModifiedBy>Martina</cp:lastModifiedBy>
  <cp:revision>8</cp:revision>
  <dcterms:created xsi:type="dcterms:W3CDTF">2010-11-15T07:59:51Z</dcterms:created>
  <dcterms:modified xsi:type="dcterms:W3CDTF">2012-09-03T12:44:16Z</dcterms:modified>
</cp:coreProperties>
</file>