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57" r:id="rId4"/>
    <p:sldId id="262" r:id="rId5"/>
    <p:sldId id="263" r:id="rId6"/>
    <p:sldId id="258" r:id="rId7"/>
    <p:sldId id="259" r:id="rId8"/>
    <p:sldId id="260" r:id="rId9"/>
    <p:sldId id="261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786" y="4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6C4246E-5B3C-4F1B-9248-EE8FA040AF6D}" type="datetimeFigureOut">
              <a:rPr lang="cs-CZ" smtClean="0"/>
              <a:pPr/>
              <a:t>4.9.2012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F820C8ED-23B9-4AE3-A418-68D37F646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C4246E-5B3C-4F1B-9248-EE8FA040AF6D}" type="datetimeFigureOut">
              <a:rPr lang="cs-CZ" smtClean="0"/>
              <a:pPr/>
              <a:t>4.9.2012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820C8ED-23B9-4AE3-A418-68D37F646B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6C4246E-5B3C-4F1B-9248-EE8FA040AF6D}" type="datetimeFigureOut">
              <a:rPr lang="cs-CZ" smtClean="0"/>
              <a:pPr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F820C8ED-23B9-4AE3-A418-68D37F646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4246E-5B3C-4F1B-9248-EE8FA040AF6D}" type="datetimeFigureOut">
              <a:rPr lang="cs-CZ" smtClean="0"/>
              <a:pPr/>
              <a:t>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0C8ED-23B9-4AE3-A418-68D37F646B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4246E-5B3C-4F1B-9248-EE8FA040AF6D}" type="datetimeFigureOut">
              <a:rPr lang="cs-CZ" smtClean="0"/>
              <a:pPr/>
              <a:t>4.9.2012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0C8ED-23B9-4AE3-A418-68D37F646B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6C4246E-5B3C-4F1B-9248-EE8FA040AF6D}" type="datetimeFigureOut">
              <a:rPr lang="cs-CZ" smtClean="0"/>
              <a:pPr/>
              <a:t>4.9.2012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820C8ED-23B9-4AE3-A418-68D37F646B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4246E-5B3C-4F1B-9248-EE8FA040AF6D}" type="datetimeFigureOut">
              <a:rPr lang="cs-CZ" smtClean="0"/>
              <a:pPr/>
              <a:t>4.9.2012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0C8ED-23B9-4AE3-A418-68D37F646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C4246E-5B3C-4F1B-9248-EE8FA040AF6D}" type="datetimeFigureOut">
              <a:rPr lang="cs-CZ" smtClean="0"/>
              <a:pPr/>
              <a:t>4.9.2012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820C8ED-23B9-4AE3-A418-68D37F646B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6C4246E-5B3C-4F1B-9248-EE8FA040AF6D}" type="datetimeFigureOut">
              <a:rPr lang="cs-CZ" smtClean="0"/>
              <a:pPr/>
              <a:t>4.9.2012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820C8ED-23B9-4AE3-A418-68D37F646B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4246E-5B3C-4F1B-9248-EE8FA040AF6D}" type="datetimeFigureOut">
              <a:rPr lang="cs-CZ" smtClean="0"/>
              <a:pPr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0C8ED-23B9-4AE3-A418-68D37F646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4246E-5B3C-4F1B-9248-EE8FA040AF6D}" type="datetimeFigureOut">
              <a:rPr lang="cs-CZ" smtClean="0"/>
              <a:pPr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0C8ED-23B9-4AE3-A418-68D37F646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6C4246E-5B3C-4F1B-9248-EE8FA040AF6D}" type="datetimeFigureOut">
              <a:rPr lang="cs-CZ" smtClean="0"/>
              <a:pPr/>
              <a:t>4.9.2012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F820C8ED-23B9-4AE3-A418-68D37F646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5127625"/>
          <a:ext cx="9144000" cy="1752600"/>
        </p:xfrm>
        <a:graphic>
          <a:graphicData uri="http://schemas.openxmlformats.org/drawingml/2006/table">
            <a:tbl>
              <a:tblPr/>
              <a:tblGrid>
                <a:gridCol w="2768366"/>
                <a:gridCol w="6375634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Skladba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7.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VY_32_INOVACE_17_Přívlastek těsný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a volný, postupně rozvíjející a několikanásobný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2492896"/>
            <a:ext cx="6172200" cy="252566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Přívlastek několikanásobný a postupně rozvíjející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Přívlastek těsný a volný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Vytvořte věty s užitím daných slov a poté urči ve větách všechny větné členy: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ranní – raný – raní</a:t>
            </a:r>
          </a:p>
          <a:p>
            <a:endParaRPr lang="cs-CZ" sz="3200" dirty="0" smtClean="0"/>
          </a:p>
          <a:p>
            <a:r>
              <a:rPr lang="cs-CZ" sz="3200" dirty="0" smtClean="0"/>
              <a:t>holenní – holení</a:t>
            </a:r>
          </a:p>
          <a:p>
            <a:endParaRPr lang="cs-CZ" sz="3200" dirty="0" smtClean="0"/>
          </a:p>
          <a:p>
            <a:r>
              <a:rPr lang="cs-CZ" sz="3200" dirty="0" smtClean="0"/>
              <a:t>hrdinnou – hrdinou</a:t>
            </a:r>
          </a:p>
          <a:p>
            <a:endParaRPr lang="cs-CZ" sz="3200" dirty="0" smtClean="0"/>
          </a:p>
          <a:p>
            <a:pPr>
              <a:buNone/>
            </a:pPr>
            <a:endParaRPr lang="cs-CZ" sz="3200" dirty="0" smtClean="0"/>
          </a:p>
          <a:p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Přívlastek několikanásobný a postupně rozvíjející: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5257800"/>
          </a:xfrm>
        </p:spPr>
        <p:txBody>
          <a:bodyPr>
            <a:normAutofit lnSpcReduction="10000"/>
          </a:bodyPr>
          <a:lstStyle/>
          <a:p>
            <a:r>
              <a:rPr lang="cs-CZ" sz="3200" dirty="0" smtClean="0"/>
              <a:t>Přívlastek několikanásobný</a:t>
            </a:r>
          </a:p>
          <a:p>
            <a:pPr lvl="1"/>
            <a:r>
              <a:rPr lang="cs-CZ" sz="2400" dirty="0" smtClean="0"/>
              <a:t>přídavná jména jedné významové řady</a:t>
            </a:r>
          </a:p>
          <a:p>
            <a:pPr lvl="1"/>
            <a:r>
              <a:rPr lang="cs-CZ" sz="2400" dirty="0" smtClean="0"/>
              <a:t>jejich pořadí lze změnit</a:t>
            </a:r>
          </a:p>
          <a:p>
            <a:pPr lvl="1"/>
            <a:r>
              <a:rPr lang="cs-CZ" sz="2400" dirty="0" smtClean="0"/>
              <a:t>jsou oddělena čárkou nebo spojkou souřadicí</a:t>
            </a:r>
          </a:p>
          <a:p>
            <a:pPr lvl="2"/>
            <a:r>
              <a:rPr lang="cs-CZ" sz="2000" i="1" dirty="0" smtClean="0"/>
              <a:t>Mám doma červené , žluté a bílé růže.</a:t>
            </a:r>
          </a:p>
          <a:p>
            <a:endParaRPr lang="cs-CZ" sz="3200" dirty="0" smtClean="0"/>
          </a:p>
          <a:p>
            <a:r>
              <a:rPr lang="cs-CZ" sz="3200" dirty="0" smtClean="0"/>
              <a:t>Přívlastek postupně rozvíjející</a:t>
            </a:r>
          </a:p>
          <a:p>
            <a:pPr lvl="1"/>
            <a:r>
              <a:rPr lang="cs-CZ" sz="2400" dirty="0" smtClean="0"/>
              <a:t>skládá se ze dvou (nebo více) nesouřadných přívlastků shodných, pořadí prvního z nich rozvíjí a blíže určuje spojení podstatného jména s druhým přívlastkem (přívlastky) jako celek. </a:t>
            </a:r>
          </a:p>
          <a:p>
            <a:pPr lvl="2"/>
            <a:r>
              <a:rPr lang="cs-CZ" sz="1700" i="1" dirty="0" smtClean="0"/>
              <a:t> </a:t>
            </a:r>
            <a:r>
              <a:rPr lang="cs-CZ" sz="2000" i="1" dirty="0" smtClean="0"/>
              <a:t>první Erbenova pohádka </a:t>
            </a:r>
            <a:endParaRPr lang="cs-CZ" sz="20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Rozlište přívlastek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několikanásobný</a:t>
            </a:r>
            <a:r>
              <a:rPr lang="cs-CZ" dirty="0" smtClean="0"/>
              <a:t> a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postupně rozvíjející</a:t>
            </a:r>
            <a:r>
              <a:rPr lang="cs-CZ" dirty="0" smtClean="0"/>
              <a:t>. doplňte čárky: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Turisté se ubírali prašnou polní cestou ke </a:t>
            </a:r>
            <a:r>
              <a:rPr lang="cs-CZ" dirty="0" smtClean="0"/>
              <a:t>svému  </a:t>
            </a:r>
            <a:r>
              <a:rPr lang="cs-CZ" dirty="0" smtClean="0"/>
              <a:t>cíli.</a:t>
            </a:r>
          </a:p>
          <a:p>
            <a:r>
              <a:rPr lang="cs-CZ" dirty="0" smtClean="0"/>
              <a:t>Silnici lemovaly staré mohutné jabloně.</a:t>
            </a:r>
          </a:p>
          <a:p>
            <a:r>
              <a:rPr lang="cs-CZ" dirty="0" smtClean="0"/>
              <a:t>Na listech vinné révy si pochutnávaly beznohé žravé a dychtivé housenky.</a:t>
            </a:r>
          </a:p>
          <a:p>
            <a:r>
              <a:rPr lang="cs-CZ" dirty="0" smtClean="0"/>
              <a:t>Za nízkým dřevěným plůtkem začíná sousedova zahrada.</a:t>
            </a:r>
          </a:p>
          <a:p>
            <a:r>
              <a:rPr lang="cs-CZ" dirty="0" smtClean="0"/>
              <a:t>V opuštěném kosím hnízdě se uvelebila sýkora.</a:t>
            </a:r>
          </a:p>
          <a:p>
            <a:r>
              <a:rPr lang="cs-CZ" dirty="0" smtClean="0"/>
              <a:t>Rákos můžeme poznat podle dlouhých úzkých listů.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3275856" y="2060848"/>
            <a:ext cx="2016224" cy="0"/>
          </a:xfrm>
          <a:prstGeom prst="lin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3131840" y="2780928"/>
            <a:ext cx="2016224" cy="0"/>
          </a:xfrm>
          <a:prstGeom prst="lin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6156176" y="3284984"/>
            <a:ext cx="1296144" cy="0"/>
          </a:xfrm>
          <a:prstGeom prst="lin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827584" y="3645024"/>
            <a:ext cx="2232248" cy="0"/>
          </a:xfrm>
          <a:prstGeom prst="lin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>
            <a:off x="7308304" y="3284984"/>
            <a:ext cx="28803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259632" y="4077072"/>
            <a:ext cx="2520280" cy="0"/>
          </a:xfrm>
          <a:prstGeom prst="lin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1115616" y="4869160"/>
            <a:ext cx="2448272" cy="0"/>
          </a:xfrm>
          <a:prstGeom prst="lin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4860032" y="5301208"/>
            <a:ext cx="2448272" cy="0"/>
          </a:xfrm>
          <a:prstGeom prst="lin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692696"/>
          </a:xfrm>
        </p:spPr>
        <p:txBody>
          <a:bodyPr/>
          <a:lstStyle/>
          <a:p>
            <a:pPr algn="ctr"/>
            <a:r>
              <a:rPr lang="cs-CZ" dirty="0" smtClean="0"/>
              <a:t>Přívlastek těsný a volný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764704"/>
            <a:ext cx="9144000" cy="5709248"/>
          </a:xfrm>
        </p:spPr>
        <p:txBody>
          <a:bodyPr>
            <a:normAutofit lnSpcReduction="10000"/>
          </a:bodyPr>
          <a:lstStyle/>
          <a:p>
            <a:r>
              <a:rPr lang="cs-CZ" sz="3200" dirty="0" smtClean="0"/>
              <a:t>Přívlastek těsný</a:t>
            </a:r>
          </a:p>
          <a:p>
            <a:pPr lvl="1"/>
            <a:r>
              <a:rPr lang="cs-CZ" sz="2400" dirty="0" smtClean="0"/>
              <a:t>zužuje význam rozvíjeného podstatného jména nebo zájmena</a:t>
            </a:r>
          </a:p>
          <a:p>
            <a:pPr lvl="1"/>
            <a:r>
              <a:rPr lang="cs-CZ" sz="2400" dirty="0" smtClean="0"/>
              <a:t>nelze jej z věty vypustit, aniž by se změnil její význam</a:t>
            </a:r>
          </a:p>
          <a:p>
            <a:pPr lvl="1"/>
            <a:r>
              <a:rPr lang="cs-CZ" sz="2400" dirty="0" smtClean="0"/>
              <a:t>neoddělujeme ho čárkami</a:t>
            </a:r>
          </a:p>
          <a:p>
            <a:pPr lvl="2"/>
            <a:r>
              <a:rPr lang="cs-CZ" sz="2000" i="1" dirty="0" smtClean="0"/>
              <a:t>Pražané žijící v Troje mají pěkné bydlení.</a:t>
            </a:r>
          </a:p>
          <a:p>
            <a:pPr>
              <a:buNone/>
            </a:pPr>
            <a:endParaRPr lang="cs-CZ" sz="3200" dirty="0" smtClean="0"/>
          </a:p>
          <a:p>
            <a:r>
              <a:rPr lang="cs-CZ" sz="3200" dirty="0" smtClean="0"/>
              <a:t>Přívlastek volný</a:t>
            </a:r>
          </a:p>
          <a:p>
            <a:pPr lvl="1"/>
            <a:r>
              <a:rPr lang="cs-CZ" sz="2400" dirty="0" smtClean="0"/>
              <a:t>podává další samostatnou informaci, doplňující nebo vysvětlující</a:t>
            </a:r>
          </a:p>
          <a:p>
            <a:pPr lvl="1"/>
            <a:r>
              <a:rPr lang="cs-CZ" sz="2400" dirty="0" smtClean="0"/>
              <a:t>lze jej vypustit z věty, aniž by se změnil její základní význam</a:t>
            </a:r>
          </a:p>
          <a:p>
            <a:pPr lvl="1"/>
            <a:r>
              <a:rPr lang="cs-CZ" sz="2400" dirty="0" smtClean="0"/>
              <a:t>oddělujeme ho čárkami</a:t>
            </a:r>
          </a:p>
          <a:p>
            <a:pPr lvl="2"/>
            <a:r>
              <a:rPr lang="cs-CZ" sz="2000" i="1" dirty="0" smtClean="0"/>
              <a:t>Jenda na náměstí potkal svého kamaráda, spěchajícího na autobus.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Označte přívlastek těsný a volný, doplňte čárky, kde mají být: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600200"/>
            <a:ext cx="9144000" cy="4873752"/>
          </a:xfrm>
        </p:spPr>
        <p:txBody>
          <a:bodyPr/>
          <a:lstStyle/>
          <a:p>
            <a:r>
              <a:rPr lang="cs-CZ" sz="2800" dirty="0" smtClean="0"/>
              <a:t>Děti jedoucí na výlet přijdou na nádraží. </a:t>
            </a:r>
          </a:p>
          <a:p>
            <a:r>
              <a:rPr lang="cs-CZ" sz="2800" dirty="0" smtClean="0"/>
              <a:t>Hedvika vzala tašku visící na věšáku a šla na nákup. </a:t>
            </a:r>
          </a:p>
          <a:p>
            <a:r>
              <a:rPr lang="cs-CZ" sz="2800" dirty="0" smtClean="0"/>
              <a:t>Květiny přes zimu uhynulé jsme na jaře vykopali.</a:t>
            </a:r>
          </a:p>
          <a:p>
            <a:r>
              <a:rPr lang="cs-CZ" sz="2800" dirty="0" smtClean="0"/>
              <a:t>Hokejisté hrající v NHL vydělají dost peněz.</a:t>
            </a:r>
          </a:p>
          <a:p>
            <a:r>
              <a:rPr lang="cs-CZ" sz="2800" dirty="0" smtClean="0"/>
              <a:t>Lidé žijící na vsi mají blízko do přírody.</a:t>
            </a:r>
          </a:p>
          <a:p>
            <a:r>
              <a:rPr lang="cs-CZ" sz="2800" dirty="0" smtClean="0"/>
              <a:t>Karolína oblečená do puntíkatých šatů na nás už čekala. </a:t>
            </a:r>
          </a:p>
          <a:p>
            <a:pPr>
              <a:buNone/>
            </a:pP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115616" y="2060848"/>
            <a:ext cx="2664296" cy="0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3851920" y="2564904"/>
            <a:ext cx="2664296" cy="0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1691680" y="3501008"/>
            <a:ext cx="3096344" cy="0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1907704" y="4005064"/>
            <a:ext cx="2376264" cy="0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1115616" y="4509120"/>
            <a:ext cx="1944216" cy="0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1835696" y="5085184"/>
            <a:ext cx="4896544" cy="0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5400000">
            <a:off x="3635896" y="2564904"/>
            <a:ext cx="28803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5400000">
            <a:off x="6372200" y="2564904"/>
            <a:ext cx="28803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5400000">
            <a:off x="1691680" y="5013176"/>
            <a:ext cx="28803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rot="5400000">
            <a:off x="6588224" y="5013176"/>
            <a:ext cx="28803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23528" y="4293096"/>
            <a:ext cx="612068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23528" y="3356992"/>
            <a:ext cx="835292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23528" y="1628800"/>
            <a:ext cx="748883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Co je správně?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600200"/>
            <a:ext cx="9144000" cy="4873752"/>
          </a:xfrm>
        </p:spPr>
        <p:txBody>
          <a:bodyPr/>
          <a:lstStyle/>
          <a:p>
            <a:r>
              <a:rPr lang="cs-CZ" dirty="0" smtClean="0"/>
              <a:t>Lidé trpící angínou by tuto nemoc neměli přecházet.</a:t>
            </a:r>
          </a:p>
          <a:p>
            <a:r>
              <a:rPr lang="cs-CZ" dirty="0" smtClean="0"/>
              <a:t>Lidé, trpící angínou, by tuto nemoc neměli přecházet.</a:t>
            </a:r>
          </a:p>
          <a:p>
            <a:endParaRPr lang="cs-CZ" dirty="0" smtClean="0"/>
          </a:p>
          <a:p>
            <a:r>
              <a:rPr lang="cs-CZ" dirty="0" smtClean="0"/>
              <a:t>Máj K.H. Máchy napsaný v roce 1836 je velice krásné dílo.</a:t>
            </a:r>
          </a:p>
          <a:p>
            <a:r>
              <a:rPr lang="cs-CZ" dirty="0" smtClean="0"/>
              <a:t>Máj K.H. Máchy, napsaný v roce 1836, je velice krásné dílo.</a:t>
            </a:r>
          </a:p>
          <a:p>
            <a:endParaRPr lang="cs-CZ" dirty="0" smtClean="0"/>
          </a:p>
          <a:p>
            <a:r>
              <a:rPr lang="cs-CZ" dirty="0" smtClean="0"/>
              <a:t>Starý papír určený do sběru včera odvezli.</a:t>
            </a:r>
          </a:p>
          <a:p>
            <a:r>
              <a:rPr lang="cs-CZ" dirty="0" smtClean="0"/>
              <a:t>Starý papír, určený do sběru, včera odvezli.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5" grpId="0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000" dirty="0" smtClean="0"/>
              <a:t>Učebnice strana 121, </a:t>
            </a:r>
          </a:p>
          <a:p>
            <a:pPr algn="ctr">
              <a:buNone/>
            </a:pPr>
            <a:r>
              <a:rPr lang="cs-CZ" sz="4000" dirty="0" smtClean="0"/>
              <a:t>cvičení 9,10.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GREPL, Miroslav. Příruční mluvnice češtiny. [kolektiv autorů] ; Praha : Lidové noviny, 1996.</a:t>
            </a:r>
          </a:p>
          <a:p>
            <a:pPr>
              <a:defRPr/>
            </a:pPr>
            <a:r>
              <a:rPr lang="cs-CZ" dirty="0" smtClean="0"/>
              <a:t>STYBLÍK, V.  a kol. Český jazyk pro 7. ročník ZŠ, SPN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89</TotalTime>
  <Words>447</Words>
  <Application>Microsoft Office PowerPoint</Application>
  <PresentationFormat>Předvádění na obrazovce (4:3)</PresentationFormat>
  <Paragraphs>74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Snímek 1</vt:lpstr>
      <vt:lpstr>Přívlastek několikanásobný a postupně rozvíjející  Přívlastek těsný a volný </vt:lpstr>
      <vt:lpstr>Vytvořte věty s užitím daných slov a poté urči ve větách všechny větné členy:</vt:lpstr>
      <vt:lpstr>Přívlastek několikanásobný a postupně rozvíjející:</vt:lpstr>
      <vt:lpstr>Rozlište přívlastek několikanásobný a postupně rozvíjející. doplňte čárky:</vt:lpstr>
      <vt:lpstr>Přívlastek těsný a volný</vt:lpstr>
      <vt:lpstr>Označte přívlastek těsný a volný, doplňte čárky, kde mají být:</vt:lpstr>
      <vt:lpstr>Co je správně?</vt:lpstr>
      <vt:lpstr>Procvičení:</vt:lpstr>
      <vt:lpstr>Použitá literatura: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Přívlastek těsný a volný</dc:title>
  <dc:creator>Martina</dc:creator>
  <cp:lastModifiedBy>Vaše jméno</cp:lastModifiedBy>
  <cp:revision>14</cp:revision>
  <dcterms:created xsi:type="dcterms:W3CDTF">2010-09-15T07:26:26Z</dcterms:created>
  <dcterms:modified xsi:type="dcterms:W3CDTF">2012-09-04T09:22:44Z</dcterms:modified>
</cp:coreProperties>
</file>