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66" r:id="rId4"/>
    <p:sldId id="257" r:id="rId5"/>
    <p:sldId id="258" r:id="rId6"/>
    <p:sldId id="260" r:id="rId7"/>
    <p:sldId id="261" r:id="rId8"/>
    <p:sldId id="264" r:id="rId9"/>
    <p:sldId id="259" r:id="rId10"/>
    <p:sldId id="262" r:id="rId11"/>
    <p:sldId id="263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BDAC1FF-3828-4D0D-B800-8CC991CEF04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8F26FBD-E11A-403A-BF7C-0AEE1C4A2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BDAC1FF-3828-4D0D-B800-8CC991CEF04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8F26FBD-E11A-403A-BF7C-0AEE1C4A20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BDAC1FF-3828-4D0D-B800-8CC991CEF04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8F26FBD-E11A-403A-BF7C-0AEE1C4A2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AC1FF-3828-4D0D-B800-8CC991CEF04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26FBD-E11A-403A-BF7C-0AEE1C4A20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AC1FF-3828-4D0D-B800-8CC991CEF04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26FBD-E11A-403A-BF7C-0AEE1C4A20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BDAC1FF-3828-4D0D-B800-8CC991CEF04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F26FBD-E11A-403A-BF7C-0AEE1C4A20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AC1FF-3828-4D0D-B800-8CC991CEF04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26FBD-E11A-403A-BF7C-0AEE1C4A2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BDAC1FF-3828-4D0D-B800-8CC991CEF04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8F26FBD-E11A-403A-BF7C-0AEE1C4A20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BDAC1FF-3828-4D0D-B800-8CC991CEF04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F26FBD-E11A-403A-BF7C-0AEE1C4A20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AC1FF-3828-4D0D-B800-8CC991CEF04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26FBD-E11A-403A-BF7C-0AEE1C4A2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AC1FF-3828-4D0D-B800-8CC991CEF04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F26FBD-E11A-403A-BF7C-0AEE1C4A2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BDAC1FF-3828-4D0D-B800-8CC991CEF04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8F26FBD-E11A-403A-BF7C-0AEE1C4A208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105400"/>
          <a:ext cx="8820472" cy="1752600"/>
        </p:xfrm>
        <a:graphic>
          <a:graphicData uri="http://schemas.openxmlformats.org/drawingml/2006/table">
            <a:tbl>
              <a:tblPr/>
              <a:tblGrid>
                <a:gridCol w="2670418"/>
                <a:gridCol w="615005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VY_32_INOVACE_03_</a:t>
                      </a:r>
                      <a:r>
                        <a:rPr lang="cs-CZ" sz="2000" b="1" dirty="0" smtClean="0"/>
                        <a:t>Odchylné tvary některých podstatných jmen označujících části těla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Odchylné tvary některých podstatných jmen označujících části těla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dirty="0" smtClean="0"/>
              <a:t>Podstatná jména – 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Když cítíš bolest v krku, měl by sis uvařit </a:t>
            </a:r>
          </a:p>
          <a:p>
            <a:pPr>
              <a:buNone/>
            </a:pPr>
            <a:r>
              <a:rPr lang="cs-CZ" b="1" dirty="0" smtClean="0"/>
              <a:t>hrnek čaje a jít se vypotit do postele.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Vyhledejte v souvětí podstatná jména a určete </a:t>
            </a:r>
          </a:p>
          <a:p>
            <a:pPr>
              <a:buNone/>
            </a:pPr>
            <a:r>
              <a:rPr lang="cs-CZ" dirty="0" smtClean="0"/>
              <a:t>mluvnické kategorie a vzor.</a:t>
            </a:r>
          </a:p>
          <a:p>
            <a:pPr>
              <a:buNone/>
            </a:pPr>
            <a:r>
              <a:rPr lang="cs-CZ" dirty="0" smtClean="0"/>
              <a:t>Vyhledejte podstatné jméno abstraktní.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3645024"/>
            <a:ext cx="462498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bolest – 4.p.,</a:t>
            </a:r>
            <a:r>
              <a:rPr lang="cs-CZ" sz="2400" dirty="0" err="1" smtClean="0"/>
              <a:t>č.j</a:t>
            </a:r>
            <a:r>
              <a:rPr lang="cs-CZ" sz="2400" dirty="0" smtClean="0"/>
              <a:t>., </a:t>
            </a:r>
            <a:r>
              <a:rPr lang="cs-CZ" sz="2400" dirty="0" err="1" smtClean="0"/>
              <a:t>r.ž</a:t>
            </a:r>
            <a:r>
              <a:rPr lang="cs-CZ" sz="2400" dirty="0" smtClean="0"/>
              <a:t>., kost</a:t>
            </a:r>
          </a:p>
          <a:p>
            <a:r>
              <a:rPr lang="cs-CZ" sz="2400" dirty="0" smtClean="0"/>
              <a:t>krku – 6.p., </a:t>
            </a:r>
            <a:r>
              <a:rPr lang="cs-CZ" sz="2400" dirty="0" err="1" smtClean="0"/>
              <a:t>č.j</a:t>
            </a:r>
            <a:r>
              <a:rPr lang="cs-CZ" sz="2400" dirty="0" smtClean="0"/>
              <a:t>., </a:t>
            </a:r>
            <a:r>
              <a:rPr lang="cs-CZ" sz="2400" dirty="0" err="1" smtClean="0"/>
              <a:t>r.m.než</a:t>
            </a:r>
            <a:r>
              <a:rPr lang="cs-CZ" sz="2400" dirty="0" smtClean="0"/>
              <a:t>., hrad</a:t>
            </a:r>
          </a:p>
          <a:p>
            <a:r>
              <a:rPr lang="cs-CZ" sz="2400" dirty="0" smtClean="0"/>
              <a:t>hrnek – 4.p., </a:t>
            </a:r>
            <a:r>
              <a:rPr lang="cs-CZ" sz="2400" dirty="0" err="1" smtClean="0"/>
              <a:t>č.j</a:t>
            </a:r>
            <a:r>
              <a:rPr lang="cs-CZ" sz="2400" dirty="0" smtClean="0"/>
              <a:t>., </a:t>
            </a:r>
            <a:r>
              <a:rPr lang="cs-CZ" sz="2400" dirty="0" err="1" smtClean="0"/>
              <a:t>r.m.než</a:t>
            </a:r>
            <a:r>
              <a:rPr lang="cs-CZ" sz="2400" dirty="0" smtClean="0"/>
              <a:t>., hrad</a:t>
            </a:r>
          </a:p>
          <a:p>
            <a:r>
              <a:rPr lang="cs-CZ" sz="2400" dirty="0" smtClean="0"/>
              <a:t>čaje – 2.p., </a:t>
            </a:r>
            <a:r>
              <a:rPr lang="cs-CZ" sz="2400" dirty="0" err="1" smtClean="0"/>
              <a:t>č.j</a:t>
            </a:r>
            <a:r>
              <a:rPr lang="cs-CZ" sz="2400" dirty="0" smtClean="0"/>
              <a:t>., </a:t>
            </a:r>
            <a:r>
              <a:rPr lang="cs-CZ" sz="2400" dirty="0" err="1" smtClean="0"/>
              <a:t>r.m.než</a:t>
            </a:r>
            <a:r>
              <a:rPr lang="cs-CZ" sz="2400" dirty="0" smtClean="0"/>
              <a:t>., stroj</a:t>
            </a:r>
          </a:p>
          <a:p>
            <a:r>
              <a:rPr lang="cs-CZ" sz="2400" dirty="0" smtClean="0"/>
              <a:t>postele – 2.p., </a:t>
            </a:r>
            <a:r>
              <a:rPr lang="cs-CZ" sz="2400" dirty="0" err="1" smtClean="0"/>
              <a:t>č.j</a:t>
            </a:r>
            <a:r>
              <a:rPr lang="cs-CZ" sz="2400" dirty="0" smtClean="0"/>
              <a:t>., </a:t>
            </a:r>
            <a:r>
              <a:rPr lang="cs-CZ" sz="2400" dirty="0" err="1" smtClean="0"/>
              <a:t>r.ž</a:t>
            </a:r>
            <a:r>
              <a:rPr lang="cs-CZ" sz="2400" dirty="0" smtClean="0"/>
              <a:t>., píseň</a:t>
            </a:r>
          </a:p>
          <a:p>
            <a:endParaRPr lang="cs-CZ" sz="2400" dirty="0" smtClean="0"/>
          </a:p>
          <a:p>
            <a:r>
              <a:rPr lang="cs-CZ" sz="2400" dirty="0" smtClean="0"/>
              <a:t>bolest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Zvláštní skloňování některých podstatných jmen: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Patří sem podstatná jména:</a:t>
            </a:r>
          </a:p>
          <a:p>
            <a:pPr lvl="1"/>
            <a:r>
              <a:rPr lang="cs-CZ" dirty="0" smtClean="0"/>
              <a:t>oko</a:t>
            </a:r>
          </a:p>
          <a:p>
            <a:pPr lvl="1"/>
            <a:r>
              <a:rPr lang="cs-CZ" dirty="0" smtClean="0"/>
              <a:t>ucho</a:t>
            </a:r>
          </a:p>
          <a:p>
            <a:pPr lvl="1"/>
            <a:r>
              <a:rPr lang="cs-CZ" dirty="0" smtClean="0"/>
              <a:t>ruka</a:t>
            </a:r>
          </a:p>
          <a:p>
            <a:pPr lvl="1"/>
            <a:r>
              <a:rPr lang="cs-CZ" dirty="0" smtClean="0"/>
              <a:t>noha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Všimněte si:</a:t>
            </a:r>
          </a:p>
          <a:p>
            <a:pPr>
              <a:buNone/>
            </a:pPr>
            <a:r>
              <a:rPr lang="cs-CZ" sz="2200" dirty="0" smtClean="0"/>
              <a:t>NOHA	 mával nohama    X	stůl s dřevěnými nohami</a:t>
            </a:r>
          </a:p>
          <a:p>
            <a:pPr>
              <a:buNone/>
            </a:pPr>
            <a:r>
              <a:rPr lang="cs-CZ" sz="2200" dirty="0" smtClean="0"/>
              <a:t>OKO    zelené oči	      X	mastná oka na polévce	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OKO a UCHO (životné)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None/>
            </a:pPr>
            <a:r>
              <a:rPr lang="cs-CZ" dirty="0" smtClean="0"/>
              <a:t>1. pád: 	oči</a:t>
            </a:r>
          </a:p>
          <a:p>
            <a:pPr marL="457200" indent="-457200">
              <a:buNone/>
            </a:pPr>
            <a:r>
              <a:rPr lang="cs-CZ" dirty="0" smtClean="0"/>
              <a:t>2. pád:	očí</a:t>
            </a:r>
          </a:p>
          <a:p>
            <a:pPr marL="457200" indent="-457200">
              <a:buNone/>
            </a:pPr>
            <a:r>
              <a:rPr lang="cs-CZ" dirty="0" smtClean="0"/>
              <a:t>3. pád: 	očím</a:t>
            </a:r>
          </a:p>
          <a:p>
            <a:pPr marL="457200" indent="-457200">
              <a:buNone/>
            </a:pPr>
            <a:r>
              <a:rPr lang="cs-CZ" dirty="0" smtClean="0"/>
              <a:t>4. pád:	oči</a:t>
            </a:r>
          </a:p>
          <a:p>
            <a:pPr marL="457200" indent="-457200">
              <a:buNone/>
            </a:pPr>
            <a:r>
              <a:rPr lang="cs-CZ" dirty="0" smtClean="0"/>
              <a:t>6. pád:	o očích</a:t>
            </a:r>
          </a:p>
          <a:p>
            <a:pPr marL="457200" indent="-457200">
              <a:buNone/>
            </a:pPr>
            <a:r>
              <a:rPr lang="cs-CZ" dirty="0" smtClean="0"/>
              <a:t>7. pád:	očima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457200" indent="-457200">
              <a:buNone/>
            </a:pPr>
            <a:r>
              <a:rPr lang="cs-CZ" dirty="0" smtClean="0"/>
              <a:t>1. pád: 	uši</a:t>
            </a:r>
          </a:p>
          <a:p>
            <a:pPr marL="457200" indent="-457200">
              <a:buNone/>
            </a:pPr>
            <a:r>
              <a:rPr lang="cs-CZ" dirty="0" smtClean="0"/>
              <a:t>2. pád:	uší</a:t>
            </a:r>
          </a:p>
          <a:p>
            <a:pPr marL="457200" indent="-457200">
              <a:buNone/>
            </a:pPr>
            <a:r>
              <a:rPr lang="cs-CZ" dirty="0" smtClean="0"/>
              <a:t>3. pád: 	uším</a:t>
            </a:r>
          </a:p>
          <a:p>
            <a:pPr marL="457200" indent="-457200">
              <a:buNone/>
            </a:pPr>
            <a:r>
              <a:rPr lang="cs-CZ" dirty="0" smtClean="0"/>
              <a:t>4. pád:	uši</a:t>
            </a:r>
          </a:p>
          <a:p>
            <a:pPr marL="457200" indent="-457200">
              <a:buNone/>
            </a:pPr>
            <a:r>
              <a:rPr lang="cs-CZ" dirty="0" smtClean="0"/>
              <a:t>6. pád:	o uších</a:t>
            </a:r>
          </a:p>
          <a:p>
            <a:pPr marL="457200" indent="-457200">
              <a:buNone/>
            </a:pPr>
            <a:r>
              <a:rPr lang="cs-CZ" dirty="0" smtClean="0"/>
              <a:t>7. pád:	ušima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správné tvary množného čísla </a:t>
            </a:r>
            <a:r>
              <a:rPr lang="cs-CZ" dirty="0" err="1" smtClean="0"/>
              <a:t>podst</a:t>
            </a:r>
            <a:r>
              <a:rPr lang="cs-CZ" dirty="0" smtClean="0"/>
              <a:t>. </a:t>
            </a:r>
            <a:r>
              <a:rPr lang="cs-CZ" dirty="0" err="1" smtClean="0"/>
              <a:t>jm</a:t>
            </a:r>
            <a:r>
              <a:rPr lang="cs-CZ" dirty="0" smtClean="0"/>
              <a:t>. oko nebo ucho.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600" dirty="0" smtClean="0"/>
              <a:t>Poslouchej (ucho) ………..!</a:t>
            </a:r>
          </a:p>
          <a:p>
            <a:r>
              <a:rPr lang="cs-CZ" sz="2600" dirty="0" smtClean="0"/>
              <a:t>Na punčoše se mi pustila (oko) …………</a:t>
            </a:r>
          </a:p>
          <a:p>
            <a:r>
              <a:rPr lang="cs-CZ" sz="2600" dirty="0" smtClean="0"/>
              <a:t>Koukal na mě smutně (své modré oko) .…………………………...</a:t>
            </a:r>
          </a:p>
          <a:p>
            <a:r>
              <a:rPr lang="cs-CZ" sz="2600" dirty="0" smtClean="0"/>
              <a:t>Hrnec jsem vzala za obě (ucho) ……....</a:t>
            </a:r>
          </a:p>
          <a:p>
            <a:r>
              <a:rPr lang="cs-CZ" sz="2600" dirty="0" smtClean="0"/>
              <a:t>Na polévce plavala (mastné oko) ……………...</a:t>
            </a:r>
          </a:p>
          <a:p>
            <a:r>
              <a:rPr lang="cs-CZ" sz="2600" dirty="0" smtClean="0"/>
              <a:t>Kůň zastříhal obě (ucho)…………</a:t>
            </a:r>
          </a:p>
          <a:p>
            <a:pPr>
              <a:buNone/>
            </a:pPr>
            <a:endParaRPr lang="cs-CZ" sz="2600" dirty="0" smtClean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635896" y="1556792"/>
            <a:ext cx="1242392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dirty="0" smtClean="0"/>
              <a:t>ušima</a:t>
            </a:r>
            <a:endParaRPr lang="cs-CZ" sz="2600" dirty="0"/>
          </a:p>
        </p:txBody>
      </p:sp>
      <p:sp>
        <p:nvSpPr>
          <p:cNvPr id="10" name="Obdélník 9"/>
          <p:cNvSpPr/>
          <p:nvPr/>
        </p:nvSpPr>
        <p:spPr>
          <a:xfrm>
            <a:off x="4644008" y="4293096"/>
            <a:ext cx="1242392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dirty="0" smtClean="0"/>
              <a:t>ušima</a:t>
            </a:r>
            <a:endParaRPr lang="cs-CZ" sz="2600" dirty="0"/>
          </a:p>
        </p:txBody>
      </p:sp>
      <p:sp>
        <p:nvSpPr>
          <p:cNvPr id="11" name="Obdélník 10"/>
          <p:cNvSpPr/>
          <p:nvPr/>
        </p:nvSpPr>
        <p:spPr>
          <a:xfrm>
            <a:off x="5652120" y="1988840"/>
            <a:ext cx="1242392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dirty="0" smtClean="0"/>
              <a:t>očima</a:t>
            </a:r>
            <a:endParaRPr lang="cs-CZ" sz="2600" dirty="0"/>
          </a:p>
        </p:txBody>
      </p:sp>
      <p:sp>
        <p:nvSpPr>
          <p:cNvPr id="12" name="Obdélník 11"/>
          <p:cNvSpPr/>
          <p:nvPr/>
        </p:nvSpPr>
        <p:spPr>
          <a:xfrm>
            <a:off x="827584" y="2852936"/>
            <a:ext cx="3816424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dirty="0" smtClean="0"/>
              <a:t>svýma modrýma očima</a:t>
            </a:r>
            <a:endParaRPr lang="cs-CZ" sz="2600" dirty="0"/>
          </a:p>
        </p:txBody>
      </p:sp>
      <p:sp>
        <p:nvSpPr>
          <p:cNvPr id="13" name="Obdélník 12"/>
          <p:cNvSpPr/>
          <p:nvPr/>
        </p:nvSpPr>
        <p:spPr>
          <a:xfrm>
            <a:off x="5652120" y="3356992"/>
            <a:ext cx="1242392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dirty="0" smtClean="0"/>
              <a:t>ucha</a:t>
            </a:r>
            <a:endParaRPr lang="cs-CZ" sz="2600" dirty="0"/>
          </a:p>
        </p:txBody>
      </p:sp>
      <p:sp>
        <p:nvSpPr>
          <p:cNvPr id="14" name="Obdélník 13"/>
          <p:cNvSpPr/>
          <p:nvPr/>
        </p:nvSpPr>
        <p:spPr>
          <a:xfrm>
            <a:off x="5868144" y="3789040"/>
            <a:ext cx="2088232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dirty="0" smtClean="0"/>
              <a:t>mastná oka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RUKA a NOHA (životné)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4114800" cy="4572000"/>
          </a:xfrm>
        </p:spPr>
        <p:txBody>
          <a:bodyPr/>
          <a:lstStyle/>
          <a:p>
            <a:pPr marL="457200" indent="-457200">
              <a:buNone/>
            </a:pPr>
            <a:r>
              <a:rPr lang="cs-CZ" dirty="0" smtClean="0"/>
              <a:t>1. pád:	ruce</a:t>
            </a:r>
          </a:p>
          <a:p>
            <a:pPr marL="457200" indent="-457200">
              <a:buNone/>
            </a:pPr>
            <a:r>
              <a:rPr lang="cs-CZ" dirty="0" smtClean="0"/>
              <a:t>2. pád:	rukou</a:t>
            </a:r>
          </a:p>
          <a:p>
            <a:pPr marL="457200" indent="-457200">
              <a:buNone/>
            </a:pPr>
            <a:r>
              <a:rPr lang="cs-CZ" dirty="0" smtClean="0"/>
              <a:t>3. pád:	rukám</a:t>
            </a:r>
          </a:p>
          <a:p>
            <a:pPr marL="457200" indent="-457200">
              <a:buNone/>
            </a:pPr>
            <a:r>
              <a:rPr lang="cs-CZ" dirty="0" smtClean="0"/>
              <a:t>4. pád:	ruce</a:t>
            </a:r>
          </a:p>
          <a:p>
            <a:pPr marL="457200" indent="-457200">
              <a:buNone/>
            </a:pPr>
            <a:r>
              <a:rPr lang="cs-CZ" dirty="0" smtClean="0"/>
              <a:t>6. pád:	rukou i rukách</a:t>
            </a:r>
          </a:p>
          <a:p>
            <a:pPr marL="457200" indent="-457200">
              <a:buNone/>
            </a:pPr>
            <a:r>
              <a:rPr lang="cs-CZ" dirty="0" smtClean="0"/>
              <a:t>7. pád:	rukama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4262192" cy="4572000"/>
          </a:xfrm>
        </p:spPr>
        <p:txBody>
          <a:bodyPr/>
          <a:lstStyle/>
          <a:p>
            <a:pPr marL="457200" indent="-457200">
              <a:buNone/>
            </a:pPr>
            <a:r>
              <a:rPr lang="cs-CZ" dirty="0" smtClean="0"/>
              <a:t>1. pád:	nohy</a:t>
            </a:r>
          </a:p>
          <a:p>
            <a:pPr marL="457200" indent="-457200">
              <a:buNone/>
            </a:pPr>
            <a:r>
              <a:rPr lang="cs-CZ" dirty="0" smtClean="0"/>
              <a:t>2. pád:	nohou</a:t>
            </a:r>
          </a:p>
          <a:p>
            <a:pPr marL="457200" indent="-457200">
              <a:buNone/>
            </a:pPr>
            <a:r>
              <a:rPr lang="cs-CZ" dirty="0" smtClean="0"/>
              <a:t>3. pád:	nohám</a:t>
            </a:r>
          </a:p>
          <a:p>
            <a:pPr marL="457200" indent="-457200">
              <a:buNone/>
            </a:pPr>
            <a:r>
              <a:rPr lang="cs-CZ" dirty="0" smtClean="0"/>
              <a:t>4. pád:	nohy</a:t>
            </a:r>
          </a:p>
          <a:p>
            <a:pPr marL="457200" indent="-457200">
              <a:buNone/>
            </a:pPr>
            <a:r>
              <a:rPr lang="cs-CZ" dirty="0" smtClean="0"/>
              <a:t>6. pád:	nohou i nohách</a:t>
            </a:r>
          </a:p>
          <a:p>
            <a:pPr marL="457200" indent="-457200">
              <a:buNone/>
            </a:pPr>
            <a:r>
              <a:rPr lang="cs-CZ" dirty="0" smtClean="0"/>
              <a:t>7. pád:	nohama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KOLENA, RAMENA,PRSA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None/>
            </a:pPr>
            <a:r>
              <a:rPr lang="cs-CZ" dirty="0" smtClean="0"/>
              <a:t>1. pád: kolena</a:t>
            </a:r>
          </a:p>
          <a:p>
            <a:pPr marL="457200" indent="-457200">
              <a:buNone/>
            </a:pPr>
            <a:r>
              <a:rPr lang="cs-CZ" dirty="0" smtClean="0"/>
              <a:t>2. pád: kolen/kolenou</a:t>
            </a:r>
          </a:p>
          <a:p>
            <a:pPr marL="457200" indent="-457200">
              <a:buNone/>
            </a:pPr>
            <a:r>
              <a:rPr lang="cs-CZ" dirty="0" smtClean="0"/>
              <a:t>3. pád: kolenům</a:t>
            </a:r>
          </a:p>
          <a:p>
            <a:pPr marL="457200" indent="-457200">
              <a:buNone/>
            </a:pPr>
            <a:r>
              <a:rPr lang="cs-CZ" dirty="0" smtClean="0"/>
              <a:t>4. pád: kolena</a:t>
            </a:r>
          </a:p>
          <a:p>
            <a:pPr marL="457200" indent="-457200">
              <a:buNone/>
            </a:pPr>
            <a:r>
              <a:rPr lang="cs-CZ" dirty="0" smtClean="0"/>
              <a:t>6. pád: kolenou/kolenech</a:t>
            </a:r>
          </a:p>
          <a:p>
            <a:pPr marL="457200" indent="-457200">
              <a:buNone/>
            </a:pPr>
            <a:r>
              <a:rPr lang="cs-CZ" dirty="0" smtClean="0"/>
              <a:t>7. pád: koleny</a:t>
            </a:r>
          </a:p>
          <a:p>
            <a:endParaRPr lang="cs-CZ" dirty="0" smtClean="0"/>
          </a:p>
          <a:p>
            <a:r>
              <a:rPr lang="cs-CZ" dirty="0" smtClean="0"/>
              <a:t>Ramena se skloňují stejně jako kolena.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457200" indent="-457200">
              <a:buNone/>
            </a:pPr>
            <a:r>
              <a:rPr lang="cs-CZ" dirty="0" smtClean="0"/>
              <a:t>1. pád: prsa</a:t>
            </a:r>
          </a:p>
          <a:p>
            <a:pPr marL="457200" indent="-457200">
              <a:buNone/>
            </a:pPr>
            <a:r>
              <a:rPr lang="cs-CZ" dirty="0" smtClean="0"/>
              <a:t>2. pád: prsou</a:t>
            </a:r>
          </a:p>
          <a:p>
            <a:pPr marL="457200" indent="-457200">
              <a:buNone/>
            </a:pPr>
            <a:r>
              <a:rPr lang="cs-CZ" dirty="0" smtClean="0"/>
              <a:t>3. pád: prsům</a:t>
            </a:r>
          </a:p>
          <a:p>
            <a:pPr marL="457200" indent="-457200">
              <a:buNone/>
            </a:pPr>
            <a:r>
              <a:rPr lang="cs-CZ" dirty="0" smtClean="0"/>
              <a:t>4. pád: prsa</a:t>
            </a:r>
          </a:p>
          <a:p>
            <a:pPr marL="457200" indent="-457200">
              <a:buNone/>
            </a:pPr>
            <a:r>
              <a:rPr lang="cs-CZ" dirty="0" smtClean="0"/>
              <a:t>6. pád: prsou</a:t>
            </a:r>
          </a:p>
          <a:p>
            <a:pPr marL="457200" indent="-457200">
              <a:buNone/>
            </a:pPr>
            <a:r>
              <a:rPr lang="cs-CZ" dirty="0" smtClean="0"/>
              <a:t>7. pád: prsy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správné tvary množného čísla </a:t>
            </a:r>
            <a:r>
              <a:rPr lang="cs-CZ" dirty="0" err="1" smtClean="0"/>
              <a:t>podst</a:t>
            </a:r>
            <a:r>
              <a:rPr lang="cs-CZ" dirty="0" smtClean="0"/>
              <a:t>. Jmen.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Brankáři proletěl míč těsně nad (ruka)…………...</a:t>
            </a:r>
          </a:p>
          <a:p>
            <a:r>
              <a:rPr lang="cs-CZ" dirty="0" smtClean="0"/>
              <a:t>Začal zuřivě kopat (noha)……………..</a:t>
            </a:r>
          </a:p>
          <a:p>
            <a:r>
              <a:rPr lang="cs-CZ" dirty="0" smtClean="0"/>
              <a:t>Mezi (noha) ……………. stolu proběhla malá štěňata.</a:t>
            </a:r>
          </a:p>
          <a:p>
            <a:r>
              <a:rPr lang="cs-CZ" dirty="0" smtClean="0"/>
              <a:t>Na hodinách jsme pootočili (obě ručičky) …………...…………</a:t>
            </a:r>
          </a:p>
          <a:p>
            <a:r>
              <a:rPr lang="cs-CZ" dirty="0" smtClean="0"/>
              <a:t>Stál pevně na (obě nohy) ………………..……….</a:t>
            </a:r>
          </a:p>
          <a:p>
            <a:r>
              <a:rPr lang="cs-CZ" dirty="0" smtClean="0"/>
              <a:t>Vyprávěl mi o (noha) …..…….. židle, což bylo celkem nudné.</a:t>
            </a:r>
          </a:p>
          <a:p>
            <a:r>
              <a:rPr lang="cs-CZ" dirty="0" smtClean="0"/>
              <a:t>Petřík mi mával (obě ručičky) …….………………..</a:t>
            </a:r>
          </a:p>
          <a:p>
            <a:r>
              <a:rPr lang="cs-CZ" dirty="0" smtClean="0"/>
              <a:t>Dědeček houpal vnučku na (koleno) ……………..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300192" y="1556792"/>
            <a:ext cx="14401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None/>
            </a:pPr>
            <a:r>
              <a:rPr lang="cs-CZ" sz="2400" dirty="0" smtClean="0"/>
              <a:t>rukama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499992" y="1988840"/>
            <a:ext cx="14401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None/>
            </a:pPr>
            <a:r>
              <a:rPr lang="cs-CZ" sz="2400" dirty="0" smtClean="0"/>
              <a:t>nohama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4427984" y="4005064"/>
            <a:ext cx="34563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None/>
            </a:pPr>
            <a:r>
              <a:rPr lang="cs-CZ" sz="2400" dirty="0" smtClean="0"/>
              <a:t>obou nohou/nohách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771800" y="2420888"/>
            <a:ext cx="14401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None/>
            </a:pPr>
            <a:r>
              <a:rPr lang="cs-CZ" sz="2400" dirty="0" smtClean="0"/>
              <a:t>nohami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899592" y="3573016"/>
            <a:ext cx="28803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None/>
            </a:pPr>
            <a:r>
              <a:rPr lang="cs-CZ" sz="2400" dirty="0" smtClean="0"/>
              <a:t>oběma ručičkami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779912" y="4509120"/>
            <a:ext cx="14401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None/>
            </a:pPr>
            <a:r>
              <a:rPr lang="cs-CZ" sz="2400" dirty="0" smtClean="0"/>
              <a:t>nohách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5148064" y="5301208"/>
            <a:ext cx="2916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None/>
            </a:pPr>
            <a:r>
              <a:rPr lang="cs-CZ" sz="2400" dirty="0" smtClean="0"/>
              <a:t>oběma ručičkama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5868144" y="5733256"/>
            <a:ext cx="2916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None/>
            </a:pPr>
            <a:r>
              <a:rPr lang="cs-CZ" sz="2400" dirty="0" smtClean="0"/>
              <a:t>kolenou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49817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Doplňte do křížovky podtržená slova ve správném tvaru a v mn. čísle podle kontextu: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4114800" cy="4572000"/>
          </a:xfrm>
        </p:spPr>
        <p:txBody>
          <a:bodyPr>
            <a:normAutofit fontScale="92500"/>
          </a:bodyPr>
          <a:lstStyle/>
          <a:p>
            <a:pPr lvl="0"/>
            <a:r>
              <a:rPr lang="cs-CZ" dirty="0" smtClean="0"/>
              <a:t>Hodinář nemohl (</a:t>
            </a:r>
            <a:r>
              <a:rPr lang="cs-CZ" u="sng" dirty="0" smtClean="0"/>
              <a:t>ručička</a:t>
            </a:r>
            <a:r>
              <a:rPr lang="cs-CZ" dirty="0" smtClean="0"/>
              <a:t>) starých hodin ani pohnout.</a:t>
            </a:r>
          </a:p>
          <a:p>
            <a:pPr lvl="0"/>
            <a:r>
              <a:rPr lang="cs-CZ" dirty="0" smtClean="0"/>
              <a:t>Uprostřed jídelny stojí stůl s (rozviklaná </a:t>
            </a:r>
            <a:r>
              <a:rPr lang="cs-CZ" u="sng" dirty="0" smtClean="0"/>
              <a:t>noha</a:t>
            </a:r>
            <a:r>
              <a:rPr lang="cs-CZ" dirty="0" smtClean="0"/>
              <a:t>).</a:t>
            </a:r>
          </a:p>
          <a:p>
            <a:pPr lvl="0"/>
            <a:r>
              <a:rPr lang="cs-CZ" dirty="0" smtClean="0"/>
              <a:t>Jiřina na mě významně mrkla (obě </a:t>
            </a:r>
            <a:r>
              <a:rPr lang="cs-CZ" u="sng" dirty="0" smtClean="0"/>
              <a:t>oči</a:t>
            </a:r>
            <a:r>
              <a:rPr lang="cs-CZ" dirty="0" smtClean="0"/>
              <a:t>).</a:t>
            </a:r>
          </a:p>
          <a:p>
            <a:pPr lvl="0"/>
            <a:r>
              <a:rPr lang="cs-CZ" dirty="0" smtClean="0"/>
              <a:t>Dědeček houpal vnoučka na (</a:t>
            </a:r>
            <a:r>
              <a:rPr lang="cs-CZ" u="sng" dirty="0" smtClean="0"/>
              <a:t>kolena</a:t>
            </a:r>
            <a:r>
              <a:rPr lang="cs-CZ" dirty="0" smtClean="0"/>
              <a:t>).</a:t>
            </a:r>
          </a:p>
          <a:p>
            <a:pPr lvl="0"/>
            <a:r>
              <a:rPr lang="cs-CZ" dirty="0" smtClean="0"/>
              <a:t>Vpravo stojí skříň na (nízká </a:t>
            </a:r>
            <a:r>
              <a:rPr lang="cs-CZ" u="sng" dirty="0" smtClean="0"/>
              <a:t>noha</a:t>
            </a:r>
            <a:r>
              <a:rPr lang="cs-CZ" dirty="0" smtClean="0"/>
              <a:t>).</a:t>
            </a:r>
          </a:p>
          <a:p>
            <a:pPr lvl="0"/>
            <a:r>
              <a:rPr lang="cs-CZ" dirty="0" smtClean="0"/>
              <a:t>Marta má na punčoše (puštěné </a:t>
            </a:r>
            <a:r>
              <a:rPr lang="cs-CZ" u="sng" dirty="0" smtClean="0"/>
              <a:t>oko</a:t>
            </a:r>
            <a:r>
              <a:rPr lang="cs-CZ" dirty="0" smtClean="0"/>
              <a:t>).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2"/>
          </p:nvPr>
        </p:nvGraphicFramePr>
        <p:xfrm>
          <a:off x="3993798" y="1700808"/>
          <a:ext cx="4839052" cy="2880318"/>
        </p:xfrm>
        <a:graphic>
          <a:graphicData uri="http://schemas.openxmlformats.org/drawingml/2006/table">
            <a:tbl>
              <a:tblPr/>
              <a:tblGrid>
                <a:gridCol w="91050"/>
                <a:gridCol w="339143"/>
                <a:gridCol w="339143"/>
                <a:gridCol w="339143"/>
                <a:gridCol w="339143"/>
                <a:gridCol w="339143"/>
                <a:gridCol w="339143"/>
                <a:gridCol w="339143"/>
                <a:gridCol w="339143"/>
                <a:gridCol w="339143"/>
                <a:gridCol w="339143"/>
                <a:gridCol w="339143"/>
                <a:gridCol w="339143"/>
                <a:gridCol w="339143"/>
                <a:gridCol w="339143"/>
              </a:tblGrid>
              <a:tr h="48005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Arial"/>
                          <a:ea typeface="Times New Roman"/>
                        </a:rPr>
                        <a:t> 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Arial"/>
                          <a:ea typeface="Times New Roman"/>
                        </a:rPr>
                        <a:t> 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Arial"/>
                          <a:ea typeface="Times New Roman"/>
                        </a:rPr>
                        <a:t> 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Arial"/>
                          <a:ea typeface="Times New Roman"/>
                        </a:rPr>
                        <a:t> 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Arial"/>
                          <a:ea typeface="Times New Roman"/>
                        </a:rPr>
                        <a:t> 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Arial"/>
                          <a:ea typeface="Times New Roman"/>
                        </a:rPr>
                        <a:t> 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Arial"/>
                          <a:ea typeface="Times New Roman"/>
                        </a:rPr>
                        <a:t> 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Arial"/>
                          <a:ea typeface="Times New Roman"/>
                        </a:rPr>
                        <a:t> 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Arial"/>
                          <a:ea typeface="Times New Roman"/>
                        </a:rPr>
                        <a:t> 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Arial"/>
                          <a:ea typeface="Times New Roman"/>
                        </a:rPr>
                        <a:t> 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Arial"/>
                          <a:ea typeface="Times New Roman"/>
                        </a:rPr>
                        <a:t> 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005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Arial"/>
                          <a:ea typeface="Times New Roman"/>
                        </a:rPr>
                        <a:t> </a:t>
                      </a:r>
                      <a:endParaRPr lang="cs-CZ" sz="200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557503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křížovky: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Zástupný symbol pro obsah 4"/>
          <p:cNvGraphicFramePr>
            <a:graphicFrameLocks/>
          </p:cNvGraphicFramePr>
          <p:nvPr/>
        </p:nvGraphicFramePr>
        <p:xfrm>
          <a:off x="539556" y="1700808"/>
          <a:ext cx="8064888" cy="4752528"/>
        </p:xfrm>
        <a:graphic>
          <a:graphicData uri="http://schemas.openxmlformats.org/drawingml/2006/table">
            <a:tbl>
              <a:tblPr/>
              <a:tblGrid>
                <a:gridCol w="152148"/>
                <a:gridCol w="659395"/>
                <a:gridCol w="659395"/>
                <a:gridCol w="659395"/>
                <a:gridCol w="659395"/>
                <a:gridCol w="659395"/>
                <a:gridCol w="659395"/>
                <a:gridCol w="659395"/>
                <a:gridCol w="659395"/>
                <a:gridCol w="659395"/>
                <a:gridCol w="659395"/>
                <a:gridCol w="659395"/>
                <a:gridCol w="659395"/>
              </a:tblGrid>
              <a:tr h="79208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R</a:t>
                      </a: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U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</a:t>
                      </a: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I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</a:t>
                      </a: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</a:t>
                      </a:r>
                      <a:endParaRPr lang="cs-CZ" sz="3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</a:t>
                      </a:r>
                      <a:r>
                        <a:rPr lang="cs-CZ" sz="36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M</a:t>
                      </a:r>
                      <a:r>
                        <a:rPr lang="cs-CZ" sz="36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I</a:t>
                      </a:r>
                      <a:r>
                        <a:rPr lang="cs-CZ" sz="36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N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O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M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I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6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O</a:t>
                      </a: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I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M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O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L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E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N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O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U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N</a:t>
                      </a: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O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Á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CH</a:t>
                      </a: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900" dirty="0">
                        <a:latin typeface="Times New Roman"/>
                        <a:ea typeface="Times New Roman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O</a:t>
                      </a: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A</a:t>
                      </a:r>
                      <a:r>
                        <a:rPr lang="cs-CZ" sz="3200" dirty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36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28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32825" marR="32825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práce:</a:t>
            </a:r>
            <a:br>
              <a:rPr lang="cs-CZ" dirty="0" smtClean="0"/>
            </a:br>
            <a:r>
              <a:rPr lang="cs-CZ" dirty="0" smtClean="0"/>
              <a:t>Vysvětlete následující rčení: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 smtClean="0"/>
              <a:t>Nemůžeme to lámat přes koleno.		</a:t>
            </a:r>
          </a:p>
          <a:p>
            <a:r>
              <a:rPr lang="cs-CZ" i="1" dirty="0" smtClean="0"/>
              <a:t>Je vidět, že poslouchal jedním uchem.</a:t>
            </a:r>
            <a:endParaRPr lang="cs-CZ" dirty="0" smtClean="0"/>
          </a:p>
          <a:p>
            <a:r>
              <a:rPr lang="cs-CZ" i="1" dirty="0" smtClean="0"/>
              <a:t>Jde nám to od ruky.				</a:t>
            </a:r>
          </a:p>
          <a:p>
            <a:r>
              <a:rPr lang="cs-CZ" i="1" dirty="0" smtClean="0"/>
              <a:t>Oči mu lezou z důlků.</a:t>
            </a:r>
            <a:endParaRPr lang="cs-CZ" dirty="0" smtClean="0"/>
          </a:p>
          <a:p>
            <a:r>
              <a:rPr lang="cs-CZ" i="1" dirty="0" smtClean="0"/>
              <a:t>Hází nám hrách pod nohy.			</a:t>
            </a:r>
          </a:p>
          <a:p>
            <a:r>
              <a:rPr lang="cs-CZ" i="1" dirty="0" smtClean="0"/>
              <a:t>Vzal nohy na ramena.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GREPL, Miroslav. Příruční mluvnice češtiny. [kolektiv autorů] ; Praha : Lidové noviny, 1996.</a:t>
            </a:r>
          </a:p>
          <a:p>
            <a:pPr>
              <a:defRPr/>
            </a:pPr>
            <a:r>
              <a:rPr lang="cs-CZ" dirty="0" smtClean="0"/>
              <a:t>STYBLÍK, V.  a kol. Český jazyk pro 7. </a:t>
            </a:r>
            <a:r>
              <a:rPr lang="cs-CZ" smtClean="0"/>
              <a:t>ročník ZŠ, SPN</a:t>
            </a:r>
          </a:p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127</TotalTime>
  <Words>531</Words>
  <Application>Microsoft Office PowerPoint</Application>
  <PresentationFormat>Předvádění na obrazovce (4:3)</PresentationFormat>
  <Paragraphs>203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Odchylné tvary některých podstatných jmen označujících části těla</vt:lpstr>
      <vt:lpstr>Podstatná jména – opakování:</vt:lpstr>
      <vt:lpstr>Zvláštní skloňování některých podstatných jmen:</vt:lpstr>
      <vt:lpstr>OKO a UCHO (životné)</vt:lpstr>
      <vt:lpstr>Doplňte správné tvary množného čísla podst. jm. oko nebo ucho.</vt:lpstr>
      <vt:lpstr>RUKA a NOHA (životné)</vt:lpstr>
      <vt:lpstr>KOLENA, RAMENA,PRSA</vt:lpstr>
      <vt:lpstr>Doplňte správné tvary množného čísla podst. Jmen.</vt:lpstr>
      <vt:lpstr>  Doplňte do křížovky podtržená slova ve správném tvaru a v mn. čísle podle kontextu: </vt:lpstr>
      <vt:lpstr>Řešení křížovky:</vt:lpstr>
      <vt:lpstr>Domácí práce: Vysvětlete následující rčení:</vt:lpstr>
      <vt:lpstr>Použitá literatura: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Odchylné tvary některých podstatných jmen označujících části těla</dc:title>
  <dc:creator>Martina</dc:creator>
  <cp:lastModifiedBy>Martina</cp:lastModifiedBy>
  <cp:revision>20</cp:revision>
  <dcterms:created xsi:type="dcterms:W3CDTF">2010-09-06T17:44:00Z</dcterms:created>
  <dcterms:modified xsi:type="dcterms:W3CDTF">2012-09-03T12:59:34Z</dcterms:modified>
</cp:coreProperties>
</file>