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Default Extension="bin" ContentType="application/vnd.ms-office.legacyDiagramText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legacyDocTextInfo.bin" ContentType="application/vnd.ms-office.legacyDocTextInfo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06/relationships/legacyDocTextInfo" Target="legacyDocTextInfo.bin"/></Relationships>
</file>

<file path=ppt/drawings/_rels/vmlDrawing1.vml.rels><?xml version="1.0" encoding="UTF-8" standalone="yes"?>
<Relationships xmlns="http://schemas.openxmlformats.org/package/2006/relationships"><Relationship Id="rId8" Type="http://schemas.microsoft.com/office/2006/relationships/legacyDiagramText" Target="legacyDiagramText8.bin"/><Relationship Id="rId3" Type="http://schemas.microsoft.com/office/2006/relationships/legacyDiagramText" Target="legacyDiagramText3.bin"/><Relationship Id="rId7" Type="http://schemas.microsoft.com/office/2006/relationships/legacyDiagramText" Target="legacyDiagramText7.bin"/><Relationship Id="rId12" Type="http://schemas.microsoft.com/office/2006/relationships/legacyDiagramText" Target="legacyDiagramText12.bin"/><Relationship Id="rId2" Type="http://schemas.microsoft.com/office/2006/relationships/legacyDiagramText" Target="legacyDiagramText2.bin"/><Relationship Id="rId1" Type="http://schemas.microsoft.com/office/2006/relationships/legacyDiagramText" Target="legacyDiagramText1.bin"/><Relationship Id="rId6" Type="http://schemas.microsoft.com/office/2006/relationships/legacyDiagramText" Target="legacyDiagramText6.bin"/><Relationship Id="rId11" Type="http://schemas.microsoft.com/office/2006/relationships/legacyDiagramText" Target="legacyDiagramText11.bin"/><Relationship Id="rId5" Type="http://schemas.microsoft.com/office/2006/relationships/legacyDiagramText" Target="legacyDiagramText5.bin"/><Relationship Id="rId10" Type="http://schemas.microsoft.com/office/2006/relationships/legacyDiagramText" Target="legacyDiagramText10.bin"/><Relationship Id="rId4" Type="http://schemas.microsoft.com/office/2006/relationships/legacyDiagramText" Target="legacyDiagramText4.bin"/><Relationship Id="rId9" Type="http://schemas.microsoft.com/office/2006/relationships/legacyDiagramText" Target="legacyDiagramText9.bin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CE98C0-4891-4DFC-9DFB-84874294A4FB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0E7627-33E8-4C86-8567-B2A1FCE8094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E702811-7143-4440-B194-D804E395CD3F}" type="slidenum">
              <a:rPr lang="cs-CZ"/>
              <a:pPr/>
              <a:t>1</a:t>
            </a:fld>
            <a:endParaRPr lang="cs-CZ"/>
          </a:p>
        </p:txBody>
      </p:sp>
      <p:sp>
        <p:nvSpPr>
          <p:cNvPr id="1843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[cit. 2011-05-09]. Obrázek dostupný pod licencí GNU Free 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Documentation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Licence na www: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&lt;http://www.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pdclipart.org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/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displayimage.php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?album=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search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&amp;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cat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=0&amp;</a:t>
            </a:r>
            <a:r>
              <a:rPr lang="cs-CZ" sz="1200" kern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pos</a:t>
            </a:r>
            <a:r>
              <a:rPr lang="cs-CZ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=68&gt;</a:t>
            </a:r>
          </a:p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200" kern="1200" dirty="0" smtClean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[cit. 2011-05-09]. Obrázky dostupné pod licencí GNU Free </a:t>
            </a:r>
            <a:r>
              <a:rPr lang="cs-CZ" sz="1200" kern="1200" dirty="0" err="1" smtClean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Documentation</a:t>
            </a:r>
            <a:r>
              <a:rPr lang="cs-CZ" sz="1200" kern="1200" dirty="0" smtClean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 Licence na www:</a:t>
            </a:r>
          </a:p>
          <a:p>
            <a:r>
              <a:rPr lang="cs-CZ" sz="1200" kern="1200" dirty="0" smtClean="0">
                <a:solidFill>
                  <a:schemeClr val="tx1"/>
                </a:solidFill>
                <a:latin typeface="Arial" charset="0"/>
                <a:ea typeface="+mn-ea"/>
                <a:cs typeface="+mn-cs"/>
              </a:rPr>
              <a:t>&lt;http://opencliparts.org/&gt;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0E7627-33E8-4C86-8567-B2A1FCE80940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41EA0-B5DC-4A3F-B2B1-E8866824C68E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C0BA-2F94-4376-B8F5-AEB158B2A6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41EA0-B5DC-4A3F-B2B1-E8866824C68E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C0BA-2F94-4376-B8F5-AEB158B2A6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41EA0-B5DC-4A3F-B2B1-E8866824C68E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C0BA-2F94-4376-B8F5-AEB158B2A6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41EA0-B5DC-4A3F-B2B1-E8866824C68E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C0BA-2F94-4376-B8F5-AEB158B2A6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41EA0-B5DC-4A3F-B2B1-E8866824C68E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C0BA-2F94-4376-B8F5-AEB158B2A6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41EA0-B5DC-4A3F-B2B1-E8866824C68E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C0BA-2F94-4376-B8F5-AEB158B2A6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41EA0-B5DC-4A3F-B2B1-E8866824C68E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C0BA-2F94-4376-B8F5-AEB158B2A6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41EA0-B5DC-4A3F-B2B1-E8866824C68E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C0BA-2F94-4376-B8F5-AEB158B2A6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41EA0-B5DC-4A3F-B2B1-E8866824C68E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C0BA-2F94-4376-B8F5-AEB158B2A6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41EA0-B5DC-4A3F-B2B1-E8866824C68E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C0BA-2F94-4376-B8F5-AEB158B2A6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41EA0-B5DC-4A3F-B2B1-E8866824C68E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A2C0BA-2F94-4376-B8F5-AEB158B2A6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441EA0-B5DC-4A3F-B2B1-E8866824C68E}" type="datetimeFigureOut">
              <a:rPr lang="cs-CZ" smtClean="0"/>
              <a:t>9.5.2011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A2C0BA-2F94-4376-B8F5-AEB158B2A66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http://www.openclipart.org/people/Rents/1303844793.svg" TargetMode="External"/><Relationship Id="rId7" Type="http://schemas.openxmlformats.org/officeDocument/2006/relationships/hyperlink" Target="http://www.openclipart.org/people/wasat/wasat_Theatre_Masks.svg" TargetMode="External"/><Relationship Id="rId12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11" Type="http://schemas.openxmlformats.org/officeDocument/2006/relationships/hyperlink" Target="http://www.openclipart.org/people/klaasvangend/stop-watch.svg" TargetMode="External"/><Relationship Id="rId5" Type="http://schemas.openxmlformats.org/officeDocument/2006/relationships/hyperlink" Target="http://www.openclipart.org/people/gustavorezende/Kids_4.svg" TargetMode="External"/><Relationship Id="rId10" Type="http://schemas.openxmlformats.org/officeDocument/2006/relationships/image" Target="../media/image5.png"/><Relationship Id="rId4" Type="http://schemas.openxmlformats.org/officeDocument/2006/relationships/image" Target="../media/image2.png"/><Relationship Id="rId9" Type="http://schemas.openxmlformats.org/officeDocument/2006/relationships/hyperlink" Target="http://www.openclipart.org/people/AsAfChE/nicubunu_Comic_characters_Laptop-ASAFCHE.sv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penclipart.org/people/gsagri04/Table.svg" TargetMode="External"/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hyperlink" Target="http://www.openclipart.org/people/hextrust/treasurchest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penclipart.org/people/cibo00/eggsandwich.svg" TargetMode="External"/><Relationship Id="rId11" Type="http://schemas.openxmlformats.org/officeDocument/2006/relationships/image" Target="../media/image11.png"/><Relationship Id="rId5" Type="http://schemas.openxmlformats.org/officeDocument/2006/relationships/image" Target="../media/image8.png"/><Relationship Id="rId10" Type="http://schemas.openxmlformats.org/officeDocument/2006/relationships/hyperlink" Target="http://www.openclipart.org/people/gustavorezende/mill.svg" TargetMode="External"/><Relationship Id="rId4" Type="http://schemas.openxmlformats.org/officeDocument/2006/relationships/hyperlink" Target="http://www.openclipart.org/people/rones/BandsmanNo02.svg" TargetMode="External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penclipart.org/people/cgillis73/babyelephant.svg" TargetMode="External"/><Relationship Id="rId13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4.png"/><Relationship Id="rId12" Type="http://schemas.openxmlformats.org/officeDocument/2006/relationships/hyperlink" Target="http://www.openclipart.org/people/snifty/spiral_notebook.svg" TargetMode="External"/><Relationship Id="rId2" Type="http://schemas.openxmlformats.org/officeDocument/2006/relationships/hyperlink" Target="http://www.openclipart.org/people/Gerald_G/Gerald_G_Rubber_Duck_Family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penclipart.org/people/cgillis73/1298047210.svg" TargetMode="External"/><Relationship Id="rId11" Type="http://schemas.openxmlformats.org/officeDocument/2006/relationships/image" Target="../media/image16.png"/><Relationship Id="rId5" Type="http://schemas.openxmlformats.org/officeDocument/2006/relationships/image" Target="../media/image13.png"/><Relationship Id="rId15" Type="http://schemas.openxmlformats.org/officeDocument/2006/relationships/image" Target="../media/image18.png"/><Relationship Id="rId10" Type="http://schemas.openxmlformats.org/officeDocument/2006/relationships/hyperlink" Target="http://www.openclipart.org/people/Anonymous/books-aj.svg_aj_ashton_01.svg" TargetMode="External"/><Relationship Id="rId4" Type="http://schemas.openxmlformats.org/officeDocument/2006/relationships/hyperlink" Target="http://www.openclipart.org/people/palomaironique/Rabbit_002_Face_Cartoon_Easter_w_Baby.svg" TargetMode="External"/><Relationship Id="rId9" Type="http://schemas.openxmlformats.org/officeDocument/2006/relationships/image" Target="../media/image15.png"/><Relationship Id="rId14" Type="http://schemas.openxmlformats.org/officeDocument/2006/relationships/hyperlink" Target="http://www.openclipart.org/people/yves_guillou/scull.sv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penclipart.org/people/addon/addon_bucket_and_spade.svg" TargetMode="External"/><Relationship Id="rId3" Type="http://schemas.openxmlformats.org/officeDocument/2006/relationships/image" Target="../media/image19.png"/><Relationship Id="rId7" Type="http://schemas.openxmlformats.org/officeDocument/2006/relationships/image" Target="../media/image21.png"/><Relationship Id="rId2" Type="http://schemas.openxmlformats.org/officeDocument/2006/relationships/hyperlink" Target="http://www.openclipart.org/people/pauthonic/nigul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penclipart.org/people/jean_victor_balin/jean_victor_balin_sapin_03_xmas.svg" TargetMode="External"/><Relationship Id="rId11" Type="http://schemas.openxmlformats.org/officeDocument/2006/relationships/image" Target="../media/image23.png"/><Relationship Id="rId5" Type="http://schemas.openxmlformats.org/officeDocument/2006/relationships/image" Target="../media/image20.png"/><Relationship Id="rId10" Type="http://schemas.openxmlformats.org/officeDocument/2006/relationships/hyperlink" Target="http://www.openclipart.org/people/gustavorezende/Landscapeandguepard.svg" TargetMode="External"/><Relationship Id="rId4" Type="http://schemas.openxmlformats.org/officeDocument/2006/relationships/hyperlink" Target="http://www.openclipart.org/people/inky2010/CHRISTMAS_000.svg" TargetMode="External"/><Relationship Id="rId9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openclipart.org/people/inky2010/Ghost_002.svg" TargetMode="External"/><Relationship Id="rId3" Type="http://schemas.openxmlformats.org/officeDocument/2006/relationships/image" Target="../media/image24.png"/><Relationship Id="rId7" Type="http://schemas.openxmlformats.org/officeDocument/2006/relationships/image" Target="../media/image26.png"/><Relationship Id="rId2" Type="http://schemas.openxmlformats.org/officeDocument/2006/relationships/hyperlink" Target="http://www.openclipart.org/people/averpix/cellphone-nokia-n91-close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openclipart.org/people/netalloy/piglet.svg" TargetMode="External"/><Relationship Id="rId11" Type="http://schemas.openxmlformats.org/officeDocument/2006/relationships/image" Target="../media/image28.png"/><Relationship Id="rId5" Type="http://schemas.openxmlformats.org/officeDocument/2006/relationships/image" Target="../media/image25.png"/><Relationship Id="rId10" Type="http://schemas.openxmlformats.org/officeDocument/2006/relationships/hyperlink" Target="http://www.openclipart.org/people/nicubunu/nicubunu_Megaphone.svg" TargetMode="External"/><Relationship Id="rId4" Type="http://schemas.openxmlformats.org/officeDocument/2006/relationships/hyperlink" Target="http://www.openclipart.org/people/papapishu/Holstein_Cow_.svg" TargetMode="External"/><Relationship Id="rId9" Type="http://schemas.openxmlformats.org/officeDocument/2006/relationships/image" Target="../media/image2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500" b="1" u="sng" dirty="0">
                <a:solidFill>
                  <a:schemeClr val="accent2"/>
                </a:solidFill>
                <a:latin typeface="Georgia" pitchFamily="18" charset="0"/>
              </a:rPr>
              <a:t>SLOVNÍ </a:t>
            </a:r>
            <a:r>
              <a:rPr lang="cs-CZ" sz="6500" b="1" u="sng" dirty="0" smtClean="0">
                <a:solidFill>
                  <a:schemeClr val="accent2"/>
                </a:solidFill>
                <a:latin typeface="Georgia" pitchFamily="18" charset="0"/>
              </a:rPr>
              <a:t>DRUHY NEOHEBNÉ</a:t>
            </a:r>
            <a:endParaRPr lang="cs-CZ" sz="6500" b="1" u="sng" dirty="0">
              <a:solidFill>
                <a:schemeClr val="accent2"/>
              </a:solidFill>
              <a:latin typeface="Georgia" pitchFamily="18" charset="0"/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OPAKOVÁNÍ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28992" y="4429132"/>
            <a:ext cx="2233610" cy="2285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/>
              <a:t>       SLOVNÍ DRUHY</a:t>
            </a:r>
          </a:p>
        </p:txBody>
      </p:sp>
      <p:graphicFrame>
        <p:nvGraphicFramePr>
          <p:cNvPr id="5151" name="Diagram 31"/>
          <p:cNvGraphicFramePr>
            <a:graphicFrameLocks/>
          </p:cNvGraphicFramePr>
          <p:nvPr/>
        </p:nvGraphicFramePr>
        <p:xfrm>
          <a:off x="250825" y="1341438"/>
          <a:ext cx="8642350" cy="5111750"/>
        </p:xfrm>
        <a:graphic>
          <a:graphicData uri="http://schemas.openxmlformats.org/drawingml/2006/compatibility">
            <com:legacyDrawing xmlns:com="http://schemas.openxmlformats.org/drawingml/2006/compatibility" spid="_x0000_s2050"/>
          </a:graphicData>
        </a:graphic>
      </p:graphicFrame>
      <p:graphicFrame>
        <p:nvGraphicFramePr>
          <p:cNvPr id="5164" name="Diagram 44"/>
          <p:cNvGraphicFramePr>
            <a:graphicFrameLocks/>
          </p:cNvGraphicFramePr>
          <p:nvPr/>
        </p:nvGraphicFramePr>
        <p:xfrm>
          <a:off x="250825" y="1341438"/>
          <a:ext cx="8642350" cy="5111750"/>
        </p:xfrm>
        <a:graphic>
          <a:graphicData uri="http://schemas.openxmlformats.org/drawingml/2006/compatibility">
            <com:legacyDrawing xmlns:com="http://schemas.openxmlformats.org/drawingml/2006/compatibility" spid="_x0000_s2063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6. PŘÍSLOVCE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Vyjadřují okolnosti za kterých probíhá děj.</a:t>
            </a:r>
          </a:p>
          <a:p>
            <a:r>
              <a:rPr lang="cs-CZ"/>
              <a:t>Odpovídají na otázky Kde?, Kam?, Kdy?, Jak?.</a:t>
            </a:r>
          </a:p>
        </p:txBody>
      </p:sp>
      <p:pic>
        <p:nvPicPr>
          <p:cNvPr id="9218" name="Picture 2" descr="Butterfly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5008" y="2428868"/>
            <a:ext cx="1685925" cy="2381250"/>
          </a:xfrm>
          <a:prstGeom prst="rect">
            <a:avLst/>
          </a:prstGeom>
          <a:noFill/>
        </p:spPr>
      </p:pic>
      <p:pic>
        <p:nvPicPr>
          <p:cNvPr id="9220" name="Picture 4" descr="Kids 4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00892" y="4476750"/>
            <a:ext cx="1704975" cy="2381250"/>
          </a:xfrm>
          <a:prstGeom prst="rect">
            <a:avLst/>
          </a:prstGeom>
          <a:noFill/>
        </p:spPr>
      </p:pic>
      <p:pic>
        <p:nvPicPr>
          <p:cNvPr id="9222" name="Picture 6" descr="Theatre Masks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428728" y="2857496"/>
            <a:ext cx="2381250" cy="1743076"/>
          </a:xfrm>
          <a:prstGeom prst="rect">
            <a:avLst/>
          </a:prstGeom>
          <a:noFill/>
        </p:spPr>
      </p:pic>
      <p:pic>
        <p:nvPicPr>
          <p:cNvPr id="9224" name="Picture 8" descr="Me - sad with web fonts integrations">
            <a:hlinkClick r:id="rId9"/>
          </p:cNvPr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0" y="4286256"/>
            <a:ext cx="2381250" cy="2381250"/>
          </a:xfrm>
          <a:prstGeom prst="rect">
            <a:avLst/>
          </a:prstGeom>
          <a:noFill/>
        </p:spPr>
      </p:pic>
      <p:pic>
        <p:nvPicPr>
          <p:cNvPr id="9226" name="Picture 10" descr="stop watch">
            <a:hlinkClick r:id="rId11"/>
          </p:cNvPr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3857620" y="4214818"/>
            <a:ext cx="1781175" cy="2381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7. PŘEDLOŽKY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Stojí před jmény.</a:t>
            </a:r>
          </a:p>
        </p:txBody>
      </p:sp>
      <p:pic>
        <p:nvPicPr>
          <p:cNvPr id="8194" name="Picture 2" descr="Full Treasure Chest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2857496"/>
            <a:ext cx="2190750" cy="2041779"/>
          </a:xfrm>
          <a:prstGeom prst="rect">
            <a:avLst/>
          </a:prstGeom>
          <a:noFill/>
        </p:spPr>
      </p:pic>
      <p:pic>
        <p:nvPicPr>
          <p:cNvPr id="8198" name="Picture 6" descr="Horner 2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57946" y="1357291"/>
            <a:ext cx="2182368" cy="3048000"/>
          </a:xfrm>
          <a:prstGeom prst="rect">
            <a:avLst/>
          </a:prstGeom>
          <a:noFill/>
        </p:spPr>
      </p:pic>
      <p:pic>
        <p:nvPicPr>
          <p:cNvPr id="8200" name="Picture 8" descr="Egg Sandwich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00433" y="2357433"/>
            <a:ext cx="2085404" cy="2119313"/>
          </a:xfrm>
          <a:prstGeom prst="rect">
            <a:avLst/>
          </a:prstGeom>
          <a:noFill/>
        </p:spPr>
      </p:pic>
      <p:pic>
        <p:nvPicPr>
          <p:cNvPr id="8202" name="Picture 10" descr="Office Table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142976" y="5143512"/>
            <a:ext cx="2381250" cy="1466851"/>
          </a:xfrm>
          <a:prstGeom prst="rect">
            <a:avLst/>
          </a:prstGeom>
          <a:noFill/>
        </p:spPr>
      </p:pic>
      <p:pic>
        <p:nvPicPr>
          <p:cNvPr id="8204" name="Picture 12" descr="Windmill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572132" y="4214818"/>
            <a:ext cx="1685925" cy="2381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8. SPOJKY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Spojují věty nebo slova.</a:t>
            </a:r>
          </a:p>
        </p:txBody>
      </p:sp>
      <p:pic>
        <p:nvPicPr>
          <p:cNvPr id="7170" name="Picture 2" descr="Rubber Duck Family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4929198"/>
            <a:ext cx="3286125" cy="1656207"/>
          </a:xfrm>
          <a:prstGeom prst="rect">
            <a:avLst/>
          </a:prstGeom>
          <a:noFill/>
        </p:spPr>
      </p:pic>
      <p:pic>
        <p:nvPicPr>
          <p:cNvPr id="7172" name="Picture 4" descr="Funny bunny face with Easter eggs in a basket with baby rabbit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43636" y="1357298"/>
            <a:ext cx="2333625" cy="2381250"/>
          </a:xfrm>
          <a:prstGeom prst="rect">
            <a:avLst/>
          </a:prstGeom>
          <a:noFill/>
        </p:spPr>
      </p:pic>
      <p:pic>
        <p:nvPicPr>
          <p:cNvPr id="7174" name="Picture 6" descr="Baby Elephant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34" y="2285992"/>
            <a:ext cx="1685925" cy="2381250"/>
          </a:xfrm>
          <a:prstGeom prst="rect">
            <a:avLst/>
          </a:prstGeom>
          <a:noFill/>
        </p:spPr>
      </p:pic>
      <p:pic>
        <p:nvPicPr>
          <p:cNvPr id="7176" name="Picture 8" descr="Baby Elephant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071670" y="2857496"/>
            <a:ext cx="1685925" cy="2381250"/>
          </a:xfrm>
          <a:prstGeom prst="rect">
            <a:avLst/>
          </a:prstGeom>
          <a:noFill/>
        </p:spPr>
      </p:pic>
      <p:pic>
        <p:nvPicPr>
          <p:cNvPr id="7178" name="Picture 10" descr="books-aj.svg aj ashton 01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3929058" y="2357430"/>
            <a:ext cx="2381250" cy="2381250"/>
          </a:xfrm>
          <a:prstGeom prst="rect">
            <a:avLst/>
          </a:prstGeom>
          <a:noFill/>
        </p:spPr>
      </p:pic>
      <p:pic>
        <p:nvPicPr>
          <p:cNvPr id="7180" name="Picture 12" descr="spiral notebook 2">
            <a:hlinkClick r:id="rId12"/>
          </p:cNvPr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4286248" y="4714884"/>
            <a:ext cx="1156240" cy="1452563"/>
          </a:xfrm>
          <a:prstGeom prst="rect">
            <a:avLst/>
          </a:prstGeom>
          <a:noFill/>
        </p:spPr>
      </p:pic>
      <p:pic>
        <p:nvPicPr>
          <p:cNvPr id="7184" name="Picture 16" descr="scull">
            <a:hlinkClick r:id="rId14"/>
          </p:cNvPr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6500826" y="4286256"/>
            <a:ext cx="1990725" cy="2381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9. ČÁSTICE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Uvozují samostatné věty.</a:t>
            </a:r>
          </a:p>
        </p:txBody>
      </p:sp>
      <p:pic>
        <p:nvPicPr>
          <p:cNvPr id="6146" name="Picture 2" descr="weather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2285992"/>
            <a:ext cx="2381250" cy="2162176"/>
          </a:xfrm>
          <a:prstGeom prst="rect">
            <a:avLst/>
          </a:prstGeom>
          <a:noFill/>
        </p:spPr>
      </p:pic>
      <p:pic>
        <p:nvPicPr>
          <p:cNvPr id="6148" name="Picture 4" descr="CHRISTMAS 000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857884" y="5072074"/>
            <a:ext cx="2381250" cy="1428750"/>
          </a:xfrm>
          <a:prstGeom prst="rect">
            <a:avLst/>
          </a:prstGeom>
          <a:noFill/>
        </p:spPr>
      </p:pic>
      <p:pic>
        <p:nvPicPr>
          <p:cNvPr id="6150" name="Picture 6" descr="sapin_03_xmas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929454" y="1500174"/>
            <a:ext cx="1724025" cy="2381250"/>
          </a:xfrm>
          <a:prstGeom prst="rect">
            <a:avLst/>
          </a:prstGeom>
          <a:noFill/>
        </p:spPr>
      </p:pic>
      <p:pic>
        <p:nvPicPr>
          <p:cNvPr id="6152" name="Picture 8" descr="bucket and spade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643306" y="3000372"/>
            <a:ext cx="2381250" cy="2009776"/>
          </a:xfrm>
          <a:prstGeom prst="rect">
            <a:avLst/>
          </a:prstGeom>
          <a:noFill/>
        </p:spPr>
      </p:pic>
      <p:pic>
        <p:nvPicPr>
          <p:cNvPr id="6154" name="Picture 10" descr="Guepard on Landscape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357290" y="5214950"/>
            <a:ext cx="2381250" cy="13811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/>
              <a:t>10. CITOSLOVCE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Vyjadřují pocity, výzvy nebo označují zvuky.</a:t>
            </a:r>
          </a:p>
        </p:txBody>
      </p:sp>
      <p:pic>
        <p:nvPicPr>
          <p:cNvPr id="5122" name="Picture 2" descr="Cell phone - close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5143512"/>
            <a:ext cx="2381250" cy="1533526"/>
          </a:xfrm>
          <a:prstGeom prst="rect">
            <a:avLst/>
          </a:prstGeom>
          <a:noFill/>
        </p:spPr>
      </p:pic>
      <p:pic>
        <p:nvPicPr>
          <p:cNvPr id="5124" name="Picture 4" descr="Holstein cow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00562" y="4857760"/>
            <a:ext cx="2381250" cy="1581151"/>
          </a:xfrm>
          <a:prstGeom prst="rect">
            <a:avLst/>
          </a:prstGeom>
          <a:noFill/>
        </p:spPr>
      </p:pic>
      <p:pic>
        <p:nvPicPr>
          <p:cNvPr id="5126" name="Picture 6" descr="piglet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928927" y="2428869"/>
            <a:ext cx="2262188" cy="2262188"/>
          </a:xfrm>
          <a:prstGeom prst="rect">
            <a:avLst/>
          </a:prstGeom>
          <a:noFill/>
        </p:spPr>
      </p:pic>
      <p:pic>
        <p:nvPicPr>
          <p:cNvPr id="5128" name="Picture 8" descr="Halloween Ghost 2">
            <a:hlinkClick r:id="rId8"/>
          </p:cNvPr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429388" y="2643182"/>
            <a:ext cx="2286000" cy="2381250"/>
          </a:xfrm>
          <a:prstGeom prst="rect">
            <a:avLst/>
          </a:prstGeom>
          <a:noFill/>
        </p:spPr>
      </p:pic>
      <p:pic>
        <p:nvPicPr>
          <p:cNvPr id="5130" name="Picture 10" descr="Megaphone">
            <a:hlinkClick r:id="rId10"/>
          </p:cNvPr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142850" y="2285998"/>
            <a:ext cx="1833563" cy="18335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139</Words>
  <Application>Microsoft Office PowerPoint</Application>
  <PresentationFormat>Předvádění na obrazovce (4:3)</PresentationFormat>
  <Paragraphs>44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SLOVNÍ DRUHY NEOHEBNÉ</vt:lpstr>
      <vt:lpstr>       SLOVNÍ DRUHY</vt:lpstr>
      <vt:lpstr>6. PŘÍSLOVCE</vt:lpstr>
      <vt:lpstr>7. PŘEDLOŽKY</vt:lpstr>
      <vt:lpstr>8. SPOJKY</vt:lpstr>
      <vt:lpstr>9. ČÁSTICE</vt:lpstr>
      <vt:lpstr>10. CITOSLOVCE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 Galasová</dc:creator>
  <cp:lastModifiedBy>Lenka Galasová</cp:lastModifiedBy>
  <cp:revision>21</cp:revision>
  <dcterms:created xsi:type="dcterms:W3CDTF">2011-05-09T16:27:32Z</dcterms:created>
  <dcterms:modified xsi:type="dcterms:W3CDTF">2011-05-09T19:09:06Z</dcterms:modified>
</cp:coreProperties>
</file>