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653" autoAdjust="0"/>
  </p:normalViewPr>
  <p:slideViewPr>
    <p:cSldViewPr>
      <p:cViewPr varScale="1">
        <p:scale>
          <a:sx n="80" d="100"/>
          <a:sy n="80" d="100"/>
        </p:scale>
        <p:origin x="-48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AD7510-7A45-4646-BD9E-BBB22B975BF8}" type="datetimeFigureOut">
              <a:rPr lang="cs-CZ" smtClean="0"/>
              <a:pPr/>
              <a:t>9.11.2011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E1D607-34B9-4774-8830-5E7065ECA26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E1D607-34B9-4774-8830-5E7065ECA26E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E8103-DB9B-4D7F-942F-AA1317E1CDF1}" type="datetimeFigureOut">
              <a:rPr lang="cs-CZ" smtClean="0"/>
              <a:pPr/>
              <a:t>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1FA72-049E-4479-B03D-775C9119E6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E8103-DB9B-4D7F-942F-AA1317E1CDF1}" type="datetimeFigureOut">
              <a:rPr lang="cs-CZ" smtClean="0"/>
              <a:pPr/>
              <a:t>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1FA72-049E-4479-B03D-775C9119E6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E8103-DB9B-4D7F-942F-AA1317E1CDF1}" type="datetimeFigureOut">
              <a:rPr lang="cs-CZ" smtClean="0"/>
              <a:pPr/>
              <a:t>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1FA72-049E-4479-B03D-775C9119E6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E8103-DB9B-4D7F-942F-AA1317E1CDF1}" type="datetimeFigureOut">
              <a:rPr lang="cs-CZ" smtClean="0"/>
              <a:pPr/>
              <a:t>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1FA72-049E-4479-B03D-775C9119E6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E8103-DB9B-4D7F-942F-AA1317E1CDF1}" type="datetimeFigureOut">
              <a:rPr lang="cs-CZ" smtClean="0"/>
              <a:pPr/>
              <a:t>9.11.2011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1FA72-049E-4479-B03D-775C9119E6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E8103-DB9B-4D7F-942F-AA1317E1CDF1}" type="datetimeFigureOut">
              <a:rPr lang="cs-CZ" smtClean="0"/>
              <a:pPr/>
              <a:t>9.11.2011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1FA72-049E-4479-B03D-775C9119E6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E8103-DB9B-4D7F-942F-AA1317E1CDF1}" type="datetimeFigureOut">
              <a:rPr lang="cs-CZ" smtClean="0"/>
              <a:pPr/>
              <a:t>9.11.2011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1FA72-049E-4479-B03D-775C9119E6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E8103-DB9B-4D7F-942F-AA1317E1CDF1}" type="datetimeFigureOut">
              <a:rPr lang="cs-CZ" smtClean="0"/>
              <a:pPr/>
              <a:t>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1FA72-049E-4479-B03D-775C9119E6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E8103-DB9B-4D7F-942F-AA1317E1CDF1}" type="datetimeFigureOut">
              <a:rPr lang="cs-CZ" smtClean="0"/>
              <a:pPr/>
              <a:t>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1FA72-049E-4479-B03D-775C9119E6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E8103-DB9B-4D7F-942F-AA1317E1CDF1}" type="datetimeFigureOut">
              <a:rPr lang="cs-CZ" smtClean="0"/>
              <a:pPr/>
              <a:t>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1FA72-049E-4479-B03D-775C9119E6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E8103-DB9B-4D7F-942F-AA1317E1CDF1}" type="datetimeFigureOut">
              <a:rPr lang="cs-CZ" smtClean="0"/>
              <a:pPr/>
              <a:t>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1FA72-049E-4479-B03D-775C9119E6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1E8103-DB9B-4D7F-942F-AA1317E1CDF1}" type="datetimeFigureOut">
              <a:rPr lang="cs-CZ" smtClean="0"/>
              <a:pPr/>
              <a:t>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51FA72-049E-4479-B03D-775C9119E61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28596" y="2643182"/>
            <a:ext cx="8229600" cy="1143000"/>
          </a:xfr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r>
              <a:rPr lang="cs-CZ" sz="7200" b="1" u="sng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ČÍSLA DO 10 000</a:t>
            </a:r>
            <a:endParaRPr lang="cs-CZ" sz="7200" b="1" u="sng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8229600" cy="714380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Zapiš čísla vyjádřená slovy:</a:t>
            </a:r>
            <a:endParaRPr lang="cs-CZ" sz="36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00034" y="1428736"/>
            <a:ext cx="8699818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šest tisíc tři sta				_____________</a:t>
            </a: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dva tisíce osm set pět			_____________</a:t>
            </a: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devět tisíc patnáct			_____________</a:t>
            </a: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čtyři tisíce devět set jedna		_____________</a:t>
            </a: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sedm tisíc sedm set čtrnáct		_____________</a:t>
            </a: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pět tisíc tři sta dvacet			_____________</a:t>
            </a: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jeden tisíc jedenáct			_____________</a:t>
            </a: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tři tisíce čtyři				_____________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Zapiš čísla z tabulky, která mají:</a:t>
            </a:r>
            <a:endParaRPr lang="cs-CZ" sz="36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285720" y="1428736"/>
          <a:ext cx="6096000" cy="466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002060"/>
                          </a:solidFill>
                        </a:rPr>
                        <a:t>T</a:t>
                      </a:r>
                      <a:endParaRPr lang="cs-CZ" sz="28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7030A0"/>
                          </a:solidFill>
                        </a:rPr>
                        <a:t>S</a:t>
                      </a:r>
                      <a:endParaRPr lang="cs-CZ" sz="28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92D050"/>
                          </a:solidFill>
                        </a:rPr>
                        <a:t>D</a:t>
                      </a:r>
                      <a:endParaRPr lang="cs-CZ" sz="2800" dirty="0">
                        <a:solidFill>
                          <a:srgbClr val="92D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solidFill>
                            <a:srgbClr val="FF0000"/>
                          </a:solidFill>
                        </a:rPr>
                        <a:t>J</a:t>
                      </a:r>
                      <a:endParaRPr lang="cs-CZ" sz="2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3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7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5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1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8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4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6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0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9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1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7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2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3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5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7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7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0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4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5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6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2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9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9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9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9</a:t>
                      </a:r>
                      <a:endParaRPr lang="cs-CZ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6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0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8</a:t>
                      </a:r>
                      <a:endParaRPr lang="cs-CZ" sz="2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6458649" y="1928802"/>
            <a:ext cx="2582758" cy="42780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400" dirty="0" smtClean="0">
                <a:latin typeface="Times New Roman" pitchFamily="18" charset="0"/>
                <a:cs typeface="Times New Roman" pitchFamily="18" charset="0"/>
              </a:rPr>
              <a:t>___________</a:t>
            </a:r>
          </a:p>
          <a:p>
            <a:r>
              <a:rPr lang="cs-CZ" sz="3400" dirty="0" smtClean="0">
                <a:latin typeface="Times New Roman" pitchFamily="18" charset="0"/>
                <a:cs typeface="Times New Roman" pitchFamily="18" charset="0"/>
              </a:rPr>
              <a:t>___________</a:t>
            </a:r>
          </a:p>
          <a:p>
            <a:r>
              <a:rPr lang="cs-CZ" sz="3400" dirty="0" smtClean="0">
                <a:latin typeface="Times New Roman" pitchFamily="18" charset="0"/>
                <a:cs typeface="Times New Roman" pitchFamily="18" charset="0"/>
              </a:rPr>
              <a:t>___________</a:t>
            </a:r>
          </a:p>
          <a:p>
            <a:r>
              <a:rPr lang="cs-CZ" sz="3400" dirty="0" smtClean="0">
                <a:latin typeface="Times New Roman" pitchFamily="18" charset="0"/>
                <a:cs typeface="Times New Roman" pitchFamily="18" charset="0"/>
              </a:rPr>
              <a:t>___________</a:t>
            </a:r>
          </a:p>
          <a:p>
            <a:r>
              <a:rPr lang="cs-CZ" sz="3400" dirty="0" smtClean="0">
                <a:latin typeface="Times New Roman" pitchFamily="18" charset="0"/>
                <a:cs typeface="Times New Roman" pitchFamily="18" charset="0"/>
              </a:rPr>
              <a:t>___________</a:t>
            </a:r>
          </a:p>
          <a:p>
            <a:r>
              <a:rPr lang="cs-CZ" sz="3400" dirty="0" smtClean="0">
                <a:latin typeface="Times New Roman" pitchFamily="18" charset="0"/>
                <a:cs typeface="Times New Roman" pitchFamily="18" charset="0"/>
              </a:rPr>
              <a:t>___________</a:t>
            </a:r>
          </a:p>
          <a:p>
            <a:r>
              <a:rPr lang="cs-CZ" sz="3400" dirty="0" smtClean="0">
                <a:latin typeface="Times New Roman" pitchFamily="18" charset="0"/>
                <a:cs typeface="Times New Roman" pitchFamily="18" charset="0"/>
              </a:rPr>
              <a:t>___________</a:t>
            </a:r>
          </a:p>
          <a:p>
            <a:r>
              <a:rPr lang="cs-CZ" sz="3400" dirty="0" smtClean="0">
                <a:latin typeface="Times New Roman" pitchFamily="18" charset="0"/>
                <a:cs typeface="Times New Roman" pitchFamily="18" charset="0"/>
              </a:rPr>
              <a:t>___________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Doplň rozvinutý zápis čísla v desítkové soustavě:</a:t>
            </a:r>
            <a:endParaRPr lang="cs-CZ" sz="36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71472" y="1571612"/>
            <a:ext cx="7096815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Vzor: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6 853 = 6 .  ____ + 8 . 100 + 5 . __ + 3 . 1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6 853 = 6 .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1 000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+ 8 . 100 + 5 .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+ 3 . 1</a:t>
            </a: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7 351 = 7 . 1 000 + _ . 100 + 5 . 10 + _ . 1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2 030 = 2 .  ____ + 0 . 100 + _ . 10 + 0 . 1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6 429 = 6 . 1 000 + 4 . ___ + 2 . 10 + 9 . _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8 560 = _ . 1 000 + _ . 100 + 6 . 10 + 0 . 1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9 989 = 9 . 1 000 + 9 . 100 + _ . 10 + 9 . _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4 051 = 4 .  ____ + 0 . ___ + 5 . 10 + 1 . 1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3 790 = 3 .  ____ + 7 . ___ + 9 . __ + 0 . _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Porovnej čísla s různým počtem cifer:</a:t>
            </a:r>
            <a:endParaRPr lang="cs-CZ" sz="36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00034" y="1643050"/>
            <a:ext cx="828680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Ze dvou čísel je vždy větší to, které má větší počet číslic.</a:t>
            </a:r>
          </a:p>
          <a:p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Vzor:    </a:t>
            </a:r>
            <a:r>
              <a:rPr lang="cs-CZ" sz="280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cs-CZ" sz="2800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cs-CZ" sz="28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&gt; </a:t>
            </a:r>
            <a:r>
              <a:rPr lang="cs-CZ" sz="2800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r>
              <a:rPr lang="cs-CZ" sz="28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r>
              <a:rPr lang="cs-C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cs-CZ" sz="2800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cs-CZ" sz="2800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cs-CZ" sz="28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&lt; </a:t>
            </a:r>
            <a:r>
              <a:rPr lang="cs-CZ" sz="280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cs-CZ" sz="2800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cs-CZ" sz="28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</a:p>
          <a:p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cs-CZ" sz="2800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cs-CZ" sz="2800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28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cs-CZ" sz="2800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cs-CZ" sz="2800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28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2800" u="sng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800    80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	8 000 </a:t>
            </a:r>
            <a:r>
              <a:rPr lang="cs-CZ" sz="2800" smtClean="0">
                <a:latin typeface="Times New Roman" pitchFamily="18" charset="0"/>
                <a:cs typeface="Times New Roman" pitchFamily="18" charset="0"/>
              </a:rPr>
              <a:t>⁪   320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76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⁪ 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760			   600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⁪  8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510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200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⁪   2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800		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28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⁪   999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6 000 ⁪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6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000           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200  ⁪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12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44 ⁪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440                          555 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⁪ 55 </a:t>
            </a:r>
          </a:p>
          <a:p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Porovnej čísla se stejným počtem cifer:</a:t>
            </a:r>
            <a:endParaRPr lang="cs-CZ" sz="36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28596" y="1428736"/>
            <a:ext cx="807249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Jestliže čísla mají stejný počet číslic, potom je větší to číslo, které má více tisíců. Pokud je počet tisíců stejný, porovnáváme potom stovky, desítky a jednotky.</a:t>
            </a:r>
          </a:p>
          <a:p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Vzor: </a:t>
            </a:r>
            <a:r>
              <a:rPr lang="cs-C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cs-CZ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&gt; </a:t>
            </a:r>
            <a:r>
              <a:rPr lang="cs-C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cs-CZ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cs-C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cs-CZ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&lt; </a:t>
            </a:r>
            <a:r>
              <a:rPr lang="cs-C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cs-CZ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cs-C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cs-CZ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cs-C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cs-CZ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3 500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⁪ 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2 500			8 321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⁪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6 321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6 750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⁪   6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650			9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060  ⁪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9 600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9 991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⁪   9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998			4 537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⁪  4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536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5 017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⁪  5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007			5 011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⁪  5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011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3 302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⁪  3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302			7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896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⁪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7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897</a:t>
            </a:r>
            <a:endParaRPr lang="cs-CZ" sz="2800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16749760</TotalTime>
  <Words>333</Words>
  <Application>Microsoft Office PowerPoint</Application>
  <PresentationFormat>Předvádění na obrazovce (4:3)</PresentationFormat>
  <Paragraphs>89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ČÍSLA DO 10 000</vt:lpstr>
      <vt:lpstr>Zapiš čísla vyjádřená slovy:</vt:lpstr>
      <vt:lpstr>Zapiš čísla z tabulky, která mají:</vt:lpstr>
      <vt:lpstr>Doplň rozvinutý zápis čísla v desítkové soustavě:</vt:lpstr>
      <vt:lpstr>Porovnej čísla s různým počtem cifer:</vt:lpstr>
      <vt:lpstr>Porovnej čísla se stejným počtem cifer:</vt:lpstr>
    </vt:vector>
  </TitlesOfParts>
  <Company>Lenka Galasová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Lenka Galasová</dc:creator>
  <cp:lastModifiedBy>uzivatel</cp:lastModifiedBy>
  <cp:revision>21</cp:revision>
  <dcterms:created xsi:type="dcterms:W3CDTF">1980-01-03T23:24:57Z</dcterms:created>
  <dcterms:modified xsi:type="dcterms:W3CDTF">2011-11-09T09:28:06Z</dcterms:modified>
</cp:coreProperties>
</file>