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62" r:id="rId4"/>
    <p:sldId id="26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521" autoAdjust="0"/>
  </p:normalViewPr>
  <p:slideViewPr>
    <p:cSldViewPr>
      <p:cViewPr>
        <p:scale>
          <a:sx n="75" d="100"/>
          <a:sy n="75" d="100"/>
        </p:scale>
        <p:origin x="-122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VY_32_INOVACE_5A16M3_Sčítání do tisíce 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Sčítání </a:t>
          </a:r>
          <a:r>
            <a:rPr lang="cs-CZ" smtClean="0"/>
            <a:t>do tisíce 1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8C5588-0E2A-4127-9666-6D6E1AF4EC38}" type="presOf" srcId="{C73C7642-F245-4585-8F88-243F9FAEF6CA}" destId="{59F530CB-4999-43B3-A00D-6AB53886BD77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AF21AAC1-1B12-4D85-87E6-8A9A0F7B1217}" type="presOf" srcId="{019433A1-1324-4DE1-9E6F-32B851095F74}" destId="{E7297F21-D4FD-4A41-AE58-814D01A6B5E7}" srcOrd="1" destOrd="0" presId="urn:microsoft.com/office/officeart/2005/8/layout/target3"/>
    <dgm:cxn modelId="{38F52BA1-EF79-4271-B5A2-DE3E016FD632}" type="presOf" srcId="{39F8B381-5807-488E-AC22-73DD4140ED4A}" destId="{71045F8C-00FA-488E-A7BD-E2E6753D979D}" srcOrd="0" destOrd="0" presId="urn:microsoft.com/office/officeart/2005/8/layout/target3"/>
    <dgm:cxn modelId="{054D1CE6-50D7-4F1E-B875-6B828244F390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72C4FD8-CEB0-41E3-BA47-CFA2D53B9D42}" type="presOf" srcId="{C73C7642-F245-4585-8F88-243F9FAEF6CA}" destId="{9A9B6F4F-B6FF-4F2D-B640-A8473E589523}" srcOrd="0" destOrd="0" presId="urn:microsoft.com/office/officeart/2005/8/layout/target3"/>
    <dgm:cxn modelId="{A6D1386F-1A6B-4FE6-8601-4EFDF3EDFE65}" type="presOf" srcId="{019433A1-1324-4DE1-9E6F-32B851095F74}" destId="{A3817367-F2BC-482F-8832-FA00B51DCCF3}" srcOrd="0" destOrd="0" presId="urn:microsoft.com/office/officeart/2005/8/layout/target3"/>
    <dgm:cxn modelId="{2826C2ED-941B-4A36-A670-B607FE06EC5E}" type="presOf" srcId="{FBBFC3EA-9D9D-4F3A-BEA6-9C2C0E46BF20}" destId="{643EA938-EDE0-4533-ACCC-D2BD6F3A527C}" srcOrd="0" destOrd="0" presId="urn:microsoft.com/office/officeart/2005/8/layout/target3"/>
    <dgm:cxn modelId="{6AE69121-DCF4-4983-899B-698D44F1AD79}" type="presOf" srcId="{EBC41103-E2E5-4D48-9B4B-425520D3D098}" destId="{3BA01B75-849B-4716-8BCD-084A86FF328F}" srcOrd="0" destOrd="0" presId="urn:microsoft.com/office/officeart/2005/8/layout/target3"/>
    <dgm:cxn modelId="{4A685623-6147-4394-81BF-A008FD52CEBE}" type="presOf" srcId="{FBBFC3EA-9D9D-4F3A-BEA6-9C2C0E46BF20}" destId="{832BF48F-0145-4429-9E02-8FCA946CCE9E}" srcOrd="1" destOrd="0" presId="urn:microsoft.com/office/officeart/2005/8/layout/target3"/>
    <dgm:cxn modelId="{B6880E44-81B7-444F-898B-6E98AE4EE33A}" type="presOf" srcId="{445C7998-7549-48B0-BD68-D4F0167F02E5}" destId="{4D19AB04-24FA-40C2-B203-52AE3D15E171}" srcOrd="1" destOrd="0" presId="urn:microsoft.com/office/officeart/2005/8/layout/target3"/>
    <dgm:cxn modelId="{D713381C-C2F9-46DE-B2D6-7FA5964A66A0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1F9B72A-1C14-4A69-A693-AEA614E9744F}" type="presParOf" srcId="{71045F8C-00FA-488E-A7BD-E2E6753D979D}" destId="{3577EC6B-C980-4F34-8C69-4365E7B8FC8C}" srcOrd="0" destOrd="0" presId="urn:microsoft.com/office/officeart/2005/8/layout/target3"/>
    <dgm:cxn modelId="{5BE2F750-1AE2-4617-843D-C9AD0C66578C}" type="presParOf" srcId="{71045F8C-00FA-488E-A7BD-E2E6753D979D}" destId="{6940EB87-DC1D-4BC3-9408-9AC2E1FFC039}" srcOrd="1" destOrd="0" presId="urn:microsoft.com/office/officeart/2005/8/layout/target3"/>
    <dgm:cxn modelId="{01BE652A-641F-40E7-8606-DF669AAEF831}" type="presParOf" srcId="{71045F8C-00FA-488E-A7BD-E2E6753D979D}" destId="{BC35EE03-4121-4EF9-923D-7CB6D30D358D}" srcOrd="2" destOrd="0" presId="urn:microsoft.com/office/officeart/2005/8/layout/target3"/>
    <dgm:cxn modelId="{B99ABB4D-D340-4D35-90D9-548267CC9AF1}" type="presParOf" srcId="{71045F8C-00FA-488E-A7BD-E2E6753D979D}" destId="{C95EEA27-3CBF-4645-A92D-9D8AF5C1CBFC}" srcOrd="3" destOrd="0" presId="urn:microsoft.com/office/officeart/2005/8/layout/target3"/>
    <dgm:cxn modelId="{9E20D679-06CC-42CC-A9F7-D7BD5CC3B925}" type="presParOf" srcId="{71045F8C-00FA-488E-A7BD-E2E6753D979D}" destId="{851BB866-B6AE-4566-893F-4C635BA974FC}" srcOrd="4" destOrd="0" presId="urn:microsoft.com/office/officeart/2005/8/layout/target3"/>
    <dgm:cxn modelId="{2C9411A1-3551-4624-B208-29C5F4AFDD4C}" type="presParOf" srcId="{71045F8C-00FA-488E-A7BD-E2E6753D979D}" destId="{643EA938-EDE0-4533-ACCC-D2BD6F3A527C}" srcOrd="5" destOrd="0" presId="urn:microsoft.com/office/officeart/2005/8/layout/target3"/>
    <dgm:cxn modelId="{385B2DC7-8797-4D9D-B91F-8E5699C42417}" type="presParOf" srcId="{71045F8C-00FA-488E-A7BD-E2E6753D979D}" destId="{92F31B18-D66D-4CC7-89B9-378928DE877D}" srcOrd="6" destOrd="0" presId="urn:microsoft.com/office/officeart/2005/8/layout/target3"/>
    <dgm:cxn modelId="{010C78A1-5D91-4048-A632-455FC423CEC9}" type="presParOf" srcId="{71045F8C-00FA-488E-A7BD-E2E6753D979D}" destId="{902074E1-B931-4618-97F1-FADBE82E9C3C}" srcOrd="7" destOrd="0" presId="urn:microsoft.com/office/officeart/2005/8/layout/target3"/>
    <dgm:cxn modelId="{E2392A86-D283-4E6C-B67B-0B34BD4E5AD7}" type="presParOf" srcId="{71045F8C-00FA-488E-A7BD-E2E6753D979D}" destId="{A3817367-F2BC-482F-8832-FA00B51DCCF3}" srcOrd="8" destOrd="0" presId="urn:microsoft.com/office/officeart/2005/8/layout/target3"/>
    <dgm:cxn modelId="{7524F907-29A0-424C-A505-62BE85AEC0B4}" type="presParOf" srcId="{71045F8C-00FA-488E-A7BD-E2E6753D979D}" destId="{2DD79E57-A63E-47D4-A1AB-6DF333476AD4}" srcOrd="9" destOrd="0" presId="urn:microsoft.com/office/officeart/2005/8/layout/target3"/>
    <dgm:cxn modelId="{0B072788-5284-49EA-BDE0-BEEBB872B8CF}" type="presParOf" srcId="{71045F8C-00FA-488E-A7BD-E2E6753D979D}" destId="{648967D3-ED80-4214-8D87-4E7012561E4A}" srcOrd="10" destOrd="0" presId="urn:microsoft.com/office/officeart/2005/8/layout/target3"/>
    <dgm:cxn modelId="{E67356FE-A1F4-4732-B58C-19C35DADCE1F}" type="presParOf" srcId="{71045F8C-00FA-488E-A7BD-E2E6753D979D}" destId="{9A9B6F4F-B6FF-4F2D-B640-A8473E589523}" srcOrd="11" destOrd="0" presId="urn:microsoft.com/office/officeart/2005/8/layout/target3"/>
    <dgm:cxn modelId="{6FA9D079-163E-4F19-9B6D-3C93AAE140C7}" type="presParOf" srcId="{71045F8C-00FA-488E-A7BD-E2E6753D979D}" destId="{13BD0FAF-9F2C-4708-9E63-A8E8E5252943}" srcOrd="12" destOrd="0" presId="urn:microsoft.com/office/officeart/2005/8/layout/target3"/>
    <dgm:cxn modelId="{2525BC6A-B1D8-4CC5-8438-E20F88479DBC}" type="presParOf" srcId="{71045F8C-00FA-488E-A7BD-E2E6753D979D}" destId="{6821E7C9-5E4B-45FA-8F82-01E6F26FAA25}" srcOrd="13" destOrd="0" presId="urn:microsoft.com/office/officeart/2005/8/layout/target3"/>
    <dgm:cxn modelId="{CD4EF752-83AC-431D-AC30-99618B3EC7C2}" type="presParOf" srcId="{71045F8C-00FA-488E-A7BD-E2E6753D979D}" destId="{3BA01B75-849B-4716-8BCD-084A86FF328F}" srcOrd="14" destOrd="0" presId="urn:microsoft.com/office/officeart/2005/8/layout/target3"/>
    <dgm:cxn modelId="{3EAA633D-EFEC-4877-96BB-84C48956C89B}" type="presParOf" srcId="{71045F8C-00FA-488E-A7BD-E2E6753D979D}" destId="{4D19AB04-24FA-40C2-B203-52AE3D15E171}" srcOrd="15" destOrd="0" presId="urn:microsoft.com/office/officeart/2005/8/layout/target3"/>
    <dgm:cxn modelId="{C12C188A-1C42-4509-972D-C90777360BA1}" type="presParOf" srcId="{71045F8C-00FA-488E-A7BD-E2E6753D979D}" destId="{832BF48F-0145-4429-9E02-8FCA946CCE9E}" srcOrd="16" destOrd="0" presId="urn:microsoft.com/office/officeart/2005/8/layout/target3"/>
    <dgm:cxn modelId="{8532DAF5-2FD8-4C66-86AE-CD08F5201FC2}" type="presParOf" srcId="{71045F8C-00FA-488E-A7BD-E2E6753D979D}" destId="{E7297F21-D4FD-4A41-AE58-814D01A6B5E7}" srcOrd="17" destOrd="0" presId="urn:microsoft.com/office/officeart/2005/8/layout/target3"/>
    <dgm:cxn modelId="{F394D72D-7187-4112-926D-E337EF52DCA1}" type="presParOf" srcId="{71045F8C-00FA-488E-A7BD-E2E6753D979D}" destId="{59F530CB-4999-43B3-A00D-6AB53886BD77}" srcOrd="18" destOrd="0" presId="urn:microsoft.com/office/officeart/2005/8/layout/target3"/>
    <dgm:cxn modelId="{7D65D277-61E3-4D31-83B1-E66BB7B5A3A0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VY_32_INOVACE_5A16M3_Sčítání do tisíce 1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Sčítání </a:t>
          </a:r>
          <a:r>
            <a:rPr lang="cs-CZ" sz="1800" kern="1200" smtClean="0"/>
            <a:t>do tisíce 1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656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166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889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779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927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622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6103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307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6471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0973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87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B82658-142B-4BBF-BADF-AD0A790DFB4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6221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8866921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4389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Pro 3. ročník základní školy</a:t>
            </a:r>
          </a:p>
          <a:p>
            <a:pPr marL="0" indent="0">
              <a:buNone/>
            </a:pPr>
            <a:r>
              <a:rPr lang="cs-CZ" sz="2400" dirty="0" smtClean="0"/>
              <a:t>Sčítání čísel do tisíce bez přechodu /vyvození učiva a pracovní list pro doplňování příkladů/</a:t>
            </a:r>
          </a:p>
          <a:p>
            <a:pPr marL="0" indent="0">
              <a:buNone/>
            </a:pPr>
            <a:r>
              <a:rPr lang="cs-CZ" sz="2400" dirty="0" smtClean="0"/>
              <a:t>Pomůcky: funkce pero v programu PowerPoint, fixy</a:t>
            </a:r>
          </a:p>
          <a:p>
            <a:pPr marL="0" indent="0">
              <a:buNone/>
            </a:pPr>
            <a:r>
              <a:rPr lang="cs-CZ" sz="2400" dirty="0" smtClean="0"/>
              <a:t>Inovace: </a:t>
            </a:r>
            <a:r>
              <a:rPr lang="cs-CZ" sz="2400" dirty="0" smtClean="0"/>
              <a:t>Vede </a:t>
            </a:r>
            <a:r>
              <a:rPr lang="cs-CZ" sz="2400" dirty="0" smtClean="0"/>
              <a:t>žáky k pochopení učiva postupným odsouváním čísel a ukázkou na penězích, podporuje aktivní </a:t>
            </a:r>
            <a:r>
              <a:rPr lang="cs-CZ" sz="2400" dirty="0" smtClean="0"/>
              <a:t>zapojení.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Metodické pokyny: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S</a:t>
            </a:r>
            <a:r>
              <a:rPr lang="cs-CZ" sz="2400" dirty="0" smtClean="0"/>
              <a:t>nímek - názorná </a:t>
            </a:r>
            <a:r>
              <a:rPr lang="cs-CZ" sz="2400" dirty="0" smtClean="0"/>
              <a:t>ukázka přičítání čísel k tisícům /k prvnímu sčítanci přisuň druhý sčítanec a dostaneš výsledek</a:t>
            </a:r>
            <a:r>
              <a:rPr lang="cs-CZ" sz="2400" dirty="0" smtClean="0"/>
              <a:t>/.</a:t>
            </a:r>
            <a:endParaRPr lang="cs-CZ" sz="2400" dirty="0" smtClean="0"/>
          </a:p>
          <a:p>
            <a:pPr marL="514350" indent="-514350">
              <a:buFont typeface="Arial" pitchFamily="34" charset="0"/>
              <a:buAutoNum type="arabicPeriod"/>
            </a:pPr>
            <a:r>
              <a:rPr lang="cs-CZ" sz="2400" dirty="0" smtClean="0"/>
              <a:t>Snímek -  </a:t>
            </a:r>
            <a:r>
              <a:rPr lang="cs-CZ" sz="2400" dirty="0" smtClean="0"/>
              <a:t>názorná ukázka odčítání čísel s výsledkem </a:t>
            </a:r>
            <a:r>
              <a:rPr lang="cs-CZ" sz="2400" dirty="0" smtClean="0">
                <a:solidFill>
                  <a:srgbClr val="00B050"/>
                </a:solidFill>
              </a:rPr>
              <a:t> x</a:t>
            </a:r>
            <a:r>
              <a:rPr lang="cs-CZ" sz="2400" dirty="0" smtClean="0"/>
              <a:t> tisíc /od menšence odsuň menšitele a dostaneš výsledek</a:t>
            </a:r>
            <a:r>
              <a:rPr lang="cs-CZ" sz="2400" dirty="0" smtClean="0"/>
              <a:t>/.</a:t>
            </a:r>
            <a:endParaRPr lang="cs-CZ" sz="2400" dirty="0"/>
          </a:p>
          <a:p>
            <a:pPr marL="514350" indent="-514350">
              <a:buFont typeface="Arial" pitchFamily="34" charset="0"/>
              <a:buAutoNum type="arabicPeriod"/>
            </a:pPr>
            <a:r>
              <a:rPr lang="cs-CZ" sz="2400" dirty="0" smtClean="0"/>
              <a:t>S</a:t>
            </a:r>
            <a:r>
              <a:rPr lang="cs-CZ" sz="2400" dirty="0" smtClean="0"/>
              <a:t>nímek - fixem </a:t>
            </a:r>
            <a:r>
              <a:rPr lang="cs-CZ" sz="2400" dirty="0" smtClean="0"/>
              <a:t>dopisujte ke každému znázornění 4 </a:t>
            </a:r>
            <a:r>
              <a:rPr lang="cs-CZ" sz="2400" dirty="0" smtClean="0"/>
              <a:t>příklady.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56077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1584" y="26064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2400" i="1" u="sng" dirty="0" smtClean="0">
                <a:solidFill>
                  <a:schemeClr val="accent1"/>
                </a:solidFill>
              </a:rPr>
              <a:t>Přičítání jednotek a desítek ke stovkám bez přechodu</a:t>
            </a:r>
            <a:endParaRPr lang="cs-CZ" sz="2400" i="1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4330824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1 0 0	  +	2	= ____</a:t>
            </a:r>
          </a:p>
          <a:p>
            <a:pPr marL="0" indent="0">
              <a:buNone/>
            </a:pPr>
            <a:r>
              <a:rPr lang="cs-CZ" sz="3600" dirty="0" smtClean="0"/>
              <a:t>5 0 0  +	8	= ____</a:t>
            </a:r>
          </a:p>
          <a:p>
            <a:pPr marL="0" indent="0">
              <a:buNone/>
            </a:pPr>
            <a:r>
              <a:rPr lang="cs-CZ" sz="3600" dirty="0" smtClean="0"/>
              <a:t>3 0 0  +   30	= ____</a:t>
            </a:r>
          </a:p>
          <a:p>
            <a:pPr marL="0" indent="0">
              <a:buNone/>
            </a:pPr>
            <a:r>
              <a:rPr lang="cs-CZ" sz="3600" dirty="0" smtClean="0"/>
              <a:t>7 0 0  +   90	= ____</a:t>
            </a:r>
          </a:p>
          <a:p>
            <a:pPr marL="0" indent="0">
              <a:buNone/>
            </a:pPr>
            <a:r>
              <a:rPr lang="cs-CZ" sz="3600" dirty="0" smtClean="0"/>
              <a:t>4 0 0  +   21	= ____</a:t>
            </a:r>
          </a:p>
          <a:p>
            <a:pPr marL="0" indent="0">
              <a:buNone/>
            </a:pPr>
            <a:r>
              <a:rPr lang="cs-CZ" sz="3600" dirty="0" smtClean="0"/>
              <a:t>9 0 0  +   73	= ____</a:t>
            </a:r>
          </a:p>
          <a:p>
            <a:pPr marL="0" indent="0">
              <a:buNone/>
            </a:pPr>
            <a:r>
              <a:rPr lang="cs-CZ" sz="3600" dirty="0" smtClean="0"/>
              <a:t>6 0 0  +   19	= ____</a:t>
            </a:r>
          </a:p>
          <a:p>
            <a:pPr marL="0" indent="0">
              <a:buNone/>
            </a:pPr>
            <a:r>
              <a:rPr lang="cs-CZ" sz="3600" dirty="0" smtClean="0"/>
              <a:t>8 0 0  +   57	= ____</a:t>
            </a:r>
            <a:endParaRPr lang="cs-CZ" sz="3600" dirty="0"/>
          </a:p>
        </p:txBody>
      </p:sp>
      <p:sp>
        <p:nvSpPr>
          <p:cNvPr id="10" name="Obdélník 9"/>
          <p:cNvSpPr/>
          <p:nvPr/>
        </p:nvSpPr>
        <p:spPr>
          <a:xfrm>
            <a:off x="2339752" y="1124744"/>
            <a:ext cx="360040" cy="546401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2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339752" y="1802479"/>
            <a:ext cx="360040" cy="546401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8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072106" y="2506806"/>
            <a:ext cx="648072" cy="546401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3</a:t>
            </a:r>
            <a:r>
              <a:rPr lang="cs-CZ" sz="3600" dirty="0" smtClean="0">
                <a:solidFill>
                  <a:srgbClr val="C00000"/>
                </a:solidFill>
              </a:rPr>
              <a:t>0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051720" y="3170631"/>
            <a:ext cx="648072" cy="546401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90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051720" y="3818538"/>
            <a:ext cx="648072" cy="546401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21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051720" y="4466775"/>
            <a:ext cx="648072" cy="546401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73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6" name="Vlna 15"/>
          <p:cNvSpPr/>
          <p:nvPr/>
        </p:nvSpPr>
        <p:spPr>
          <a:xfrm>
            <a:off x="5076056" y="1608159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Vlna 16"/>
          <p:cNvSpPr/>
          <p:nvPr/>
        </p:nvSpPr>
        <p:spPr>
          <a:xfrm>
            <a:off x="5004048" y="4570784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Vlna 17"/>
          <p:cNvSpPr/>
          <p:nvPr/>
        </p:nvSpPr>
        <p:spPr>
          <a:xfrm>
            <a:off x="5104045" y="2904138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7236296" y="1804879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7620997" y="1804878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8036768" y="4765422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3" name="Vlna 22"/>
          <p:cNvSpPr/>
          <p:nvPr/>
        </p:nvSpPr>
        <p:spPr>
          <a:xfrm>
            <a:off x="5644105" y="2779570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4" name="Vlna 23"/>
          <p:cNvSpPr/>
          <p:nvPr/>
        </p:nvSpPr>
        <p:spPr>
          <a:xfrm>
            <a:off x="6279375" y="2986631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Vlna 24"/>
          <p:cNvSpPr/>
          <p:nvPr/>
        </p:nvSpPr>
        <p:spPr>
          <a:xfrm>
            <a:off x="6012160" y="4220572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6" name="Vlna 25"/>
          <p:cNvSpPr/>
          <p:nvPr/>
        </p:nvSpPr>
        <p:spPr>
          <a:xfrm>
            <a:off x="6084168" y="5042792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7" name="Vlna 26"/>
          <p:cNvSpPr/>
          <p:nvPr/>
        </p:nvSpPr>
        <p:spPr>
          <a:xfrm>
            <a:off x="5104045" y="5348921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7566512" y="2969139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8036768" y="2832688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8109812" y="3273939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7246779" y="5315844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7349273" y="4690481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051720" y="5107974"/>
            <a:ext cx="648072" cy="546401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19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051720" y="5733256"/>
            <a:ext cx="648072" cy="546401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57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0299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2400" i="1" u="sng" dirty="0" smtClean="0">
                <a:solidFill>
                  <a:schemeClr val="accent1"/>
                </a:solidFill>
              </a:rPr>
              <a:t>Odčítání </a:t>
            </a:r>
            <a:r>
              <a:rPr lang="cs-CZ" sz="2400" i="1" u="sng" dirty="0">
                <a:solidFill>
                  <a:schemeClr val="accent1"/>
                </a:solidFill>
              </a:rPr>
              <a:t>jednotek a desítek </a:t>
            </a:r>
            <a:r>
              <a:rPr lang="cs-CZ" sz="2400" i="1" u="sng" dirty="0" smtClean="0">
                <a:solidFill>
                  <a:schemeClr val="accent1"/>
                </a:solidFill>
              </a:rPr>
              <a:t>od stovek </a:t>
            </a:r>
            <a:r>
              <a:rPr lang="cs-CZ" sz="2400" i="1" u="sng" dirty="0">
                <a:solidFill>
                  <a:schemeClr val="accent1"/>
                </a:solidFill>
              </a:rPr>
              <a:t>bez přechodu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3387" y="1196752"/>
            <a:ext cx="4274637" cy="4895158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1 0 0	</a:t>
            </a:r>
            <a:r>
              <a:rPr lang="cs-CZ" dirty="0" smtClean="0"/>
              <a:t> -     2</a:t>
            </a:r>
            <a:r>
              <a:rPr lang="cs-CZ" dirty="0"/>
              <a:t>	</a:t>
            </a:r>
            <a:r>
              <a:rPr lang="cs-CZ" dirty="0" smtClean="0"/>
              <a:t>	= </a:t>
            </a:r>
            <a:r>
              <a:rPr lang="cs-CZ" dirty="0"/>
              <a:t>____</a:t>
            </a:r>
          </a:p>
          <a:p>
            <a:pPr marL="0" indent="0">
              <a:buNone/>
            </a:pPr>
            <a:r>
              <a:rPr lang="cs-CZ" dirty="0"/>
              <a:t>5 0 0  </a:t>
            </a:r>
            <a:r>
              <a:rPr lang="cs-CZ" dirty="0" smtClean="0"/>
              <a:t>-     8	</a:t>
            </a:r>
            <a:r>
              <a:rPr lang="cs-CZ" dirty="0"/>
              <a:t>	= ____</a:t>
            </a:r>
          </a:p>
          <a:p>
            <a:pPr marL="0" indent="0">
              <a:buNone/>
            </a:pPr>
            <a:r>
              <a:rPr lang="cs-CZ" dirty="0"/>
              <a:t>3 0 0  </a:t>
            </a:r>
            <a:r>
              <a:rPr lang="cs-CZ" dirty="0" smtClean="0"/>
              <a:t>-   30	</a:t>
            </a:r>
            <a:r>
              <a:rPr lang="cs-CZ" dirty="0"/>
              <a:t>	= ____</a:t>
            </a:r>
          </a:p>
          <a:p>
            <a:pPr marL="0" indent="0">
              <a:buNone/>
            </a:pPr>
            <a:r>
              <a:rPr lang="cs-CZ" dirty="0"/>
              <a:t>7 0 0  </a:t>
            </a:r>
            <a:r>
              <a:rPr lang="cs-CZ" dirty="0" smtClean="0"/>
              <a:t>-   90	</a:t>
            </a:r>
            <a:r>
              <a:rPr lang="cs-CZ" dirty="0"/>
              <a:t>	= ____</a:t>
            </a:r>
          </a:p>
          <a:p>
            <a:pPr marL="0" indent="0">
              <a:buNone/>
            </a:pPr>
            <a:r>
              <a:rPr lang="cs-CZ" dirty="0"/>
              <a:t>4 0 0  </a:t>
            </a:r>
            <a:r>
              <a:rPr lang="cs-CZ" dirty="0" smtClean="0"/>
              <a:t>-   21	</a:t>
            </a:r>
            <a:r>
              <a:rPr lang="cs-CZ" dirty="0"/>
              <a:t>	= ____</a:t>
            </a:r>
          </a:p>
          <a:p>
            <a:pPr marL="0" indent="0">
              <a:buNone/>
            </a:pPr>
            <a:r>
              <a:rPr lang="cs-CZ" dirty="0"/>
              <a:t>9 0 0  </a:t>
            </a:r>
            <a:r>
              <a:rPr lang="cs-CZ" dirty="0" smtClean="0"/>
              <a:t>-   73	</a:t>
            </a:r>
            <a:r>
              <a:rPr lang="cs-CZ" dirty="0"/>
              <a:t>	= ____</a:t>
            </a:r>
          </a:p>
          <a:p>
            <a:pPr marL="0" indent="0">
              <a:buNone/>
            </a:pPr>
            <a:r>
              <a:rPr lang="cs-CZ" dirty="0"/>
              <a:t>6 0 0  </a:t>
            </a:r>
            <a:r>
              <a:rPr lang="cs-CZ" dirty="0" smtClean="0"/>
              <a:t>-   19	</a:t>
            </a:r>
            <a:r>
              <a:rPr lang="cs-CZ" dirty="0"/>
              <a:t>	= ____</a:t>
            </a:r>
          </a:p>
          <a:p>
            <a:pPr marL="0" indent="0">
              <a:buNone/>
            </a:pPr>
            <a:r>
              <a:rPr lang="cs-CZ" dirty="0"/>
              <a:t>8 0 0  </a:t>
            </a:r>
            <a:r>
              <a:rPr lang="cs-CZ" dirty="0" smtClean="0"/>
              <a:t>-   57	</a:t>
            </a:r>
            <a:r>
              <a:rPr lang="cs-CZ" dirty="0"/>
              <a:t>	= ____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115616" y="1120938"/>
            <a:ext cx="360040" cy="546401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2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15616" y="1722763"/>
            <a:ext cx="360040" cy="546401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8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50301" y="2323051"/>
            <a:ext cx="648072" cy="546401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3</a:t>
            </a:r>
            <a:r>
              <a:rPr lang="cs-CZ" sz="3600" dirty="0" smtClean="0">
                <a:solidFill>
                  <a:srgbClr val="C00000"/>
                </a:solidFill>
              </a:rPr>
              <a:t>0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40971" y="2910508"/>
            <a:ext cx="648072" cy="546401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90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40971" y="3508573"/>
            <a:ext cx="648072" cy="546401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21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50301" y="4104394"/>
            <a:ext cx="648072" cy="546401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73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40971" y="4677772"/>
            <a:ext cx="648072" cy="546401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19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40971" y="5259720"/>
            <a:ext cx="648072" cy="546401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57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3" name="Vlna 12"/>
          <p:cNvSpPr/>
          <p:nvPr/>
        </p:nvSpPr>
        <p:spPr>
          <a:xfrm>
            <a:off x="5076056" y="1608159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Vlna 13"/>
          <p:cNvSpPr/>
          <p:nvPr/>
        </p:nvSpPr>
        <p:spPr>
          <a:xfrm>
            <a:off x="5004048" y="4570784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Vlna 14"/>
          <p:cNvSpPr/>
          <p:nvPr/>
        </p:nvSpPr>
        <p:spPr>
          <a:xfrm>
            <a:off x="5104045" y="2904138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7236296" y="1804879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7620997" y="1804878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8036768" y="4765422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9" name="Vlna 18"/>
          <p:cNvSpPr/>
          <p:nvPr/>
        </p:nvSpPr>
        <p:spPr>
          <a:xfrm>
            <a:off x="5644105" y="2779570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0" name="Vlna 19"/>
          <p:cNvSpPr/>
          <p:nvPr/>
        </p:nvSpPr>
        <p:spPr>
          <a:xfrm>
            <a:off x="6279375" y="2986631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Vlna 20"/>
          <p:cNvSpPr/>
          <p:nvPr/>
        </p:nvSpPr>
        <p:spPr>
          <a:xfrm>
            <a:off x="6012160" y="4220572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2" name="Vlna 21"/>
          <p:cNvSpPr/>
          <p:nvPr/>
        </p:nvSpPr>
        <p:spPr>
          <a:xfrm>
            <a:off x="6084168" y="5042792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3" name="Vlna 22"/>
          <p:cNvSpPr/>
          <p:nvPr/>
        </p:nvSpPr>
        <p:spPr>
          <a:xfrm>
            <a:off x="5104045" y="5348921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7566512" y="2969139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8036768" y="2832688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8109812" y="3273939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7246779" y="5315844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7349273" y="4690481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cxnSp>
        <p:nvCxnSpPr>
          <p:cNvPr id="29" name="Přímá spojnice 28"/>
          <p:cNvCxnSpPr/>
          <p:nvPr/>
        </p:nvCxnSpPr>
        <p:spPr>
          <a:xfrm>
            <a:off x="7236296" y="1700808"/>
            <a:ext cx="914400" cy="9144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7092281" y="1700808"/>
            <a:ext cx="1344205" cy="82175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7524328" y="2904138"/>
            <a:ext cx="1311876" cy="123011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7560332" y="2779570"/>
            <a:ext cx="1404156" cy="135467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7359495" y="4570784"/>
            <a:ext cx="1325345" cy="142094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7236296" y="4570784"/>
            <a:ext cx="1448544" cy="15225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1407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Volný tvar 40"/>
          <p:cNvSpPr/>
          <p:nvPr/>
        </p:nvSpPr>
        <p:spPr>
          <a:xfrm>
            <a:off x="248481" y="5128275"/>
            <a:ext cx="4777795" cy="1712800"/>
          </a:xfrm>
          <a:custGeom>
            <a:avLst/>
            <a:gdLst>
              <a:gd name="connsiteX0" fmla="*/ 8694 w 4777795"/>
              <a:gd name="connsiteY0" fmla="*/ 329550 h 1712800"/>
              <a:gd name="connsiteX1" fmla="*/ 151569 w 4777795"/>
              <a:gd name="connsiteY1" fmla="*/ 53325 h 1712800"/>
              <a:gd name="connsiteX2" fmla="*/ 732594 w 4777795"/>
              <a:gd name="connsiteY2" fmla="*/ 15225 h 1712800"/>
              <a:gd name="connsiteX3" fmla="*/ 2532819 w 4777795"/>
              <a:gd name="connsiteY3" fmla="*/ 81900 h 1712800"/>
              <a:gd name="connsiteX4" fmla="*/ 3980619 w 4777795"/>
              <a:gd name="connsiteY4" fmla="*/ 43800 h 1712800"/>
              <a:gd name="connsiteX5" fmla="*/ 4771194 w 4777795"/>
              <a:gd name="connsiteY5" fmla="*/ 796275 h 1712800"/>
              <a:gd name="connsiteX6" fmla="*/ 4266369 w 4777795"/>
              <a:gd name="connsiteY6" fmla="*/ 1510650 h 1712800"/>
              <a:gd name="connsiteX7" fmla="*/ 2742369 w 4777795"/>
              <a:gd name="connsiteY7" fmla="*/ 1605900 h 1712800"/>
              <a:gd name="connsiteX8" fmla="*/ 323019 w 4777795"/>
              <a:gd name="connsiteY8" fmla="*/ 1615425 h 1712800"/>
              <a:gd name="connsiteX9" fmla="*/ 8694 w 4777795"/>
              <a:gd name="connsiteY9" fmla="*/ 329550 h 171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77795" h="1712800">
                <a:moveTo>
                  <a:pt x="8694" y="329550"/>
                </a:moveTo>
                <a:cubicBezTo>
                  <a:pt x="-19881" y="69200"/>
                  <a:pt x="30919" y="105713"/>
                  <a:pt x="151569" y="53325"/>
                </a:cubicBezTo>
                <a:cubicBezTo>
                  <a:pt x="272219" y="937"/>
                  <a:pt x="335719" y="10463"/>
                  <a:pt x="732594" y="15225"/>
                </a:cubicBezTo>
                <a:cubicBezTo>
                  <a:pt x="1129469" y="19987"/>
                  <a:pt x="1991482" y="77138"/>
                  <a:pt x="2532819" y="81900"/>
                </a:cubicBezTo>
                <a:cubicBezTo>
                  <a:pt x="3074156" y="86662"/>
                  <a:pt x="3607556" y="-75263"/>
                  <a:pt x="3980619" y="43800"/>
                </a:cubicBezTo>
                <a:cubicBezTo>
                  <a:pt x="4353682" y="162863"/>
                  <a:pt x="4723569" y="551800"/>
                  <a:pt x="4771194" y="796275"/>
                </a:cubicBezTo>
                <a:cubicBezTo>
                  <a:pt x="4818819" y="1040750"/>
                  <a:pt x="4604506" y="1375713"/>
                  <a:pt x="4266369" y="1510650"/>
                </a:cubicBezTo>
                <a:cubicBezTo>
                  <a:pt x="3928232" y="1645587"/>
                  <a:pt x="3399594" y="1588438"/>
                  <a:pt x="2742369" y="1605900"/>
                </a:cubicBezTo>
                <a:cubicBezTo>
                  <a:pt x="2085144" y="1623362"/>
                  <a:pt x="780219" y="1831325"/>
                  <a:pt x="323019" y="1615425"/>
                </a:cubicBezTo>
                <a:cubicBezTo>
                  <a:pt x="-134181" y="1399525"/>
                  <a:pt x="37269" y="589900"/>
                  <a:pt x="8694" y="329550"/>
                </a:cubicBez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olný tvar 39"/>
          <p:cNvSpPr/>
          <p:nvPr/>
        </p:nvSpPr>
        <p:spPr>
          <a:xfrm>
            <a:off x="2797445" y="5257964"/>
            <a:ext cx="2060089" cy="1389325"/>
          </a:xfrm>
          <a:custGeom>
            <a:avLst/>
            <a:gdLst>
              <a:gd name="connsiteX0" fmla="*/ 21955 w 2060089"/>
              <a:gd name="connsiteY0" fmla="*/ 380836 h 1389325"/>
              <a:gd name="connsiteX1" fmla="*/ 79105 w 2060089"/>
              <a:gd name="connsiteY1" fmla="*/ 276061 h 1389325"/>
              <a:gd name="connsiteX2" fmla="*/ 469630 w 2060089"/>
              <a:gd name="connsiteY2" fmla="*/ 66511 h 1389325"/>
              <a:gd name="connsiteX3" fmla="*/ 1231630 w 2060089"/>
              <a:gd name="connsiteY3" fmla="*/ 18886 h 1389325"/>
              <a:gd name="connsiteX4" fmla="*/ 1793605 w 2060089"/>
              <a:gd name="connsiteY4" fmla="*/ 352261 h 1389325"/>
              <a:gd name="connsiteX5" fmla="*/ 2031730 w 2060089"/>
              <a:gd name="connsiteY5" fmla="*/ 952336 h 1389325"/>
              <a:gd name="connsiteX6" fmla="*/ 1164955 w 2060089"/>
              <a:gd name="connsiteY6" fmla="*/ 1342861 h 1389325"/>
              <a:gd name="connsiteX7" fmla="*/ 402955 w 2060089"/>
              <a:gd name="connsiteY7" fmla="*/ 1342861 h 1389325"/>
              <a:gd name="connsiteX8" fmla="*/ 79105 w 2060089"/>
              <a:gd name="connsiteY8" fmla="*/ 990436 h 1389325"/>
              <a:gd name="connsiteX9" fmla="*/ 2905 w 2060089"/>
              <a:gd name="connsiteY9" fmla="*/ 818986 h 1389325"/>
              <a:gd name="connsiteX10" fmla="*/ 21955 w 2060089"/>
              <a:gd name="connsiteY10" fmla="*/ 380836 h 1389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60089" h="1389325">
                <a:moveTo>
                  <a:pt x="21955" y="380836"/>
                </a:moveTo>
                <a:cubicBezTo>
                  <a:pt x="34655" y="290349"/>
                  <a:pt x="4493" y="328448"/>
                  <a:pt x="79105" y="276061"/>
                </a:cubicBezTo>
                <a:cubicBezTo>
                  <a:pt x="153717" y="223674"/>
                  <a:pt x="277543" y="109373"/>
                  <a:pt x="469630" y="66511"/>
                </a:cubicBezTo>
                <a:cubicBezTo>
                  <a:pt x="661717" y="23649"/>
                  <a:pt x="1010968" y="-28739"/>
                  <a:pt x="1231630" y="18886"/>
                </a:cubicBezTo>
                <a:cubicBezTo>
                  <a:pt x="1452292" y="66511"/>
                  <a:pt x="1660255" y="196686"/>
                  <a:pt x="1793605" y="352261"/>
                </a:cubicBezTo>
                <a:cubicBezTo>
                  <a:pt x="1926955" y="507836"/>
                  <a:pt x="2136505" y="787236"/>
                  <a:pt x="2031730" y="952336"/>
                </a:cubicBezTo>
                <a:cubicBezTo>
                  <a:pt x="1926955" y="1117436"/>
                  <a:pt x="1436417" y="1277774"/>
                  <a:pt x="1164955" y="1342861"/>
                </a:cubicBezTo>
                <a:cubicBezTo>
                  <a:pt x="893493" y="1407948"/>
                  <a:pt x="583930" y="1401599"/>
                  <a:pt x="402955" y="1342861"/>
                </a:cubicBezTo>
                <a:cubicBezTo>
                  <a:pt x="221980" y="1284123"/>
                  <a:pt x="145780" y="1077749"/>
                  <a:pt x="79105" y="990436"/>
                </a:cubicBezTo>
                <a:cubicBezTo>
                  <a:pt x="12430" y="903124"/>
                  <a:pt x="12430" y="923761"/>
                  <a:pt x="2905" y="818986"/>
                </a:cubicBezTo>
                <a:cubicBezTo>
                  <a:pt x="-6620" y="714211"/>
                  <a:pt x="9255" y="471323"/>
                  <a:pt x="21955" y="380836"/>
                </a:cubicBezTo>
                <a:close/>
              </a:path>
            </a:pathLst>
          </a:cu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olný tvar 38"/>
          <p:cNvSpPr/>
          <p:nvPr/>
        </p:nvSpPr>
        <p:spPr>
          <a:xfrm>
            <a:off x="298960" y="5236989"/>
            <a:ext cx="2494292" cy="1482881"/>
          </a:xfrm>
          <a:custGeom>
            <a:avLst/>
            <a:gdLst>
              <a:gd name="connsiteX0" fmla="*/ 15365 w 2494292"/>
              <a:gd name="connsiteY0" fmla="*/ 449436 h 1482881"/>
              <a:gd name="connsiteX1" fmla="*/ 177290 w 2494292"/>
              <a:gd name="connsiteY1" fmla="*/ 68436 h 1482881"/>
              <a:gd name="connsiteX2" fmla="*/ 882140 w 2494292"/>
              <a:gd name="connsiteY2" fmla="*/ 1761 h 1482881"/>
              <a:gd name="connsiteX3" fmla="*/ 1701290 w 2494292"/>
              <a:gd name="connsiteY3" fmla="*/ 30336 h 1482881"/>
              <a:gd name="connsiteX4" fmla="*/ 2396615 w 2494292"/>
              <a:gd name="connsiteY4" fmla="*/ 144636 h 1482881"/>
              <a:gd name="connsiteX5" fmla="*/ 2348990 w 2494292"/>
              <a:gd name="connsiteY5" fmla="*/ 1335261 h 1482881"/>
              <a:gd name="connsiteX6" fmla="*/ 1101215 w 2494292"/>
              <a:gd name="connsiteY6" fmla="*/ 1459086 h 1482881"/>
              <a:gd name="connsiteX7" fmla="*/ 129665 w 2494292"/>
              <a:gd name="connsiteY7" fmla="*/ 1287636 h 1482881"/>
              <a:gd name="connsiteX8" fmla="*/ 15365 w 2494292"/>
              <a:gd name="connsiteY8" fmla="*/ 449436 h 14828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94292" h="1482881">
                <a:moveTo>
                  <a:pt x="15365" y="449436"/>
                </a:moveTo>
                <a:cubicBezTo>
                  <a:pt x="23302" y="246236"/>
                  <a:pt x="32828" y="143048"/>
                  <a:pt x="177290" y="68436"/>
                </a:cubicBezTo>
                <a:cubicBezTo>
                  <a:pt x="321752" y="-6176"/>
                  <a:pt x="628140" y="8111"/>
                  <a:pt x="882140" y="1761"/>
                </a:cubicBezTo>
                <a:cubicBezTo>
                  <a:pt x="1136140" y="-4589"/>
                  <a:pt x="1448878" y="6524"/>
                  <a:pt x="1701290" y="30336"/>
                </a:cubicBezTo>
                <a:cubicBezTo>
                  <a:pt x="1953702" y="54148"/>
                  <a:pt x="2288665" y="-72851"/>
                  <a:pt x="2396615" y="144636"/>
                </a:cubicBezTo>
                <a:cubicBezTo>
                  <a:pt x="2504565" y="362123"/>
                  <a:pt x="2564890" y="1116186"/>
                  <a:pt x="2348990" y="1335261"/>
                </a:cubicBezTo>
                <a:cubicBezTo>
                  <a:pt x="2133090" y="1554336"/>
                  <a:pt x="1471102" y="1467023"/>
                  <a:pt x="1101215" y="1459086"/>
                </a:cubicBezTo>
                <a:cubicBezTo>
                  <a:pt x="731328" y="1451149"/>
                  <a:pt x="310640" y="1455911"/>
                  <a:pt x="129665" y="1287636"/>
                </a:cubicBezTo>
                <a:cubicBezTo>
                  <a:pt x="-51310" y="1119361"/>
                  <a:pt x="7428" y="652636"/>
                  <a:pt x="15365" y="449436"/>
                </a:cubicBezTo>
                <a:close/>
              </a:path>
            </a:pathLst>
          </a:cu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olný tvar 37"/>
          <p:cNvSpPr/>
          <p:nvPr/>
        </p:nvSpPr>
        <p:spPr>
          <a:xfrm>
            <a:off x="280659" y="3577812"/>
            <a:ext cx="4421313" cy="1547837"/>
          </a:xfrm>
          <a:custGeom>
            <a:avLst/>
            <a:gdLst>
              <a:gd name="connsiteX0" fmla="*/ 195591 w 4421313"/>
              <a:gd name="connsiteY0" fmla="*/ 108363 h 1547837"/>
              <a:gd name="connsiteX1" fmla="*/ 300366 w 4421313"/>
              <a:gd name="connsiteY1" fmla="*/ 51213 h 1547837"/>
              <a:gd name="connsiteX2" fmla="*/ 528966 w 4421313"/>
              <a:gd name="connsiteY2" fmla="*/ 51213 h 1547837"/>
              <a:gd name="connsiteX3" fmla="*/ 2748291 w 4421313"/>
              <a:gd name="connsiteY3" fmla="*/ 3588 h 1547837"/>
              <a:gd name="connsiteX4" fmla="*/ 4234191 w 4421313"/>
              <a:gd name="connsiteY4" fmla="*/ 136938 h 1547837"/>
              <a:gd name="connsiteX5" fmla="*/ 4310391 w 4421313"/>
              <a:gd name="connsiteY5" fmla="*/ 1184688 h 1547837"/>
              <a:gd name="connsiteX6" fmla="*/ 3415041 w 4421313"/>
              <a:gd name="connsiteY6" fmla="*/ 1508538 h 1547837"/>
              <a:gd name="connsiteX7" fmla="*/ 1414791 w 4421313"/>
              <a:gd name="connsiteY7" fmla="*/ 1508538 h 1547837"/>
              <a:gd name="connsiteX8" fmla="*/ 71766 w 4421313"/>
              <a:gd name="connsiteY8" fmla="*/ 1203738 h 1547837"/>
              <a:gd name="connsiteX9" fmla="*/ 195591 w 4421313"/>
              <a:gd name="connsiteY9" fmla="*/ 108363 h 1547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21313" h="1547837">
                <a:moveTo>
                  <a:pt x="195591" y="108363"/>
                </a:moveTo>
                <a:cubicBezTo>
                  <a:pt x="233691" y="-83724"/>
                  <a:pt x="244804" y="60738"/>
                  <a:pt x="300366" y="51213"/>
                </a:cubicBezTo>
                <a:cubicBezTo>
                  <a:pt x="355928" y="41688"/>
                  <a:pt x="528966" y="51213"/>
                  <a:pt x="528966" y="51213"/>
                </a:cubicBezTo>
                <a:cubicBezTo>
                  <a:pt x="936953" y="43276"/>
                  <a:pt x="2130754" y="-10699"/>
                  <a:pt x="2748291" y="3588"/>
                </a:cubicBezTo>
                <a:cubicBezTo>
                  <a:pt x="3365828" y="17875"/>
                  <a:pt x="3973841" y="-59912"/>
                  <a:pt x="4234191" y="136938"/>
                </a:cubicBezTo>
                <a:cubicBezTo>
                  <a:pt x="4494541" y="333788"/>
                  <a:pt x="4446916" y="956088"/>
                  <a:pt x="4310391" y="1184688"/>
                </a:cubicBezTo>
                <a:cubicBezTo>
                  <a:pt x="4173866" y="1413288"/>
                  <a:pt x="3897641" y="1454563"/>
                  <a:pt x="3415041" y="1508538"/>
                </a:cubicBezTo>
                <a:cubicBezTo>
                  <a:pt x="2932441" y="1562513"/>
                  <a:pt x="1972003" y="1559338"/>
                  <a:pt x="1414791" y="1508538"/>
                </a:cubicBezTo>
                <a:cubicBezTo>
                  <a:pt x="857579" y="1457738"/>
                  <a:pt x="274966" y="1438688"/>
                  <a:pt x="71766" y="1203738"/>
                </a:cubicBezTo>
                <a:cubicBezTo>
                  <a:pt x="-131434" y="968788"/>
                  <a:pt x="157491" y="300450"/>
                  <a:pt x="195591" y="108363"/>
                </a:cubicBez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olný tvar 36"/>
          <p:cNvSpPr/>
          <p:nvPr/>
        </p:nvSpPr>
        <p:spPr>
          <a:xfrm>
            <a:off x="3079983" y="3688710"/>
            <a:ext cx="1436077" cy="1264341"/>
          </a:xfrm>
          <a:custGeom>
            <a:avLst/>
            <a:gdLst>
              <a:gd name="connsiteX0" fmla="*/ 15642 w 1436077"/>
              <a:gd name="connsiteY0" fmla="*/ 445140 h 1264341"/>
              <a:gd name="connsiteX1" fmla="*/ 301392 w 1436077"/>
              <a:gd name="connsiteY1" fmla="*/ 130815 h 1264341"/>
              <a:gd name="connsiteX2" fmla="*/ 815742 w 1436077"/>
              <a:gd name="connsiteY2" fmla="*/ 6990 h 1264341"/>
              <a:gd name="connsiteX3" fmla="*/ 1368192 w 1436077"/>
              <a:gd name="connsiteY3" fmla="*/ 321315 h 1264341"/>
              <a:gd name="connsiteX4" fmla="*/ 1358667 w 1436077"/>
              <a:gd name="connsiteY4" fmla="*/ 969015 h 1264341"/>
              <a:gd name="connsiteX5" fmla="*/ 749067 w 1436077"/>
              <a:gd name="connsiteY5" fmla="*/ 1264290 h 1264341"/>
              <a:gd name="connsiteX6" fmla="*/ 110892 w 1436077"/>
              <a:gd name="connsiteY6" fmla="*/ 988065 h 1264341"/>
              <a:gd name="connsiteX7" fmla="*/ 15642 w 1436077"/>
              <a:gd name="connsiteY7" fmla="*/ 445140 h 126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36077" h="1264341">
                <a:moveTo>
                  <a:pt x="15642" y="445140"/>
                </a:moveTo>
                <a:cubicBezTo>
                  <a:pt x="47392" y="302265"/>
                  <a:pt x="168042" y="203840"/>
                  <a:pt x="301392" y="130815"/>
                </a:cubicBezTo>
                <a:cubicBezTo>
                  <a:pt x="434742" y="57790"/>
                  <a:pt x="637942" y="-24760"/>
                  <a:pt x="815742" y="6990"/>
                </a:cubicBezTo>
                <a:cubicBezTo>
                  <a:pt x="993542" y="38740"/>
                  <a:pt x="1277705" y="160978"/>
                  <a:pt x="1368192" y="321315"/>
                </a:cubicBezTo>
                <a:cubicBezTo>
                  <a:pt x="1458679" y="481652"/>
                  <a:pt x="1461855" y="811853"/>
                  <a:pt x="1358667" y="969015"/>
                </a:cubicBezTo>
                <a:cubicBezTo>
                  <a:pt x="1255480" y="1126178"/>
                  <a:pt x="957029" y="1261115"/>
                  <a:pt x="749067" y="1264290"/>
                </a:cubicBezTo>
                <a:cubicBezTo>
                  <a:pt x="541105" y="1267465"/>
                  <a:pt x="228367" y="1124590"/>
                  <a:pt x="110892" y="988065"/>
                </a:cubicBezTo>
                <a:cubicBezTo>
                  <a:pt x="-6583" y="851540"/>
                  <a:pt x="-16108" y="588015"/>
                  <a:pt x="15642" y="445140"/>
                </a:cubicBezTo>
                <a:close/>
              </a:path>
            </a:pathLst>
          </a:cu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olný tvar 35"/>
          <p:cNvSpPr/>
          <p:nvPr/>
        </p:nvSpPr>
        <p:spPr>
          <a:xfrm>
            <a:off x="364283" y="3696587"/>
            <a:ext cx="2535812" cy="1295783"/>
          </a:xfrm>
          <a:custGeom>
            <a:avLst/>
            <a:gdLst>
              <a:gd name="connsiteX0" fmla="*/ 169117 w 2535812"/>
              <a:gd name="connsiteY0" fmla="*/ 161038 h 1295783"/>
              <a:gd name="connsiteX1" fmla="*/ 378667 w 2535812"/>
              <a:gd name="connsiteY1" fmla="*/ 8638 h 1295783"/>
              <a:gd name="connsiteX2" fmla="*/ 1521667 w 2535812"/>
              <a:gd name="connsiteY2" fmla="*/ 37213 h 1295783"/>
              <a:gd name="connsiteX3" fmla="*/ 2436067 w 2535812"/>
              <a:gd name="connsiteY3" fmla="*/ 189613 h 1295783"/>
              <a:gd name="connsiteX4" fmla="*/ 2255092 w 2535812"/>
              <a:gd name="connsiteY4" fmla="*/ 1246888 h 1295783"/>
              <a:gd name="connsiteX5" fmla="*/ 159592 w 2535812"/>
              <a:gd name="connsiteY5" fmla="*/ 1018288 h 1295783"/>
              <a:gd name="connsiteX6" fmla="*/ 169117 w 2535812"/>
              <a:gd name="connsiteY6" fmla="*/ 161038 h 12957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5812" h="1295783">
                <a:moveTo>
                  <a:pt x="169117" y="161038"/>
                </a:moveTo>
                <a:cubicBezTo>
                  <a:pt x="205630" y="-7237"/>
                  <a:pt x="153242" y="29275"/>
                  <a:pt x="378667" y="8638"/>
                </a:cubicBezTo>
                <a:cubicBezTo>
                  <a:pt x="604092" y="-12000"/>
                  <a:pt x="1178767" y="7050"/>
                  <a:pt x="1521667" y="37213"/>
                </a:cubicBezTo>
                <a:cubicBezTo>
                  <a:pt x="1864567" y="67376"/>
                  <a:pt x="2313830" y="-11999"/>
                  <a:pt x="2436067" y="189613"/>
                </a:cubicBezTo>
                <a:cubicBezTo>
                  <a:pt x="2558304" y="391225"/>
                  <a:pt x="2634505" y="1108775"/>
                  <a:pt x="2255092" y="1246888"/>
                </a:cubicBezTo>
                <a:cubicBezTo>
                  <a:pt x="1875679" y="1385001"/>
                  <a:pt x="505667" y="1205613"/>
                  <a:pt x="159592" y="1018288"/>
                </a:cubicBezTo>
                <a:cubicBezTo>
                  <a:pt x="-186483" y="830963"/>
                  <a:pt x="132604" y="329313"/>
                  <a:pt x="169117" y="161038"/>
                </a:cubicBezTo>
                <a:close/>
              </a:path>
            </a:pathLst>
          </a:cu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olný tvar 29"/>
          <p:cNvSpPr/>
          <p:nvPr/>
        </p:nvSpPr>
        <p:spPr>
          <a:xfrm>
            <a:off x="227860" y="816379"/>
            <a:ext cx="4291772" cy="2535607"/>
          </a:xfrm>
          <a:custGeom>
            <a:avLst/>
            <a:gdLst>
              <a:gd name="connsiteX0" fmla="*/ 124565 w 4291772"/>
              <a:gd name="connsiteY0" fmla="*/ 193271 h 2535607"/>
              <a:gd name="connsiteX1" fmla="*/ 2029565 w 4291772"/>
              <a:gd name="connsiteY1" fmla="*/ 117071 h 2535607"/>
              <a:gd name="connsiteX2" fmla="*/ 3896465 w 4291772"/>
              <a:gd name="connsiteY2" fmla="*/ 288521 h 2535607"/>
              <a:gd name="connsiteX3" fmla="*/ 4229840 w 4291772"/>
              <a:gd name="connsiteY3" fmla="*/ 1755371 h 2535607"/>
              <a:gd name="connsiteX4" fmla="*/ 3020165 w 4291772"/>
              <a:gd name="connsiteY4" fmla="*/ 2326871 h 2535607"/>
              <a:gd name="connsiteX5" fmla="*/ 496040 w 4291772"/>
              <a:gd name="connsiteY5" fmla="*/ 2364971 h 2535607"/>
              <a:gd name="connsiteX6" fmla="*/ 124565 w 4291772"/>
              <a:gd name="connsiteY6" fmla="*/ 193271 h 25356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91772" h="2535607">
                <a:moveTo>
                  <a:pt x="124565" y="193271"/>
                </a:moveTo>
                <a:cubicBezTo>
                  <a:pt x="380152" y="-181379"/>
                  <a:pt x="1400915" y="101196"/>
                  <a:pt x="2029565" y="117071"/>
                </a:cubicBezTo>
                <a:cubicBezTo>
                  <a:pt x="2658215" y="132946"/>
                  <a:pt x="3529753" y="15471"/>
                  <a:pt x="3896465" y="288521"/>
                </a:cubicBezTo>
                <a:cubicBezTo>
                  <a:pt x="4263177" y="561571"/>
                  <a:pt x="4375890" y="1415646"/>
                  <a:pt x="4229840" y="1755371"/>
                </a:cubicBezTo>
                <a:cubicBezTo>
                  <a:pt x="4083790" y="2095096"/>
                  <a:pt x="3642465" y="2225271"/>
                  <a:pt x="3020165" y="2326871"/>
                </a:cubicBezTo>
                <a:cubicBezTo>
                  <a:pt x="2397865" y="2428471"/>
                  <a:pt x="978640" y="2718984"/>
                  <a:pt x="496040" y="2364971"/>
                </a:cubicBezTo>
                <a:cubicBezTo>
                  <a:pt x="13440" y="2010958"/>
                  <a:pt x="-131022" y="567921"/>
                  <a:pt x="124565" y="193271"/>
                </a:cubicBezTo>
                <a:close/>
              </a:path>
            </a:pathLst>
          </a:cu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2885315" y="1250527"/>
            <a:ext cx="1430276" cy="1732785"/>
          </a:xfrm>
          <a:custGeom>
            <a:avLst/>
            <a:gdLst>
              <a:gd name="connsiteX0" fmla="*/ 391285 w 1430276"/>
              <a:gd name="connsiteY0" fmla="*/ 225848 h 1732785"/>
              <a:gd name="connsiteX1" fmla="*/ 696085 w 1430276"/>
              <a:gd name="connsiteY1" fmla="*/ 6773 h 1732785"/>
              <a:gd name="connsiteX2" fmla="*/ 1162810 w 1430276"/>
              <a:gd name="connsiteY2" fmla="*/ 130598 h 1732785"/>
              <a:gd name="connsiteX3" fmla="*/ 1429510 w 1430276"/>
              <a:gd name="connsiteY3" fmla="*/ 835448 h 1732785"/>
              <a:gd name="connsiteX4" fmla="*/ 1210435 w 1430276"/>
              <a:gd name="connsiteY4" fmla="*/ 1454573 h 1732785"/>
              <a:gd name="connsiteX5" fmla="*/ 381760 w 1430276"/>
              <a:gd name="connsiteY5" fmla="*/ 1721273 h 1732785"/>
              <a:gd name="connsiteX6" fmla="*/ 38860 w 1430276"/>
              <a:gd name="connsiteY6" fmla="*/ 1102148 h 1732785"/>
              <a:gd name="connsiteX7" fmla="*/ 48385 w 1430276"/>
              <a:gd name="connsiteY7" fmla="*/ 568748 h 1732785"/>
              <a:gd name="connsiteX8" fmla="*/ 391285 w 1430276"/>
              <a:gd name="connsiteY8" fmla="*/ 225848 h 1732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30276" h="1732785">
                <a:moveTo>
                  <a:pt x="391285" y="225848"/>
                </a:moveTo>
                <a:cubicBezTo>
                  <a:pt x="499235" y="132186"/>
                  <a:pt x="567498" y="22648"/>
                  <a:pt x="696085" y="6773"/>
                </a:cubicBezTo>
                <a:cubicBezTo>
                  <a:pt x="824672" y="-9102"/>
                  <a:pt x="1040573" y="-7514"/>
                  <a:pt x="1162810" y="130598"/>
                </a:cubicBezTo>
                <a:cubicBezTo>
                  <a:pt x="1285047" y="268710"/>
                  <a:pt x="1421573" y="614786"/>
                  <a:pt x="1429510" y="835448"/>
                </a:cubicBezTo>
                <a:cubicBezTo>
                  <a:pt x="1437448" y="1056111"/>
                  <a:pt x="1385060" y="1306936"/>
                  <a:pt x="1210435" y="1454573"/>
                </a:cubicBezTo>
                <a:cubicBezTo>
                  <a:pt x="1035810" y="1602211"/>
                  <a:pt x="577022" y="1780010"/>
                  <a:pt x="381760" y="1721273"/>
                </a:cubicBezTo>
                <a:cubicBezTo>
                  <a:pt x="186498" y="1662536"/>
                  <a:pt x="94422" y="1294235"/>
                  <a:pt x="38860" y="1102148"/>
                </a:cubicBezTo>
                <a:cubicBezTo>
                  <a:pt x="-16702" y="910061"/>
                  <a:pt x="-11940" y="717973"/>
                  <a:pt x="48385" y="568748"/>
                </a:cubicBezTo>
                <a:cubicBezTo>
                  <a:pt x="108710" y="419523"/>
                  <a:pt x="283335" y="319510"/>
                  <a:pt x="391285" y="225848"/>
                </a:cubicBezTo>
                <a:close/>
              </a:path>
            </a:pathLst>
          </a:cu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436911" y="1060627"/>
            <a:ext cx="2451727" cy="1873425"/>
          </a:xfrm>
          <a:custGeom>
            <a:avLst/>
            <a:gdLst>
              <a:gd name="connsiteX0" fmla="*/ 77439 w 2451727"/>
              <a:gd name="connsiteY0" fmla="*/ 158573 h 1873425"/>
              <a:gd name="connsiteX1" fmla="*/ 334614 w 2451727"/>
              <a:gd name="connsiteY1" fmla="*/ 53798 h 1873425"/>
              <a:gd name="connsiteX2" fmla="*/ 991839 w 2451727"/>
              <a:gd name="connsiteY2" fmla="*/ 120473 h 1873425"/>
              <a:gd name="connsiteX3" fmla="*/ 1820514 w 2451727"/>
              <a:gd name="connsiteY3" fmla="*/ 396698 h 1873425"/>
              <a:gd name="connsiteX4" fmla="*/ 2372964 w 2451727"/>
              <a:gd name="connsiteY4" fmla="*/ 768173 h 1873425"/>
              <a:gd name="connsiteX5" fmla="*/ 2211039 w 2451727"/>
              <a:gd name="connsiteY5" fmla="*/ 1634948 h 1873425"/>
              <a:gd name="connsiteX6" fmla="*/ 210789 w 2451727"/>
              <a:gd name="connsiteY6" fmla="*/ 1758773 h 1873425"/>
              <a:gd name="connsiteX7" fmla="*/ 77439 w 2451727"/>
              <a:gd name="connsiteY7" fmla="*/ 158573 h 1873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51727" h="1873425">
                <a:moveTo>
                  <a:pt x="77439" y="158573"/>
                </a:moveTo>
                <a:cubicBezTo>
                  <a:pt x="98077" y="-125590"/>
                  <a:pt x="182214" y="60148"/>
                  <a:pt x="334614" y="53798"/>
                </a:cubicBezTo>
                <a:cubicBezTo>
                  <a:pt x="487014" y="47448"/>
                  <a:pt x="744189" y="63323"/>
                  <a:pt x="991839" y="120473"/>
                </a:cubicBezTo>
                <a:cubicBezTo>
                  <a:pt x="1239489" y="177623"/>
                  <a:pt x="1590326" y="288748"/>
                  <a:pt x="1820514" y="396698"/>
                </a:cubicBezTo>
                <a:cubicBezTo>
                  <a:pt x="2050702" y="504648"/>
                  <a:pt x="2307877" y="561798"/>
                  <a:pt x="2372964" y="768173"/>
                </a:cubicBezTo>
                <a:cubicBezTo>
                  <a:pt x="2438051" y="974548"/>
                  <a:pt x="2571401" y="1469848"/>
                  <a:pt x="2211039" y="1634948"/>
                </a:cubicBezTo>
                <a:cubicBezTo>
                  <a:pt x="1850677" y="1800048"/>
                  <a:pt x="571151" y="2006423"/>
                  <a:pt x="210789" y="1758773"/>
                </a:cubicBezTo>
                <a:cubicBezTo>
                  <a:pt x="-149573" y="1511123"/>
                  <a:pt x="56801" y="442736"/>
                  <a:pt x="77439" y="158573"/>
                </a:cubicBezTo>
                <a:close/>
              </a:path>
            </a:pathLst>
          </a:cu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i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Napište 4 příklady ke každému znázornění</a:t>
            </a:r>
            <a:endParaRPr lang="cs-CZ" sz="3200" i="1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075240" cy="58111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      													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_____________________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	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			_____________________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	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			_____________________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	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			_____________________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		</a:t>
            </a:r>
            <a:r>
              <a:rPr lang="cs-CZ" sz="2400" dirty="0" smtClean="0">
                <a:solidFill>
                  <a:srgbClr val="00B050"/>
                </a:solidFill>
              </a:rPr>
              <a:t>_____________________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00B050"/>
                </a:solidFill>
              </a:rPr>
              <a:t>	</a:t>
            </a:r>
            <a:r>
              <a:rPr lang="cs-CZ" sz="2400" dirty="0" smtClean="0">
                <a:solidFill>
                  <a:srgbClr val="00B050"/>
                </a:solidFill>
              </a:rPr>
              <a:t>				_____________________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00B050"/>
                </a:solidFill>
              </a:rPr>
              <a:t>	</a:t>
            </a:r>
            <a:r>
              <a:rPr lang="cs-CZ" sz="2400" dirty="0" smtClean="0">
                <a:solidFill>
                  <a:srgbClr val="00B050"/>
                </a:solidFill>
              </a:rPr>
              <a:t>				_____________________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00B050"/>
                </a:solidFill>
              </a:rPr>
              <a:t>	</a:t>
            </a:r>
            <a:r>
              <a:rPr lang="cs-CZ" sz="2400" dirty="0" smtClean="0">
                <a:solidFill>
                  <a:srgbClr val="00B050"/>
                </a:solidFill>
              </a:rPr>
              <a:t>				_____________________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		</a:t>
            </a:r>
            <a:r>
              <a:rPr lang="cs-CZ" sz="2400" dirty="0" smtClean="0">
                <a:solidFill>
                  <a:srgbClr val="FFC000"/>
                </a:solidFill>
              </a:rPr>
              <a:t>_____________________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C000"/>
                </a:solidFill>
              </a:rPr>
              <a:t>	</a:t>
            </a:r>
            <a:r>
              <a:rPr lang="cs-CZ" sz="2400" dirty="0" smtClean="0">
                <a:solidFill>
                  <a:srgbClr val="FFC000"/>
                </a:solidFill>
              </a:rPr>
              <a:t>				_____________________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C000"/>
                </a:solidFill>
              </a:rPr>
              <a:t>	</a:t>
            </a:r>
            <a:r>
              <a:rPr lang="cs-CZ" sz="2400" dirty="0" smtClean="0">
                <a:solidFill>
                  <a:srgbClr val="FFC000"/>
                </a:solidFill>
              </a:rPr>
              <a:t>				_____________________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C000"/>
                </a:solidFill>
              </a:rPr>
              <a:t>	</a:t>
            </a:r>
            <a:r>
              <a:rPr lang="cs-CZ" sz="2400" dirty="0" smtClean="0">
                <a:solidFill>
                  <a:srgbClr val="FFC000"/>
                </a:solidFill>
              </a:rPr>
              <a:t>				_____________________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4" name="Vlna 3"/>
          <p:cNvSpPr/>
          <p:nvPr/>
        </p:nvSpPr>
        <p:spPr>
          <a:xfrm>
            <a:off x="611560" y="1187174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Vlna 4"/>
          <p:cNvSpPr/>
          <p:nvPr/>
        </p:nvSpPr>
        <p:spPr>
          <a:xfrm>
            <a:off x="582654" y="3798053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Vlna 5"/>
          <p:cNvSpPr/>
          <p:nvPr/>
        </p:nvSpPr>
        <p:spPr>
          <a:xfrm>
            <a:off x="670547" y="1709160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563888" y="1941069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374786" y="1347678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476816" y="3780547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0" name="Vlna 9"/>
          <p:cNvSpPr/>
          <p:nvPr/>
        </p:nvSpPr>
        <p:spPr>
          <a:xfrm>
            <a:off x="1803260" y="1620059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Vlna 11"/>
          <p:cNvSpPr/>
          <p:nvPr/>
        </p:nvSpPr>
        <p:spPr>
          <a:xfrm>
            <a:off x="1559589" y="3851022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Vlna 12"/>
          <p:cNvSpPr/>
          <p:nvPr/>
        </p:nvSpPr>
        <p:spPr>
          <a:xfrm>
            <a:off x="428180" y="5604880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Vlna 13"/>
          <p:cNvSpPr/>
          <p:nvPr/>
        </p:nvSpPr>
        <p:spPr>
          <a:xfrm>
            <a:off x="497534" y="5337341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027502" y="2196517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921247" y="1709160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299104" y="5317062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3341553" y="5627209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Vlna 21"/>
          <p:cNvSpPr/>
          <p:nvPr/>
        </p:nvSpPr>
        <p:spPr>
          <a:xfrm>
            <a:off x="1508300" y="5738273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3" name="Vlna 22"/>
          <p:cNvSpPr/>
          <p:nvPr/>
        </p:nvSpPr>
        <p:spPr>
          <a:xfrm>
            <a:off x="1517031" y="5317062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3915873" y="5693149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3050391" y="5880327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2774498" y="5604880"/>
            <a:ext cx="799436" cy="675885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10Kč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3716288" y="4024584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3476816" y="4255253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3174216" y="4032688"/>
            <a:ext cx="648072" cy="59339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1Kč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3" name="Vlna 42"/>
          <p:cNvSpPr/>
          <p:nvPr/>
        </p:nvSpPr>
        <p:spPr>
          <a:xfrm>
            <a:off x="882148" y="2019652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4" name="Vlna 43"/>
          <p:cNvSpPr/>
          <p:nvPr/>
        </p:nvSpPr>
        <p:spPr>
          <a:xfrm>
            <a:off x="1662774" y="1819979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5" name="Vlna 44"/>
          <p:cNvSpPr/>
          <p:nvPr/>
        </p:nvSpPr>
        <p:spPr>
          <a:xfrm>
            <a:off x="1293626" y="1347678"/>
            <a:ext cx="1080120" cy="914400"/>
          </a:xfrm>
          <a:prstGeom prst="wav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100 Kč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7862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450</TotalTime>
  <Words>268</Words>
  <Application>Microsoft Office PowerPoint</Application>
  <PresentationFormat>Předvádění na obrazovce (4:3)</PresentationFormat>
  <Paragraphs>118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Přičítání jednotek a desítek ke stovkám bez přechodu</vt:lpstr>
      <vt:lpstr>Odčítání jednotek a desítek od stovek bez přechodu</vt:lpstr>
      <vt:lpstr>Napište 4 příklady ke každému znázornění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Učitel</cp:lastModifiedBy>
  <cp:revision>99</cp:revision>
  <dcterms:created xsi:type="dcterms:W3CDTF">2012-01-07T20:51:17Z</dcterms:created>
  <dcterms:modified xsi:type="dcterms:W3CDTF">2012-03-07T20:26:24Z</dcterms:modified>
</cp:coreProperties>
</file>