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handoutMasterIdLst>
    <p:handoutMasterId r:id="rId7"/>
  </p:handoutMasterIdLst>
  <p:sldIdLst>
    <p:sldId id="256" r:id="rId2"/>
    <p:sldId id="257" r:id="rId3"/>
    <p:sldId id="258" r:id="rId4"/>
    <p:sldId id="259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99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6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89" d="100"/>
          <a:sy n="89" d="100"/>
        </p:scale>
        <p:origin x="-3846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DBA719-678D-42F0-82F4-7AACE0124864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218BBA1-62A4-4503-AD96-2749276646B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CA6425B-1C66-460A-AAA3-A1E03CE0AB41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1083C5A-0795-45D5-9F0F-8E7FF7492E6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[cit. 2011-12-6]. Obrázek dostupný pod licencí GNU Free Documentation na www:</a:t>
            </a:r>
          </a:p>
          <a:p>
            <a:r>
              <a:rPr lang="cs-CZ" sz="1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http://www.pdclipart.org/displayimage.php?album=search&amp;cat=0&amp;pos=17</a:t>
            </a:r>
          </a:p>
          <a:p>
            <a:r>
              <a:rPr lang="cs-CZ" smtClean="0"/>
              <a:t>http://www.pdclipart.org/displayimage.php?album=search&amp;cat=0&amp;pos=17</a:t>
            </a:r>
          </a:p>
          <a:p>
            <a:endParaRPr lang="cs-CZ" smtClean="0"/>
          </a:p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083C5A-0795-45D5-9F0F-8E7FF7492E64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http://www.pdclipart.org/displayimage.php?album=search&amp;cat=0&amp;pos=2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083C5A-0795-45D5-9F0F-8E7FF7492E64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mtClean="0"/>
              <a:t>http://www.pdclipart.org/displayimage.php?album=search&amp;cat=0&amp;pos=6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1083C5A-0795-45D5-9F0F-8E7FF7492E64}" type="slidenum">
              <a:rPr lang="cs-CZ" smtClean="0"/>
              <a:t>4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443B5-8FD1-47C7-AA75-310DA3012049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E4368-E721-4430-97DE-79B3CF036A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443B5-8FD1-47C7-AA75-310DA3012049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E4368-E721-4430-97DE-79B3CF036A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443B5-8FD1-47C7-AA75-310DA3012049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E4368-E721-4430-97DE-79B3CF036A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443B5-8FD1-47C7-AA75-310DA3012049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E4368-E721-4430-97DE-79B3CF036A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443B5-8FD1-47C7-AA75-310DA3012049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E4368-E721-4430-97DE-79B3CF036A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443B5-8FD1-47C7-AA75-310DA3012049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E4368-E721-4430-97DE-79B3CF036A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443B5-8FD1-47C7-AA75-310DA3012049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E4368-E721-4430-97DE-79B3CF036A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443B5-8FD1-47C7-AA75-310DA3012049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E4368-E721-4430-97DE-79B3CF036A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443B5-8FD1-47C7-AA75-310DA3012049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E4368-E721-4430-97DE-79B3CF036A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443B5-8FD1-47C7-AA75-310DA3012049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E4368-E721-4430-97DE-79B3CF036A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2443B5-8FD1-47C7-AA75-310DA3012049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AE4368-E721-4430-97DE-79B3CF036A4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2443B5-8FD1-47C7-AA75-310DA3012049}" type="datetimeFigureOut">
              <a:rPr lang="cs-CZ" smtClean="0"/>
              <a:t>5.12.2011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AE4368-E721-4430-97DE-79B3CF036A4E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pdclipart.org/displayimage.php?album=search&amp;cat=0&amp;pos=2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42910" y="2714620"/>
            <a:ext cx="7772400" cy="1470025"/>
          </a:xfrm>
        </p:spPr>
        <p:txBody>
          <a:bodyPr>
            <a:normAutofit/>
          </a:bodyPr>
          <a:lstStyle/>
          <a:p>
            <a:r>
              <a:rPr lang="cs-CZ" sz="6600" smtClean="0">
                <a:latin typeface="Sylfaen" pitchFamily="18" charset="0"/>
              </a:rPr>
              <a:t>Čertovské vyučování</a:t>
            </a:r>
            <a:endParaRPr lang="cs-CZ" sz="6600">
              <a:latin typeface="Sylfaen" pitchFamily="18" charset="0"/>
            </a:endParaRPr>
          </a:p>
        </p:txBody>
      </p:sp>
      <p:pic>
        <p:nvPicPr>
          <p:cNvPr id="5" name="Picture 2" descr="smiley devil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143240" y="4214818"/>
            <a:ext cx="2862527" cy="2268000"/>
          </a:xfrm>
          <a:prstGeom prst="rect">
            <a:avLst/>
          </a:prstGeom>
          <a:noFill/>
        </p:spPr>
      </p:pic>
      <p:pic>
        <p:nvPicPr>
          <p:cNvPr id="16388" name="Picture 4" descr="smiley angel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143240" y="428604"/>
            <a:ext cx="3009878" cy="22680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smtClean="0">
                <a:solidFill>
                  <a:srgbClr val="FF0000"/>
                </a:solidFill>
                <a:latin typeface="Garamond" pitchFamily="18" charset="0"/>
              </a:rPr>
              <a:t>Spoj rčení o čertech.</a:t>
            </a:r>
            <a:endParaRPr lang="cs-CZ" b="1" u="sng">
              <a:solidFill>
                <a:srgbClr val="FF0000"/>
              </a:solidFill>
              <a:latin typeface="Garamond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1614470" cy="542916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800" smtClean="0"/>
              <a:t>Nemaluj				</a:t>
            </a:r>
          </a:p>
          <a:p>
            <a:pPr>
              <a:buNone/>
            </a:pPr>
            <a:endParaRPr lang="cs-CZ" sz="2800"/>
          </a:p>
        </p:txBody>
      </p:sp>
      <p:sp>
        <p:nvSpPr>
          <p:cNvPr id="5" name="TextovéPole 4"/>
          <p:cNvSpPr txBox="1"/>
          <p:nvPr/>
        </p:nvSpPr>
        <p:spPr>
          <a:xfrm>
            <a:off x="500034" y="2428868"/>
            <a:ext cx="14863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Venku se</a:t>
            </a:r>
            <a:endParaRPr lang="cs-CZ" sz="2800"/>
          </a:p>
        </p:txBody>
      </p:sp>
      <p:sp>
        <p:nvSpPr>
          <p:cNvPr id="6" name="TextovéPole 5"/>
          <p:cNvSpPr txBox="1"/>
          <p:nvPr/>
        </p:nvSpPr>
        <p:spPr>
          <a:xfrm>
            <a:off x="500034" y="3286124"/>
            <a:ext cx="7986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Čert</a:t>
            </a:r>
            <a:endParaRPr lang="cs-CZ" sz="280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4071942"/>
            <a:ext cx="13980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Upsal se</a:t>
            </a:r>
            <a:endParaRPr lang="cs-CZ" sz="2800"/>
          </a:p>
        </p:txBody>
      </p:sp>
      <p:sp>
        <p:nvSpPr>
          <p:cNvPr id="8" name="TextovéPole 7"/>
          <p:cNvSpPr txBox="1"/>
          <p:nvPr/>
        </p:nvSpPr>
        <p:spPr>
          <a:xfrm>
            <a:off x="500034" y="4929198"/>
            <a:ext cx="1462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Šijí s ním</a:t>
            </a:r>
            <a:endParaRPr lang="cs-CZ" sz="2800"/>
          </a:p>
        </p:txBody>
      </p:sp>
      <p:sp>
        <p:nvSpPr>
          <p:cNvPr id="9" name="TextovéPole 8"/>
          <p:cNvSpPr txBox="1"/>
          <p:nvPr/>
        </p:nvSpPr>
        <p:spPr>
          <a:xfrm>
            <a:off x="500034" y="5715016"/>
            <a:ext cx="217014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/>
              <a:t>Co je šeptem,</a:t>
            </a:r>
            <a:endParaRPr lang="cs-CZ" sz="2800"/>
          </a:p>
        </p:txBody>
      </p:sp>
      <p:sp>
        <p:nvSpPr>
          <p:cNvPr id="10" name="TextovéPole 9"/>
          <p:cNvSpPr txBox="1"/>
          <p:nvPr/>
        </p:nvSpPr>
        <p:spPr>
          <a:xfrm>
            <a:off x="5715008" y="1643050"/>
            <a:ext cx="203799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všichni čerti.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5715008" y="2428868"/>
            <a:ext cx="20724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to je čertem.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715008" y="3214686"/>
            <a:ext cx="20573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čerta na zeď.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15008" y="4000504"/>
            <a:ext cx="191251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nikdy nespí.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786446" y="4857760"/>
            <a:ext cx="27015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všichni čerti žení.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786446" y="5715016"/>
            <a:ext cx="107914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čertu.</a:t>
            </a:r>
            <a:endParaRPr lang="cs-CZ" sz="280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smtClean="0">
                <a:solidFill>
                  <a:srgbClr val="FF0000"/>
                </a:solidFill>
                <a:latin typeface="Garamond" pitchFamily="18" charset="0"/>
              </a:rPr>
              <a:t>Čertík udělal ve slovech chyby. Najdi je.</a:t>
            </a:r>
            <a:endParaRPr lang="cs-CZ" sz="3600" b="1" u="sng">
              <a:solidFill>
                <a:srgbClr val="FF0000"/>
              </a:solidFill>
              <a:latin typeface="Garamond" pitchFamily="18" charset="0"/>
            </a:endParaRPr>
          </a:p>
        </p:txBody>
      </p:sp>
      <p:pic>
        <p:nvPicPr>
          <p:cNvPr id="20482" name="Picture 2" descr="Devil Baby clip art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86116" y="2857496"/>
            <a:ext cx="2389587" cy="243885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1428728" y="2000240"/>
            <a:ext cx="93807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70C0"/>
                </a:solidFill>
              </a:rPr>
              <a:t>zklep</a:t>
            </a:r>
            <a:endParaRPr lang="cs-CZ" sz="2800">
              <a:solidFill>
                <a:srgbClr val="0070C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857620" y="1571612"/>
            <a:ext cx="85299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70C0"/>
                </a:solidFill>
              </a:rPr>
              <a:t>spěv</a:t>
            </a:r>
            <a:endParaRPr lang="cs-CZ" sz="2800">
              <a:solidFill>
                <a:srgbClr val="0070C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6643702" y="2357430"/>
            <a:ext cx="101662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70C0"/>
                </a:solidFill>
              </a:rPr>
              <a:t>objed</a:t>
            </a:r>
            <a:endParaRPr lang="cs-CZ" sz="2800">
              <a:solidFill>
                <a:srgbClr val="0070C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786578" y="4143380"/>
            <a:ext cx="10229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70C0"/>
                </a:solidFill>
              </a:rPr>
              <a:t>oběkt</a:t>
            </a:r>
            <a:endParaRPr lang="cs-CZ" sz="2800">
              <a:solidFill>
                <a:srgbClr val="0070C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43504" y="5643578"/>
            <a:ext cx="158915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70C0"/>
                </a:solidFill>
              </a:rPr>
              <a:t>rozumnět</a:t>
            </a:r>
            <a:endParaRPr lang="cs-CZ" sz="2800">
              <a:solidFill>
                <a:srgbClr val="0070C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28596" y="3286124"/>
            <a:ext cx="15458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70C0"/>
                </a:solidFill>
              </a:rPr>
              <a:t>doměnka</a:t>
            </a:r>
            <a:endParaRPr lang="cs-CZ" sz="2800">
              <a:solidFill>
                <a:srgbClr val="0070C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71670" y="5857892"/>
            <a:ext cx="140762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70C0"/>
                </a:solidFill>
              </a:rPr>
              <a:t>obědnat</a:t>
            </a:r>
            <a:endParaRPr lang="cs-CZ" sz="2800">
              <a:solidFill>
                <a:srgbClr val="0070C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785786" y="4643446"/>
            <a:ext cx="8395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70C0"/>
                </a:solidFill>
              </a:rPr>
              <a:t>vězd</a:t>
            </a:r>
            <a:endParaRPr lang="cs-CZ" sz="2800">
              <a:solidFill>
                <a:srgbClr val="0070C0"/>
              </a:solidFill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6" y="0"/>
            <a:ext cx="8229600" cy="1143000"/>
          </a:xfrm>
        </p:spPr>
        <p:txBody>
          <a:bodyPr>
            <a:normAutofit/>
          </a:bodyPr>
          <a:lstStyle/>
          <a:p>
            <a:r>
              <a:rPr lang="cs-CZ" sz="3600" b="1" u="sng" smtClean="0">
                <a:solidFill>
                  <a:srgbClr val="FF0000"/>
                </a:solidFill>
                <a:latin typeface="Garamond" pitchFamily="18" charset="0"/>
              </a:rPr>
              <a:t>Doplň pranostiky, znáš nějaké další?</a:t>
            </a:r>
            <a:endParaRPr lang="cs-CZ" sz="3600" b="1" u="sng">
              <a:solidFill>
                <a:srgbClr val="FF0000"/>
              </a:solidFill>
              <a:latin typeface="Garamond" pitchFamily="18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034" y="2000240"/>
            <a:ext cx="552875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7030A0"/>
                </a:solidFill>
              </a:rPr>
              <a:t>O svatém </a:t>
            </a:r>
            <a:r>
              <a:rPr lang="cs-CZ" sz="2800" smtClean="0">
                <a:solidFill>
                  <a:srgbClr val="FFFF99"/>
                </a:solidFill>
              </a:rPr>
              <a:t>Mikuláši</a:t>
            </a:r>
            <a:r>
              <a:rPr lang="cs-CZ" sz="2800" smtClean="0">
                <a:solidFill>
                  <a:srgbClr val="7030A0"/>
                </a:solidFill>
              </a:rPr>
              <a:t> často snížek práší.</a:t>
            </a:r>
            <a:endParaRPr lang="cs-CZ" sz="2800">
              <a:solidFill>
                <a:srgbClr val="7030A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00034" y="5357826"/>
            <a:ext cx="460799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7030A0"/>
                </a:solidFill>
              </a:rPr>
              <a:t>Svatý Mikuláš splachuje </a:t>
            </a:r>
            <a:r>
              <a:rPr lang="cs-CZ" sz="2800" smtClean="0">
                <a:solidFill>
                  <a:srgbClr val="FFFF99"/>
                </a:solidFill>
              </a:rPr>
              <a:t>břehy</a:t>
            </a:r>
            <a:r>
              <a:rPr lang="cs-CZ" sz="2800" smtClean="0">
                <a:solidFill>
                  <a:srgbClr val="7030A0"/>
                </a:solidFill>
              </a:rPr>
              <a:t>.</a:t>
            </a:r>
            <a:endParaRPr lang="cs-CZ" sz="2800">
              <a:solidFill>
                <a:srgbClr val="7030A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00034" y="1142984"/>
            <a:ext cx="67006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7030A0"/>
                </a:solidFill>
              </a:rPr>
              <a:t>Když na Mikuláše prší, </a:t>
            </a:r>
            <a:r>
              <a:rPr lang="cs-CZ" sz="2800" smtClean="0">
                <a:solidFill>
                  <a:srgbClr val="FFFF99"/>
                </a:solidFill>
              </a:rPr>
              <a:t>zima</a:t>
            </a:r>
            <a:r>
              <a:rPr lang="cs-CZ" sz="2800" smtClean="0">
                <a:solidFill>
                  <a:srgbClr val="7030A0"/>
                </a:solidFill>
              </a:rPr>
              <a:t> lidi hodně zkruší.</a:t>
            </a:r>
            <a:endParaRPr lang="cs-CZ" sz="2800">
              <a:solidFill>
                <a:srgbClr val="7030A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0034" y="3643314"/>
            <a:ext cx="47277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7030A0"/>
                </a:solidFill>
              </a:rPr>
              <a:t>Po sněhu </a:t>
            </a:r>
            <a:r>
              <a:rPr lang="cs-CZ" sz="2800" smtClean="0">
                <a:solidFill>
                  <a:srgbClr val="FFFF99"/>
                </a:solidFill>
              </a:rPr>
              <a:t>Bára</a:t>
            </a:r>
            <a:r>
              <a:rPr lang="cs-CZ" sz="2800" smtClean="0">
                <a:solidFill>
                  <a:srgbClr val="7030A0"/>
                </a:solidFill>
              </a:rPr>
              <a:t> s Mikulášem šla.</a:t>
            </a:r>
            <a:endParaRPr lang="cs-CZ" sz="2800">
              <a:solidFill>
                <a:srgbClr val="7030A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00034" y="4500570"/>
            <a:ext cx="513788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7030A0"/>
                </a:solidFill>
              </a:rPr>
              <a:t>Na svatou Barboru </a:t>
            </a:r>
            <a:r>
              <a:rPr lang="cs-CZ" sz="2800" smtClean="0">
                <a:solidFill>
                  <a:srgbClr val="FFFF99"/>
                </a:solidFill>
              </a:rPr>
              <a:t>saně</a:t>
            </a:r>
            <a:r>
              <a:rPr lang="cs-CZ" sz="2800" smtClean="0">
                <a:solidFill>
                  <a:srgbClr val="7030A0"/>
                </a:solidFill>
              </a:rPr>
              <a:t> do dvoru.</a:t>
            </a:r>
            <a:endParaRPr lang="cs-CZ" sz="2800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00034" y="2857496"/>
            <a:ext cx="48352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FFFF99"/>
                </a:solidFill>
              </a:rPr>
              <a:t>Svatá</a:t>
            </a:r>
            <a:r>
              <a:rPr lang="cs-CZ" sz="2800" smtClean="0">
                <a:solidFill>
                  <a:srgbClr val="7030A0"/>
                </a:solidFill>
              </a:rPr>
              <a:t> Barbora bývá naškrobena.</a:t>
            </a:r>
            <a:endParaRPr lang="cs-CZ" sz="2800">
              <a:solidFill>
                <a:srgbClr val="7030A0"/>
              </a:solidFill>
            </a:endParaRPr>
          </a:p>
        </p:txBody>
      </p:sp>
      <p:pic>
        <p:nvPicPr>
          <p:cNvPr id="22532" name="Picture 4" descr="christmas angel1 red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929322" y="2714620"/>
            <a:ext cx="2876550" cy="276225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428596" y="6215082"/>
            <a:ext cx="8643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saně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6643702" y="6215082"/>
            <a:ext cx="13983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Mikuláši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143372" y="6215082"/>
            <a:ext cx="86594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zima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857488" y="6215082"/>
            <a:ext cx="95795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Svatá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571604" y="6215082"/>
            <a:ext cx="8409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Bára</a:t>
            </a:r>
            <a:endParaRPr lang="cs-CZ" sz="2800">
              <a:solidFill>
                <a:srgbClr val="00B050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357818" y="6215082"/>
            <a:ext cx="1016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smtClean="0">
                <a:solidFill>
                  <a:srgbClr val="00B050"/>
                </a:solidFill>
              </a:rPr>
              <a:t>břehy</a:t>
            </a:r>
            <a:endParaRPr lang="cs-CZ" sz="2800">
              <a:solidFill>
                <a:srgbClr val="00B050"/>
              </a:solidFill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86</TotalTime>
  <Words>141</Words>
  <Application>Microsoft Office PowerPoint</Application>
  <PresentationFormat>Předvádění na obrazovce (4:3)</PresentationFormat>
  <Paragraphs>44</Paragraphs>
  <Slides>4</Slides>
  <Notes>3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sady Office</vt:lpstr>
      <vt:lpstr>Čertovské vyučování</vt:lpstr>
      <vt:lpstr>Spoj rčení o čertech.</vt:lpstr>
      <vt:lpstr>Čertík udělal ve slovech chyby. Najdi je.</vt:lpstr>
      <vt:lpstr>Doplň pranostiky, znáš nějaké další?</vt:lpstr>
    </vt:vector>
  </TitlesOfParts>
  <Company>Lenka Galasová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Čertovské vyučování</dc:title>
  <dc:creator>Lenka Galasová</dc:creator>
  <cp:lastModifiedBy>Lenka Galasová</cp:lastModifiedBy>
  <cp:revision>13</cp:revision>
  <dcterms:created xsi:type="dcterms:W3CDTF">2011-12-05T19:09:01Z</dcterms:created>
  <dcterms:modified xsi:type="dcterms:W3CDTF">2011-12-05T20:35:09Z</dcterms:modified>
</cp:coreProperties>
</file>