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3"/>
  </p:notesMasterIdLst>
  <p:handoutMasterIdLst>
    <p:handoutMasterId r:id="rId14"/>
  </p:handoutMasterIdLst>
  <p:sldIdLst>
    <p:sldId id="426" r:id="rId2"/>
    <p:sldId id="417" r:id="rId3"/>
    <p:sldId id="418" r:id="rId4"/>
    <p:sldId id="420" r:id="rId5"/>
    <p:sldId id="425" r:id="rId6"/>
    <p:sldId id="411" r:id="rId7"/>
    <p:sldId id="422" r:id="rId8"/>
    <p:sldId id="424" r:id="rId9"/>
    <p:sldId id="421" r:id="rId10"/>
    <p:sldId id="423" r:id="rId11"/>
    <p:sldId id="419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gr. Miroslav Žalud" initials="MMŽ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812C"/>
    <a:srgbClr val="D86728"/>
    <a:srgbClr val="F61636"/>
    <a:srgbClr val="DBBE85"/>
    <a:srgbClr val="987206"/>
    <a:srgbClr val="FF6161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63" autoAdjust="0"/>
    <p:restoredTop sz="89343" autoAdjust="0"/>
  </p:normalViewPr>
  <p:slideViewPr>
    <p:cSldViewPr>
      <p:cViewPr>
        <p:scale>
          <a:sx n="80" d="100"/>
          <a:sy n="80" d="100"/>
        </p:scale>
        <p:origin x="-1692" y="-1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040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3167A5-E474-42D2-85EB-CABF4B02AF82}" type="datetimeFigureOut">
              <a:rPr lang="cs-CZ" smtClean="0"/>
              <a:pPr/>
              <a:t>14.8.2012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77077C-1CFB-424A-91B5-D575263572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50882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57ECFF-7375-408E-84D1-F6CF77001FFA}" type="datetimeFigureOut">
              <a:rPr lang="cs-CZ" smtClean="0"/>
              <a:pPr/>
              <a:t>14.8.2012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FAB662-9120-460F-8C77-93F00EE3332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43531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FAB662-9120-460F-8C77-93F00EE33326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71205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FAB662-9120-460F-8C77-93F00EE33326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0927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E8C742-24AA-4E5B-A337-F38C23F269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11ED03-F3CC-4048-B489-F55446C7D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9792B-87C7-44EB-A3DF-D3400D68D5C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4AD423-2DCC-4FDF-98FA-BD7B470356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56AAF6-06E8-49BE-8A09-92EFC03B5B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6B582A-1D29-4864-8352-300BA30D1B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9B039DD-CC5C-47F5-BB00-A964EA5EF29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59C9DF2-3FED-408C-A307-21990C4421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01A48F-6E64-44B0-A24E-BFFB5AF0C21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C024DC-60B0-414E-BF6E-F507D1F13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3B7686-2EDE-4C05-B69C-C0B3ED8D57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AD60321-F5D7-4DC4-820B-7D8FB0939C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812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03648" y="404664"/>
            <a:ext cx="7272808" cy="554461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000" dirty="0"/>
              <a:t>Název školy: Základní škola Chomutov, Písečná 5144</a:t>
            </a:r>
          </a:p>
          <a:p>
            <a:pPr marL="8255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000" dirty="0"/>
              <a:t>Název materiálu</a:t>
            </a:r>
            <a:r>
              <a:rPr lang="cs-CZ" sz="2000"/>
              <a:t>: </a:t>
            </a:r>
            <a:r>
              <a:rPr lang="cs-CZ" sz="2000" smtClean="0"/>
              <a:t>VY_52_INOVACE_22_Přemysl </a:t>
            </a:r>
            <a:r>
              <a:rPr lang="cs-CZ" sz="2000" dirty="0" smtClean="0"/>
              <a:t>Otakar I._ </a:t>
            </a:r>
            <a:r>
              <a:rPr lang="cs-CZ" sz="2000" smtClean="0"/>
              <a:t>Václav I._ad2</a:t>
            </a:r>
            <a:endParaRPr lang="cs-CZ" sz="2000" dirty="0" smtClean="0"/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000" dirty="0" smtClean="0"/>
              <a:t>Číslo </a:t>
            </a:r>
            <a:r>
              <a:rPr lang="cs-CZ" sz="2000" dirty="0"/>
              <a:t>projektu: CZ 1.07/1.4.00/21.3355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000" dirty="0"/>
              <a:t>Autor: </a:t>
            </a:r>
            <a:r>
              <a:rPr lang="cs-CZ" sz="2000" dirty="0" smtClean="0"/>
              <a:t>Mgr. Angela </a:t>
            </a:r>
            <a:r>
              <a:rPr lang="cs-CZ" sz="2000" dirty="0"/>
              <a:t>Doubravová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000" dirty="0"/>
              <a:t>Datum tvorby: 19. </a:t>
            </a:r>
            <a:r>
              <a:rPr lang="cs-CZ" sz="2000" dirty="0" smtClean="0"/>
              <a:t>02. </a:t>
            </a:r>
            <a:r>
              <a:rPr lang="cs-CZ" sz="2000" dirty="0"/>
              <a:t>2012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000" dirty="0"/>
              <a:t>Cílový ročník: čtvrtý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000" dirty="0"/>
              <a:t>Vzdělávací </a:t>
            </a:r>
            <a:r>
              <a:rPr lang="cs-CZ" sz="2000" dirty="0" smtClean="0"/>
              <a:t>oblast/obor: Člověk a jeho svět</a:t>
            </a:r>
            <a:endParaRPr lang="cs-CZ" sz="2000" dirty="0"/>
          </a:p>
          <a:p>
            <a:pPr marL="8255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000" dirty="0"/>
              <a:t>Klíčové slovo: Přemysl Otakar </a:t>
            </a:r>
            <a:r>
              <a:rPr lang="cs-CZ" sz="2000" dirty="0" smtClean="0"/>
              <a:t>I., Václav I., gotická móda, gotická architektura, středověká města</a:t>
            </a:r>
            <a:endParaRPr lang="cs-CZ" sz="2000" dirty="0"/>
          </a:p>
          <a:p>
            <a:pPr marL="8255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000" dirty="0"/>
              <a:t>Anotace:  Tato </a:t>
            </a:r>
            <a:r>
              <a:rPr lang="cs-CZ" sz="2000" dirty="0" smtClean="0"/>
              <a:t>prezentace </a:t>
            </a:r>
            <a:r>
              <a:rPr lang="cs-CZ" sz="2000" dirty="0"/>
              <a:t>slouží k názornému výkladu </a:t>
            </a:r>
            <a:r>
              <a:rPr lang="cs-CZ" sz="2000" dirty="0" smtClean="0"/>
              <a:t>učiva o počátcích vlády Přemyslovských králů </a:t>
            </a:r>
            <a:endParaRPr lang="cs-CZ" sz="2000" dirty="0"/>
          </a:p>
          <a:p>
            <a:pPr marL="82550" indent="0">
              <a:lnSpc>
                <a:spcPct val="150000"/>
              </a:lnSpc>
              <a:buNone/>
            </a:pPr>
            <a:r>
              <a:rPr lang="cs-CZ" sz="1000" i="1" dirty="0" smtClean="0"/>
              <a:t>Autorem materiálu a všech jeho částí,</a:t>
            </a:r>
            <a:r>
              <a:rPr lang="cs-CZ" sz="1000" dirty="0" smtClean="0"/>
              <a:t> </a:t>
            </a:r>
            <a:r>
              <a:rPr lang="cs-CZ" sz="1000" i="1" dirty="0" smtClean="0"/>
              <a:t>není-li uvedeno jinak, je Mgr. Angela Doubravová.</a:t>
            </a:r>
            <a:endParaRPr lang="cs-CZ" sz="1000" dirty="0" smtClean="0"/>
          </a:p>
          <a:p>
            <a:pPr>
              <a:buNone/>
            </a:pPr>
            <a:r>
              <a:rPr lang="cs-CZ" sz="1000" i="1" dirty="0" smtClean="0"/>
              <a:t>Financováno z ESF a státního rozpočtu ČR. </a:t>
            </a:r>
            <a:endParaRPr lang="cs-CZ" sz="1000" dirty="0" smtClean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cs-CZ" sz="2000" dirty="0"/>
          </a:p>
          <a:p>
            <a:endParaRPr lang="cs-CZ" sz="2000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6093296"/>
            <a:ext cx="2735580" cy="530198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2429649845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7498080" cy="1143000"/>
          </a:xfrm>
        </p:spPr>
        <p:txBody>
          <a:bodyPr>
            <a:noAutofit/>
          </a:bodyPr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  <a:effectLst/>
                <a:cs typeface="Times New Roman" pitchFamily="18" charset="0"/>
              </a:rPr>
              <a:t>Za vlády Přemyslovských králů</a:t>
            </a:r>
            <a:endParaRPr lang="cs-CZ" sz="4000" b="1" dirty="0">
              <a:solidFill>
                <a:srgbClr val="FF0000"/>
              </a:solidFill>
              <a:effectLst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34988" indent="-452438">
              <a:buClr>
                <a:srgbClr val="F2812C"/>
              </a:buClr>
              <a:buFont typeface="Wingdings" pitchFamily="2" charset="2"/>
              <a:buChar char="Ø"/>
            </a:pP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>Počet obyvatel českých zemí rostl.</a:t>
            </a:r>
          </a:p>
          <a:p>
            <a:pPr marL="534988" indent="-452438">
              <a:buClr>
                <a:srgbClr val="F2812C"/>
              </a:buClr>
              <a:buFont typeface="Wingdings" pitchFamily="2" charset="2"/>
              <a:buChar char="Ø"/>
            </a:pP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>Nutnost zajistit obživu → získávání půdy pro zemědělství vypalováním a mýcením lesů.</a:t>
            </a:r>
          </a:p>
          <a:p>
            <a:pPr marL="534988" indent="-452438">
              <a:buClr>
                <a:srgbClr val="F2812C"/>
              </a:buClr>
              <a:buFont typeface="Wingdings" pitchFamily="2" charset="2"/>
              <a:buChar char="Ø"/>
            </a:pP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>Osidlování dosud neobydlených oblastí.</a:t>
            </a:r>
          </a:p>
          <a:p>
            <a:pPr marL="534988" indent="-452438">
              <a:buClr>
                <a:srgbClr val="F2812C"/>
              </a:buClr>
              <a:buFont typeface="Wingdings" pitchFamily="2" charset="2"/>
              <a:buChar char="Ø"/>
            </a:pP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>Vznik nových vesnic a středověkých měst.</a:t>
            </a:r>
          </a:p>
          <a:p>
            <a:pPr marL="534988" indent="-452438">
              <a:buClr>
                <a:srgbClr val="F2812C"/>
              </a:buClr>
              <a:buFont typeface="Wingdings" pitchFamily="2" charset="2"/>
              <a:buChar char="Ø"/>
            </a:pP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>Rozvoj řemeslnictví.</a:t>
            </a:r>
          </a:p>
          <a:p>
            <a:pPr marL="534988" indent="-452438">
              <a:buClr>
                <a:srgbClr val="F2812C"/>
              </a:buClr>
              <a:buFont typeface="Wingdings" pitchFamily="2" charset="2"/>
              <a:buChar char="Ø"/>
            </a:pP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>Příchod cizích osadníků → nové neznámé výrobky, nový způsob života, dva odlišné jazyky.</a:t>
            </a:r>
          </a:p>
          <a:p>
            <a:pPr marL="534988" indent="-452438">
              <a:buClr>
                <a:srgbClr val="F2812C"/>
              </a:buClr>
              <a:buFont typeface="Wingdings" pitchFamily="2" charset="2"/>
              <a:buChar char="Ø"/>
            </a:pP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>Gotický sloh (móda i stavebnictví).</a:t>
            </a:r>
            <a:endParaRPr lang="cs-CZ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763688" y="188640"/>
            <a:ext cx="6516216" cy="1236425"/>
          </a:xfrm>
        </p:spPr>
        <p:txBody>
          <a:bodyPr>
            <a:no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Algerian" pitchFamily="82" charset="0"/>
              </a:rPr>
              <a:t>GOTICKÁ ARCHITEKTURA</a:t>
            </a:r>
            <a:endParaRPr lang="cs-CZ" sz="4000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>
          <a:xfrm>
            <a:off x="1619672" y="2084140"/>
            <a:ext cx="3520440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sz="2400" dirty="0" smtClean="0"/>
          </a:p>
          <a:p>
            <a:pPr marL="273050" indent="-273050">
              <a:buClr>
                <a:srgbClr val="F2812C"/>
              </a:buClr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accent2">
                    <a:lumMod val="75000"/>
                  </a:schemeClr>
                </a:solidFill>
                <a:cs typeface="Times New Roman" pitchFamily="18" charset="0"/>
              </a:rPr>
              <a:t>křížová žebrová klenba</a:t>
            </a:r>
          </a:p>
          <a:p>
            <a:pPr marL="273050" indent="-273050">
              <a:buClr>
                <a:srgbClr val="F2812C"/>
              </a:buClr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accent2">
                    <a:lumMod val="75000"/>
                  </a:schemeClr>
                </a:solidFill>
                <a:cs typeface="Times New Roman" pitchFamily="18" charset="0"/>
              </a:rPr>
              <a:t>lomený oblouk, který                           představuje symbol sepjatých rukou k modlitbě.</a:t>
            </a:r>
          </a:p>
          <a:p>
            <a:pPr marL="273050" indent="-273050">
              <a:buClr>
                <a:srgbClr val="F2812C"/>
              </a:buClr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accent2">
                    <a:lumMod val="75000"/>
                  </a:schemeClr>
                </a:solidFill>
                <a:cs typeface="Times New Roman" pitchFamily="18" charset="0"/>
              </a:rPr>
              <a:t>slabé zdi snažící se o maximální odhmotnění stavby, o lehkost.</a:t>
            </a:r>
          </a:p>
          <a:p>
            <a:pPr marL="273050" indent="-273050">
              <a:buClr>
                <a:srgbClr val="F2812C"/>
              </a:buClr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accent2">
                    <a:lumMod val="75000"/>
                  </a:schemeClr>
                </a:solidFill>
                <a:cs typeface="Times New Roman" pitchFamily="18" charset="0"/>
              </a:rPr>
              <a:t>složitý vnější opěrný systém pilířů a oblouků kvůli zajištění stability. </a:t>
            </a:r>
          </a:p>
          <a:p>
            <a:pPr marL="273050" indent="-273050">
              <a:buClr>
                <a:srgbClr val="F2812C"/>
              </a:buClr>
              <a:buFont typeface="Wingdings" pitchFamily="2" charset="2"/>
              <a:buChar char="Ø"/>
            </a:pPr>
            <a:r>
              <a:rPr lang="cs-CZ" sz="2200" dirty="0" err="1" smtClean="0">
                <a:solidFill>
                  <a:schemeClr val="accent2">
                    <a:lumMod val="75000"/>
                  </a:schemeClr>
                </a:solidFill>
                <a:cs typeface="Times New Roman" pitchFamily="18" charset="0"/>
              </a:rPr>
              <a:t>vertikalita</a:t>
            </a:r>
            <a:r>
              <a:rPr lang="cs-CZ" sz="2200" dirty="0" smtClean="0">
                <a:solidFill>
                  <a:schemeClr val="accent2">
                    <a:lumMod val="75000"/>
                  </a:schemeClr>
                </a:solidFill>
                <a:cs typeface="Times New Roman" pitchFamily="18" charset="0"/>
              </a:rPr>
              <a:t>, tzn., že stavby byly budovány do výšky a měly znázorňovat cestu vzhůru k Bohu.</a:t>
            </a:r>
            <a:endParaRPr lang="cs-CZ" sz="2200" dirty="0">
              <a:solidFill>
                <a:schemeClr val="accent2">
                  <a:lumMod val="75000"/>
                </a:schemeClr>
              </a:solidFill>
              <a:cs typeface="Times New Roman" pitchFamily="18" charset="0"/>
            </a:endParaRPr>
          </a:p>
        </p:txBody>
      </p:sp>
      <p:pic>
        <p:nvPicPr>
          <p:cNvPr id="11" name="Zástupný symbol pro obsah 10" descr="9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364088" y="2636912"/>
            <a:ext cx="3474967" cy="2407571"/>
          </a:xfrm>
        </p:spPr>
      </p:pic>
      <p:sp>
        <p:nvSpPr>
          <p:cNvPr id="2" name="TextovéPole 1"/>
          <p:cNvSpPr txBox="1"/>
          <p:nvPr/>
        </p:nvSpPr>
        <p:spPr>
          <a:xfrm>
            <a:off x="1691680" y="1484783"/>
            <a:ext cx="5112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Základní znaky gotické architektury jsou: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188640"/>
            <a:ext cx="7242048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rgbClr val="FF0000"/>
                </a:solidFill>
                <a:latin typeface="Algerian" pitchFamily="82" charset="0"/>
              </a:rPr>
              <a:t>Gotická móda</a:t>
            </a:r>
            <a:endParaRPr lang="cs-CZ" sz="4400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971600" y="1052736"/>
            <a:ext cx="3520440" cy="5217443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sz="2900" b="1" u="sng" dirty="0" smtClean="0">
                <a:solidFill>
                  <a:schemeClr val="bg2">
                    <a:lumMod val="75000"/>
                  </a:schemeClr>
                </a:solidFill>
              </a:rPr>
              <a:t>Ženský oděv</a:t>
            </a:r>
          </a:p>
          <a:p>
            <a:pPr marL="534988" indent="-452438">
              <a:buClr>
                <a:srgbClr val="F2812C"/>
              </a:buClr>
              <a:buFont typeface="Wingdings" pitchFamily="2" charset="2"/>
              <a:buChar char="Ø"/>
            </a:pPr>
            <a:r>
              <a:rPr lang="cs-CZ" sz="2900" dirty="0" smtClean="0">
                <a:solidFill>
                  <a:schemeClr val="bg2">
                    <a:lumMod val="75000"/>
                  </a:schemeClr>
                </a:solidFill>
              </a:rPr>
              <a:t>základem je jednoduchý spodní oděv splývající na zem s úzkými rukávy.</a:t>
            </a:r>
          </a:p>
          <a:p>
            <a:pPr marL="534988" indent="-452438">
              <a:buClr>
                <a:srgbClr val="F2812C"/>
              </a:buClr>
              <a:buFont typeface="Wingdings" pitchFamily="2" charset="2"/>
              <a:buChar char="Ø"/>
            </a:pPr>
            <a:r>
              <a:rPr lang="cs-CZ" sz="2900" dirty="0" smtClean="0">
                <a:solidFill>
                  <a:schemeClr val="bg2">
                    <a:lumMod val="75000"/>
                  </a:schemeClr>
                </a:solidFill>
              </a:rPr>
              <a:t>ke svrchnímu oblečení náleží dlouhý řasnatý plášť (v Čechách zvaný klok).</a:t>
            </a:r>
          </a:p>
          <a:p>
            <a:pPr marL="534988" indent="-452438">
              <a:buClr>
                <a:srgbClr val="F2812C"/>
              </a:buClr>
              <a:buFont typeface="Wingdings" pitchFamily="2" charset="2"/>
              <a:buChar char="Ø"/>
            </a:pPr>
            <a:r>
              <a:rPr lang="cs-CZ" sz="2900" dirty="0" smtClean="0">
                <a:solidFill>
                  <a:schemeClr val="bg2">
                    <a:lumMod val="75000"/>
                  </a:schemeClr>
                </a:solidFill>
              </a:rPr>
              <a:t>živůtek byl tvarován pomocí postranních švů a záševků.</a:t>
            </a:r>
          </a:p>
          <a:p>
            <a:pPr marL="534988" indent="-452438">
              <a:buClr>
                <a:srgbClr val="F2812C"/>
              </a:buClr>
              <a:buFont typeface="Wingdings" pitchFamily="2" charset="2"/>
              <a:buChar char="Ø"/>
            </a:pPr>
            <a:r>
              <a:rPr lang="cs-CZ" sz="2900" dirty="0" smtClean="0">
                <a:solidFill>
                  <a:schemeClr val="bg2">
                    <a:lumMod val="75000"/>
                  </a:schemeClr>
                </a:solidFill>
              </a:rPr>
              <a:t>živůtek ve 13. stol. uzavřený (začíná odhalovat krk, později i ňadra).</a:t>
            </a:r>
          </a:p>
          <a:p>
            <a:pPr marL="534988" indent="-452438">
              <a:buClr>
                <a:srgbClr val="F2812C"/>
              </a:buClr>
              <a:buFont typeface="Wingdings" pitchFamily="2" charset="2"/>
              <a:buChar char="Ø"/>
            </a:pPr>
            <a:r>
              <a:rPr lang="cs-CZ" sz="2900" dirty="0" smtClean="0">
                <a:solidFill>
                  <a:schemeClr val="bg2">
                    <a:lumMod val="75000"/>
                  </a:schemeClr>
                </a:solidFill>
              </a:rPr>
              <a:t>sukně prodloužená do dlouhé vlečky.</a:t>
            </a:r>
          </a:p>
          <a:p>
            <a:endParaRPr lang="cs-CZ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5076056" y="1052736"/>
            <a:ext cx="3520440" cy="4525963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sz="3600" b="1" dirty="0" smtClean="0">
                <a:solidFill>
                  <a:srgbClr val="FFC000"/>
                </a:solidFill>
              </a:rPr>
              <a:t>   </a:t>
            </a:r>
            <a:r>
              <a:rPr lang="cs-CZ" b="1" u="sng" dirty="0">
                <a:solidFill>
                  <a:schemeClr val="bg2">
                    <a:lumMod val="75000"/>
                  </a:schemeClr>
                </a:solidFill>
              </a:rPr>
              <a:t>Úprava hlavy</a:t>
            </a:r>
          </a:p>
          <a:p>
            <a:pPr marL="304800" indent="-336550">
              <a:spcAft>
                <a:spcPts val="600"/>
              </a:spcAft>
              <a:buClr>
                <a:srgbClr val="F2812C"/>
              </a:buClr>
              <a:buFont typeface="Wingdings" pitchFamily="2" charset="2"/>
              <a:buChar char="Ø"/>
            </a:pPr>
            <a:r>
              <a:rPr lang="cs-CZ" dirty="0">
                <a:solidFill>
                  <a:schemeClr val="bg2">
                    <a:lumMod val="75000"/>
                  </a:schemeClr>
                </a:solidFill>
              </a:rPr>
              <a:t>vdané ženy mají vlasy zakrývané rouškou z jemného plátna nebo špičatou </a:t>
            </a: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>čepicí.</a:t>
            </a:r>
            <a:endParaRPr lang="cs-CZ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-336550">
              <a:buClr>
                <a:srgbClr val="F2812C"/>
              </a:buClr>
              <a:buFont typeface="Wingdings" pitchFamily="2" charset="2"/>
              <a:buChar char="Ø"/>
            </a:pPr>
            <a:r>
              <a:rPr lang="cs-CZ" dirty="0">
                <a:solidFill>
                  <a:schemeClr val="bg2">
                    <a:lumMod val="75000"/>
                  </a:schemeClr>
                </a:solidFill>
              </a:rPr>
              <a:t>svobodné ženy chodí </a:t>
            </a: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>   prostovlasé </a:t>
            </a:r>
            <a:r>
              <a:rPr lang="cs-CZ" dirty="0">
                <a:solidFill>
                  <a:schemeClr val="bg2">
                    <a:lumMod val="75000"/>
                  </a:schemeClr>
                </a:solidFill>
              </a:rPr>
              <a:t>nebo nosí vínek – pentlík </a:t>
            </a: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>   (</a:t>
            </a:r>
            <a:r>
              <a:rPr lang="cs-CZ" dirty="0">
                <a:solidFill>
                  <a:schemeClr val="bg2">
                    <a:lumMod val="75000"/>
                  </a:schemeClr>
                </a:solidFill>
              </a:rPr>
              <a:t>věneček z květin</a:t>
            </a: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>,  </a:t>
            </a:r>
            <a:r>
              <a:rPr lang="cs-CZ" dirty="0">
                <a:solidFill>
                  <a:schemeClr val="bg2">
                    <a:lumMod val="75000"/>
                  </a:schemeClr>
                </a:solidFill>
              </a:rPr>
              <a:t>papírových a </a:t>
            </a: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>voskových  imitací), vlasy </a:t>
            </a:r>
            <a:r>
              <a:rPr lang="cs-CZ" dirty="0">
                <a:solidFill>
                  <a:schemeClr val="bg2">
                    <a:lumMod val="75000"/>
                  </a:schemeClr>
                </a:solidFill>
              </a:rPr>
              <a:t>spadaly v kučerách až na </a:t>
            </a: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>ramena.</a:t>
            </a:r>
            <a:endParaRPr lang="cs-CZ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-336550">
              <a:buNone/>
            </a:pPr>
            <a:endParaRPr lang="cs-CZ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Zástupný symbol pro obsah 7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764704"/>
            <a:ext cx="4326557" cy="5345745"/>
          </a:xfrm>
        </p:spPr>
      </p:pic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628800"/>
            <a:ext cx="3451621" cy="2588716"/>
          </a:xfrm>
        </p:spPr>
      </p:pic>
    </p:spTree>
    <p:extLst>
      <p:ext uri="{BB962C8B-B14F-4D97-AF65-F5344CB8AC3E}">
        <p14:creationId xmlns:p14="http://schemas.microsoft.com/office/powerpoint/2010/main" val="3131098183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Grp="1" noChangeArrowheads="1"/>
          </p:cNvSpPr>
          <p:nvPr>
            <p:ph type="title"/>
          </p:nvPr>
        </p:nvSpPr>
        <p:spPr>
          <a:xfrm>
            <a:off x="1331640" y="188640"/>
            <a:ext cx="7239000" cy="770344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rgbClr val="FF0000"/>
                </a:solidFill>
                <a:cs typeface="Times New Roman" pitchFamily="18" charset="0"/>
              </a:rPr>
              <a:t>Přemysl </a:t>
            </a:r>
            <a:r>
              <a:rPr lang="cs-CZ" sz="4000" b="1" dirty="0" smtClean="0">
                <a:solidFill>
                  <a:srgbClr val="FF0000"/>
                </a:solidFill>
                <a:cs typeface="Times New Roman" pitchFamily="18" charset="0"/>
              </a:rPr>
              <a:t>Otakar I.</a:t>
            </a:r>
            <a:endParaRPr lang="cs-CZ" sz="4000" b="1" dirty="0">
              <a:solidFill>
                <a:srgbClr val="FF0000"/>
              </a:solidFill>
              <a:cs typeface="Times New Roman" pitchFamily="18" charset="0"/>
            </a:endParaRPr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>
          <a:xfrm>
            <a:off x="1475656" y="1196752"/>
            <a:ext cx="7239000" cy="4846320"/>
          </a:xfrm>
        </p:spPr>
        <p:txBody>
          <a:bodyPr>
            <a:normAutofit fontScale="92500" lnSpcReduction="20000"/>
          </a:bodyPr>
          <a:lstStyle/>
          <a:p>
            <a:pPr marL="534988" indent="-452438">
              <a:buClr>
                <a:srgbClr val="F2812C"/>
              </a:buClr>
              <a:buFont typeface="Wingdings" pitchFamily="2" charset="2"/>
              <a:buChar char="Ø"/>
            </a:pP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>Za  vlády Přemysla Otakara I. a jeho syna Václava I. mnohé významné proměny.</a:t>
            </a:r>
          </a:p>
          <a:p>
            <a:pPr marL="534988" indent="-452438">
              <a:buClr>
                <a:srgbClr val="F2812C"/>
              </a:buClr>
              <a:buFont typeface="Wingdings" pitchFamily="2" charset="2"/>
              <a:buChar char="Ø"/>
            </a:pP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>Vzrostl význam českého státu a tím i českého knížete.</a:t>
            </a:r>
          </a:p>
          <a:p>
            <a:pPr marL="534988" indent="-452438">
              <a:buClr>
                <a:srgbClr val="F2812C"/>
              </a:buClr>
              <a:buFont typeface="Wingdings" pitchFamily="2" charset="2"/>
              <a:buChar char="Ø"/>
            </a:pP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>Za odměnu za pomoc v boji o vládu v německé říši potvrdil jeden z německých panovníků dědičný královský titul.</a:t>
            </a:r>
          </a:p>
          <a:p>
            <a:pPr marL="534988" indent="-452438">
              <a:buClr>
                <a:srgbClr val="F2812C"/>
              </a:buClr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1212 Zlatá bula Sicilská </a:t>
            </a: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>– uznána starobylá práva a svobody českého státu.</a:t>
            </a:r>
          </a:p>
          <a:p>
            <a:pPr marL="534988" indent="-452438">
              <a:buClr>
                <a:srgbClr val="F2812C"/>
              </a:buClr>
              <a:buFont typeface="Wingdings" pitchFamily="2" charset="2"/>
              <a:buChar char="Ø"/>
            </a:pP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>Vytvořil právo nástupnictví prvorozeného syna.</a:t>
            </a:r>
          </a:p>
          <a:p>
            <a:pPr marL="534988" indent="-452438">
              <a:buClr>
                <a:srgbClr val="F2812C"/>
              </a:buClr>
              <a:buNone/>
            </a:pP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62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62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8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Přemysl-Otakar-I.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43808" y="404664"/>
            <a:ext cx="5184576" cy="6147718"/>
          </a:xfrm>
        </p:spPr>
      </p:pic>
      <p:sp>
        <p:nvSpPr>
          <p:cNvPr id="3" name="TextovéPole 2"/>
          <p:cNvSpPr txBox="1"/>
          <p:nvPr/>
        </p:nvSpPr>
        <p:spPr>
          <a:xfrm>
            <a:off x="1331640" y="332656"/>
            <a:ext cx="23631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D86728"/>
                </a:solidFill>
              </a:rPr>
              <a:t>Přemysl Otakar I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404664"/>
            <a:ext cx="3394720" cy="948720"/>
          </a:xfrm>
        </p:spPr>
        <p:txBody>
          <a:bodyPr>
            <a:normAutofit fontScale="90000"/>
          </a:bodyPr>
          <a:lstStyle/>
          <a:p>
            <a:r>
              <a:rPr lang="cs-CZ" u="sng" dirty="0">
                <a:solidFill>
                  <a:srgbClr val="FF0000"/>
                </a:solidFill>
              </a:rPr>
              <a:t>Mužský oděv</a:t>
            </a:r>
            <a:br>
              <a:rPr lang="cs-CZ" u="sng" dirty="0">
                <a:solidFill>
                  <a:srgbClr val="FF0000"/>
                </a:solidFill>
              </a:rPr>
            </a:b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043608" y="1412776"/>
            <a:ext cx="3960440" cy="4525963"/>
          </a:xfrm>
        </p:spPr>
        <p:txBody>
          <a:bodyPr>
            <a:normAutofit/>
          </a:bodyPr>
          <a:lstStyle/>
          <a:p>
            <a:pPr>
              <a:buClr>
                <a:srgbClr val="F2812C"/>
              </a:buClr>
              <a:buFont typeface="Wingdings" pitchFamily="2" charset="2"/>
              <a:buChar char="Ø"/>
            </a:pP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>základní </a:t>
            </a:r>
            <a:r>
              <a:rPr lang="cs-CZ" dirty="0">
                <a:solidFill>
                  <a:schemeClr val="bg2">
                    <a:lumMod val="75000"/>
                  </a:schemeClr>
                </a:solidFill>
              </a:rPr>
              <a:t>oděv je </a:t>
            </a:r>
            <a:r>
              <a:rPr lang="cs-CZ" dirty="0" err="1">
                <a:solidFill>
                  <a:schemeClr val="bg2">
                    <a:lumMod val="75000"/>
                  </a:schemeClr>
                </a:solidFill>
              </a:rPr>
              <a:t>košilovitá</a:t>
            </a:r>
            <a:r>
              <a:rPr lang="cs-CZ" dirty="0">
                <a:solidFill>
                  <a:schemeClr val="bg2">
                    <a:lumMod val="75000"/>
                  </a:schemeClr>
                </a:solidFill>
              </a:rPr>
              <a:t> suknice ke kolenům a úzké přiléhavé nohavice punčochového </a:t>
            </a: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>tvaru.</a:t>
            </a:r>
            <a:endParaRPr lang="cs-CZ" dirty="0">
              <a:solidFill>
                <a:schemeClr val="bg2">
                  <a:lumMod val="75000"/>
                </a:schemeClr>
              </a:solidFill>
            </a:endParaRPr>
          </a:p>
          <a:p>
            <a:pPr>
              <a:buClr>
                <a:srgbClr val="F2812C"/>
              </a:buClr>
              <a:buFont typeface="Wingdings" pitchFamily="2" charset="2"/>
              <a:buChar char="Ø"/>
            </a:pPr>
            <a:r>
              <a:rPr lang="cs-CZ" dirty="0">
                <a:solidFill>
                  <a:schemeClr val="bg2">
                    <a:lumMod val="75000"/>
                  </a:schemeClr>
                </a:solidFill>
              </a:rPr>
              <a:t>vrchní oděv je tvořen kabátcem (ve 14. stol. se zkrátil </a:t>
            </a: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>tak, že </a:t>
            </a:r>
            <a:r>
              <a:rPr lang="cs-CZ" dirty="0">
                <a:solidFill>
                  <a:schemeClr val="bg2">
                    <a:lumMod val="75000"/>
                  </a:schemeClr>
                </a:solidFill>
              </a:rPr>
              <a:t>sahal jen po pás</a:t>
            </a: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>).</a:t>
            </a:r>
            <a:endParaRPr lang="cs-CZ" dirty="0">
              <a:solidFill>
                <a:schemeClr val="bg2">
                  <a:lumMod val="75000"/>
                </a:schemeClr>
              </a:solidFill>
            </a:endParaRPr>
          </a:p>
          <a:p>
            <a:endParaRPr lang="cs-CZ" dirty="0"/>
          </a:p>
          <a:p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88640"/>
            <a:ext cx="2533650" cy="3810000"/>
          </a:xfr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2852936"/>
            <a:ext cx="253365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396175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03648" y="1196752"/>
            <a:ext cx="7239000" cy="5330992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2000" dirty="0" smtClean="0">
              <a:solidFill>
                <a:srgbClr val="FFFF00"/>
              </a:solidFill>
            </a:endParaRPr>
          </a:p>
          <a:p>
            <a:pPr>
              <a:buClr>
                <a:srgbClr val="F2812C"/>
              </a:buClr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2">
                    <a:lumMod val="75000"/>
                  </a:schemeClr>
                </a:solidFill>
              </a:rPr>
              <a:t>Syn z druhého manželství Přemysla Otakara I.</a:t>
            </a:r>
          </a:p>
          <a:p>
            <a:pPr>
              <a:buClr>
                <a:srgbClr val="F2812C"/>
              </a:buClr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2">
                    <a:lumMod val="75000"/>
                  </a:schemeClr>
                </a:solidFill>
              </a:rPr>
              <a:t> Už v roce 1216 jej nechal uznat šlechtou za budoucího krále. Volbu pak potvrdil i císař Fridrich II.</a:t>
            </a:r>
          </a:p>
          <a:p>
            <a:pPr>
              <a:buClr>
                <a:srgbClr val="F2812C"/>
              </a:buClr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2">
                    <a:lumMod val="75000"/>
                  </a:schemeClr>
                </a:solidFill>
              </a:rPr>
              <a:t>1228 byl korunován za českého krále.</a:t>
            </a:r>
          </a:p>
          <a:p>
            <a:pPr>
              <a:buClr>
                <a:srgbClr val="F2812C"/>
              </a:buClr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2">
                    <a:lumMod val="75000"/>
                  </a:schemeClr>
                </a:solidFill>
              </a:rPr>
              <a:t>Byl rozhodný a velmi schopný panovník.</a:t>
            </a:r>
          </a:p>
          <a:p>
            <a:pPr>
              <a:buClr>
                <a:srgbClr val="F2812C"/>
              </a:buClr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2">
                    <a:lumMod val="75000"/>
                  </a:schemeClr>
                </a:solidFill>
              </a:rPr>
              <a:t>Václav podporoval německou kolonizaci a královskou moc upevňoval i výstavbou hradů a zakládáním měst (Trutnov, Slaný, Stříbro atd.). </a:t>
            </a:r>
          </a:p>
          <a:p>
            <a:pPr>
              <a:buClr>
                <a:srgbClr val="F2812C"/>
              </a:buClr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2">
                    <a:lumMod val="75000"/>
                  </a:schemeClr>
                </a:solidFill>
              </a:rPr>
              <a:t>Se zvyšujícím se blahobytem stoupaly i příjmy královské komory. </a:t>
            </a:r>
          </a:p>
          <a:p>
            <a:pPr>
              <a:buClr>
                <a:srgbClr val="F2812C"/>
              </a:buClr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2">
                    <a:lumMod val="75000"/>
                  </a:schemeClr>
                </a:solidFill>
              </a:rPr>
              <a:t>Zvýšenou měrou se v zemi prosazoval německý a západoevropský kulturní vliv - rytířské turnaje.</a:t>
            </a:r>
            <a:endParaRPr lang="cs-CZ" sz="22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347864" y="188640"/>
            <a:ext cx="2704344" cy="1210146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cs typeface="Times New Roman" pitchFamily="18" charset="0"/>
              </a:rPr>
              <a:t>Václav I.</a:t>
            </a:r>
            <a:endParaRPr lang="cs-CZ" sz="4000" b="1" dirty="0">
              <a:solidFill>
                <a:srgbClr val="FF0000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untitled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59832" y="188640"/>
            <a:ext cx="4371981" cy="6525344"/>
          </a:xfrm>
        </p:spPr>
      </p:pic>
      <p:sp>
        <p:nvSpPr>
          <p:cNvPr id="3" name="TextovéPole 2"/>
          <p:cNvSpPr txBox="1"/>
          <p:nvPr/>
        </p:nvSpPr>
        <p:spPr>
          <a:xfrm>
            <a:off x="1835696" y="620688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2812C"/>
                </a:solidFill>
              </a:rPr>
              <a:t>Václav I.</a:t>
            </a:r>
            <a:endParaRPr lang="cs-CZ" dirty="0">
              <a:solidFill>
                <a:srgbClr val="F2812C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Ilustrace byly čerpány z internetových stránek: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331640" y="1844824"/>
            <a:ext cx="7602048" cy="399742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600" dirty="0" smtClean="0"/>
              <a:t>http://www.</a:t>
            </a:r>
            <a:r>
              <a:rPr lang="cs-CZ" sz="1600" dirty="0" err="1" smtClean="0"/>
              <a:t>motorama.cz</a:t>
            </a:r>
            <a:r>
              <a:rPr lang="cs-CZ" sz="1600" dirty="0" smtClean="0"/>
              <a:t>/foto_</a:t>
            </a:r>
            <a:r>
              <a:rPr lang="cs-CZ" sz="1600" dirty="0" err="1" smtClean="0"/>
              <a:t>topics</a:t>
            </a:r>
            <a:r>
              <a:rPr lang="cs-CZ" sz="1600" dirty="0" smtClean="0"/>
              <a:t>/</a:t>
            </a:r>
            <a:r>
              <a:rPr lang="cs-CZ" sz="1600" dirty="0" err="1" smtClean="0"/>
              <a:t>frederik</a:t>
            </a:r>
            <a:r>
              <a:rPr lang="cs-CZ" sz="1600" dirty="0" smtClean="0"/>
              <a:t>/</a:t>
            </a:r>
            <a:r>
              <a:rPr lang="cs-CZ" sz="1600" dirty="0" err="1" smtClean="0"/>
              <a:t>francie</a:t>
            </a:r>
            <a:r>
              <a:rPr lang="cs-CZ" sz="1600" dirty="0" smtClean="0"/>
              <a:t>/9.jpg, 19.02. 2012</a:t>
            </a:r>
          </a:p>
          <a:p>
            <a:pPr marL="534988" indent="-452438">
              <a:buNone/>
            </a:pPr>
            <a:r>
              <a:rPr lang="cs-CZ" sz="1600" dirty="0" smtClean="0"/>
              <a:t>http://www.panovnici.estranky.cz/</a:t>
            </a:r>
            <a:r>
              <a:rPr lang="cs-CZ" sz="1600" dirty="0" err="1" smtClean="0"/>
              <a:t>img</a:t>
            </a:r>
            <a:r>
              <a:rPr lang="cs-CZ" sz="1600" dirty="0" smtClean="0"/>
              <a:t>/</a:t>
            </a:r>
            <a:r>
              <a:rPr lang="cs-CZ" sz="1600" dirty="0" err="1" smtClean="0"/>
              <a:t>picture</a:t>
            </a:r>
            <a:r>
              <a:rPr lang="cs-CZ" sz="1600" dirty="0" smtClean="0"/>
              <a:t>/18/P%C5%99emysl-Otakar-I..</a:t>
            </a:r>
            <a:r>
              <a:rPr lang="cs-CZ" sz="1600" dirty="0" err="1" smtClean="0"/>
              <a:t>jpg</a:t>
            </a:r>
            <a:r>
              <a:rPr lang="cs-CZ" sz="1600" dirty="0" smtClean="0"/>
              <a:t>, </a:t>
            </a:r>
          </a:p>
          <a:p>
            <a:pPr marL="534988" indent="0">
              <a:buNone/>
            </a:pPr>
            <a:r>
              <a:rPr lang="cs-CZ" sz="1600" dirty="0" smtClean="0"/>
              <a:t>19.02. 2012</a:t>
            </a:r>
          </a:p>
          <a:p>
            <a:pPr>
              <a:buNone/>
            </a:pPr>
            <a:r>
              <a:rPr lang="cs-CZ" sz="1600" dirty="0" smtClean="0"/>
              <a:t>http://www.panovnici.estranky.cz/</a:t>
            </a:r>
            <a:r>
              <a:rPr lang="cs-CZ" sz="1600" dirty="0" err="1" smtClean="0"/>
              <a:t>img</a:t>
            </a:r>
            <a:r>
              <a:rPr lang="cs-CZ" sz="1600" dirty="0" smtClean="0"/>
              <a:t>/</a:t>
            </a:r>
            <a:r>
              <a:rPr lang="cs-CZ" sz="1600" dirty="0" err="1" smtClean="0"/>
              <a:t>picture</a:t>
            </a:r>
            <a:r>
              <a:rPr lang="cs-CZ" sz="1600" dirty="0" smtClean="0"/>
              <a:t>/17/Václav-I..</a:t>
            </a:r>
            <a:r>
              <a:rPr lang="cs-CZ" sz="1600" dirty="0" err="1" smtClean="0"/>
              <a:t>jpg</a:t>
            </a:r>
            <a:r>
              <a:rPr lang="cs-CZ" sz="1600" dirty="0" smtClean="0"/>
              <a:t>, 19.02. 2012</a:t>
            </a:r>
          </a:p>
          <a:p>
            <a:pPr>
              <a:buNone/>
            </a:pPr>
            <a:r>
              <a:rPr lang="cs-CZ" sz="1600" dirty="0"/>
              <a:t>http://</a:t>
            </a:r>
            <a:r>
              <a:rPr lang="cs-CZ" sz="1600" dirty="0" smtClean="0"/>
              <a:t>www.</a:t>
            </a:r>
            <a:r>
              <a:rPr lang="cs-CZ" sz="1600" dirty="0" err="1" smtClean="0"/>
              <a:t>moda.cz</a:t>
            </a:r>
            <a:r>
              <a:rPr lang="cs-CZ" sz="1600" dirty="0" smtClean="0"/>
              <a:t>/e/</a:t>
            </a:r>
            <a:r>
              <a:rPr lang="cs-CZ" sz="1600" dirty="0" err="1" smtClean="0"/>
              <a:t>sites</a:t>
            </a:r>
            <a:r>
              <a:rPr lang="cs-CZ" sz="1600" dirty="0" smtClean="0"/>
              <a:t>/www.</a:t>
            </a:r>
            <a:r>
              <a:rPr lang="cs-CZ" sz="1600" dirty="0" err="1" smtClean="0"/>
              <a:t>moda.cz</a:t>
            </a:r>
            <a:r>
              <a:rPr lang="cs-CZ" sz="1600" dirty="0" smtClean="0"/>
              <a:t>, 19.02. 2012</a:t>
            </a:r>
          </a:p>
          <a:p>
            <a:pPr>
              <a:buNone/>
            </a:pPr>
            <a:r>
              <a:rPr lang="cs-CZ" sz="1600" dirty="0" smtClean="0"/>
              <a:t>http</a:t>
            </a:r>
            <a:r>
              <a:rPr lang="cs-CZ" sz="1600" dirty="0"/>
              <a:t>://</a:t>
            </a:r>
            <a:r>
              <a:rPr lang="cs-CZ" sz="1600" dirty="0" smtClean="0"/>
              <a:t>t1.gstatic.com/</a:t>
            </a:r>
            <a:r>
              <a:rPr lang="cs-CZ" sz="1600" dirty="0" err="1" smtClean="0"/>
              <a:t>images</a:t>
            </a:r>
            <a:r>
              <a:rPr lang="cs-CZ" sz="1600" dirty="0" smtClean="0"/>
              <a:t>, 19.02. 2012</a:t>
            </a:r>
          </a:p>
          <a:p>
            <a:pPr>
              <a:buNone/>
            </a:pPr>
            <a:r>
              <a:rPr lang="cs-CZ" sz="1600" dirty="0"/>
              <a:t>http://</a:t>
            </a:r>
            <a:r>
              <a:rPr lang="cs-CZ" sz="1600" dirty="0" smtClean="0"/>
              <a:t>www.jablko.</a:t>
            </a:r>
            <a:r>
              <a:rPr lang="cs-CZ" sz="1600" dirty="0" err="1" smtClean="0"/>
              <a:t>cz</a:t>
            </a:r>
            <a:r>
              <a:rPr lang="cs-CZ" sz="1600" dirty="0" smtClean="0"/>
              <a:t>/</a:t>
            </a:r>
            <a:r>
              <a:rPr lang="cs-CZ" sz="1600" dirty="0" err="1" smtClean="0"/>
              <a:t>Serial</a:t>
            </a:r>
            <a:r>
              <a:rPr lang="cs-CZ" sz="1600" dirty="0" smtClean="0"/>
              <a:t>/</a:t>
            </a:r>
            <a:r>
              <a:rPr lang="cs-CZ" sz="1600" dirty="0" err="1" smtClean="0"/>
              <a:t>Moda</a:t>
            </a:r>
            <a:r>
              <a:rPr lang="cs-CZ" sz="1600" dirty="0" smtClean="0"/>
              <a:t>/</a:t>
            </a:r>
            <a:r>
              <a:rPr lang="cs-CZ" sz="1600" dirty="0" err="1" smtClean="0"/>
              <a:t>img</a:t>
            </a:r>
            <a:r>
              <a:rPr lang="cs-CZ" sz="1600" dirty="0" smtClean="0"/>
              <a:t>/M_3_13.gif, 19.02. 2012</a:t>
            </a:r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Prostor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1981</TotalTime>
  <Words>589</Words>
  <Application>Microsoft Office PowerPoint</Application>
  <PresentationFormat>Předvádění na obrazovce (4:3)</PresentationFormat>
  <Paragraphs>67</Paragraphs>
  <Slides>11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Slunovrat</vt:lpstr>
      <vt:lpstr>Prezentace aplikace PowerPoint</vt:lpstr>
      <vt:lpstr>Za vlády Přemyslovských králů</vt:lpstr>
      <vt:lpstr>GOTICKÁ ARCHITEKTURA</vt:lpstr>
      <vt:lpstr>Gotická móda</vt:lpstr>
      <vt:lpstr>Prezentace aplikace PowerPoint</vt:lpstr>
      <vt:lpstr>Přemysl Otakar I.</vt:lpstr>
      <vt:lpstr>Prezentace aplikace PowerPoint</vt:lpstr>
      <vt:lpstr>Mužský oděv </vt:lpstr>
      <vt:lpstr>Václav I.</vt:lpstr>
      <vt:lpstr>Prezentace aplikace PowerPoint</vt:lpstr>
      <vt:lpstr>Ilustrace byly čerpány z internetových stránek:</vt:lpstr>
    </vt:vector>
  </TitlesOfParts>
  <Company>GNJ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Panovníci Českých zemí</dc:title>
  <dc:creator>lukas.salivar</dc:creator>
  <dc:description>upravil a hudbu dodal Kozoroh - květen 2010</dc:description>
  <cp:lastModifiedBy>Mgr. Miroslav Žalud</cp:lastModifiedBy>
  <cp:revision>142</cp:revision>
  <dcterms:created xsi:type="dcterms:W3CDTF">2003-11-26T11:59:29Z</dcterms:created>
  <dcterms:modified xsi:type="dcterms:W3CDTF">2012-08-14T06:43:35Z</dcterms:modified>
</cp:coreProperties>
</file>