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handoutMasterIdLst>
    <p:handoutMasterId r:id="rId13"/>
  </p:handoutMasterIdLst>
  <p:sldIdLst>
    <p:sldId id="428" r:id="rId2"/>
    <p:sldId id="422" r:id="rId3"/>
    <p:sldId id="424" r:id="rId4"/>
    <p:sldId id="423" r:id="rId5"/>
    <p:sldId id="429" r:id="rId6"/>
    <p:sldId id="425" r:id="rId7"/>
    <p:sldId id="292" r:id="rId8"/>
    <p:sldId id="430" r:id="rId9"/>
    <p:sldId id="426" r:id="rId10"/>
    <p:sldId id="42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gr. Miroslav Žalud" initials="MMŽ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87206"/>
    <a:srgbClr val="FF6600"/>
    <a:srgbClr val="D96B27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76" autoAdjust="0"/>
    <p:restoredTop sz="94646" autoAdjust="0"/>
  </p:normalViewPr>
  <p:slideViewPr>
    <p:cSldViewPr>
      <p:cViewPr>
        <p:scale>
          <a:sx n="100" d="100"/>
          <a:sy n="100" d="100"/>
        </p:scale>
        <p:origin x="-276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3167A5-E474-42D2-85EB-CABF4B02AF82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077C-1CFB-424A-91B5-D575263572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7176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36D5D6-1D09-46A9-ACCB-083413CED521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0A0401-A7DD-48D5-B87C-1597C2A8C8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960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0A0401-A7DD-48D5-B87C-1597C2A8C87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4933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E8C742-24AA-4E5B-A337-F38C23F26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11ED03-F3CC-4048-B489-F55446C7D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9792B-87C7-44EB-A3DF-D3400D68D5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AD423-2DCC-4FDF-98FA-BD7B47035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556AAF6-06E8-49BE-8A09-92EFC03B5B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582A-1D29-4864-8352-300BA30D1B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039DD-CC5C-47F5-BB00-A964EA5EF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9DF2-3FED-408C-A307-21990C442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A48F-6E64-44B0-A24E-BFFB5AF0C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024DC-60B0-414E-BF6E-F507D1F1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B7686-2EDE-4C05-B69C-C0B3ED8D5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D60321-F5D7-4DC4-820B-7D8FB0939C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lh3.ggpht.com/lb2p0PY9EVvcgk0KCvV2FeE_wMzzsOhrAEuEwIa30rhH1ByGM0U7AbwusiEb6URDST5kcg=s85" TargetMode="External"/><Relationship Id="rId2" Type="http://schemas.openxmlformats.org/officeDocument/2006/relationships/hyperlink" Target="http://lh6.ggpht.com/mBNO_oUZ1DdDMHXr6GHaiunDMugmhj0qe5eUP3z36dc432A59_hGDDnFr3rK5PiZLEwhqQ=s8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h4.ggpht.com/JRiE4Yb8N_rPKrKoRnl2kj23YzaCYqvF6oWR-PpPMa_FhBZHwe0TlvM-Ge0M6SlWDZvdfw=s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92696"/>
            <a:ext cx="7166992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Základní škola Chomutov, Písečná 5144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VY_52_INOVACE _23_Přemysl Otakar II., Václav II._ad2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projektu: CZ 1.07/1.4.00/21.3355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Mgr.  Angela Doubravová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21. 02.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2012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Cílový ročník: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čtvrtý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oblast/obor/okruh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Člověk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jeho svět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Klíčové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slovo: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Přemysl Otakar II., král železný a zlatý, Zlatá bula Sicilská, Václav II., Václav III.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Tato prezentace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 názornému výkladu učiva o vládě Přemysla Otakara II. a Václava II. 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endParaRPr lang="cs-CZ" dirty="0">
              <a:latin typeface="Gill Sans MT" pitchFamily="34" charset="-18"/>
            </a:endParaRPr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6021288"/>
            <a:ext cx="2735263" cy="530225"/>
          </a:xfrm>
          <a:prstGeom prst="rect">
            <a:avLst/>
          </a:prstGeom>
          <a:noFill/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395536" y="5949280"/>
            <a:ext cx="4067944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Autorem materiálu a všech jeho částí,</a:t>
            </a: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kumimoji="0" lang="cs-CZ" sz="1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není-li uvedeno jinak, je Mgr. Angela Doubravová.</a:t>
            </a: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Financováno z ESF a státního rozpočtu ČR. </a:t>
            </a: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9345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548680"/>
            <a:ext cx="6336704" cy="1512168"/>
          </a:xfrm>
          <a:effectLst/>
        </p:spPr>
        <p:txBody>
          <a:bodyPr>
            <a:normAutofit fontScale="90000"/>
          </a:bodyPr>
          <a:lstStyle/>
          <a:p>
            <a:pPr algn="ctr"/>
            <a:r>
              <a:rPr lang="cs-CZ" sz="4000" u="sng" dirty="0" smtClean="0">
                <a:solidFill>
                  <a:schemeClr val="accent4">
                    <a:lumMod val="75000"/>
                  </a:schemeClr>
                </a:solidFill>
                <a:latin typeface="Monotype Corsiva" pitchFamily="66" charset="0"/>
              </a:rPr>
              <a:t/>
            </a:r>
            <a:br>
              <a:rPr lang="cs-CZ" sz="4000" u="sng" dirty="0" smtClean="0">
                <a:solidFill>
                  <a:schemeClr val="accent4">
                    <a:lumMod val="75000"/>
                  </a:schemeClr>
                </a:solidFill>
                <a:latin typeface="Monotype Corsiva" pitchFamily="66" charset="0"/>
              </a:rPr>
            </a:b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effectLst/>
                <a:latin typeface="Gill Sans MT" pitchFamily="34" charset="-18"/>
                <a:cs typeface="Aharoni" pitchFamily="2" charset="-79"/>
              </a:rPr>
              <a:t>Přemysl Otakar II.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/>
                <a:latin typeface="Gill Sans MT" pitchFamily="34" charset="-18"/>
                <a:cs typeface="Aharoni" pitchFamily="2" charset="-79"/>
              </a:rPr>
              <a:t/>
            </a:r>
            <a:b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/>
                <a:latin typeface="Gill Sans MT" pitchFamily="34" charset="-18"/>
                <a:cs typeface="Aharoni" pitchFamily="2" charset="-79"/>
              </a:rPr>
            </a:b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/>
                <a:latin typeface="Gill Sans MT" pitchFamily="34" charset="-18"/>
                <a:cs typeface="Aharoni" pitchFamily="2" charset="-79"/>
              </a:rPr>
              <a:t>Král </a:t>
            </a: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effectLst/>
                <a:latin typeface="Gill Sans MT" pitchFamily="34" charset="-18"/>
                <a:cs typeface="Aharoni" pitchFamily="2" charset="-79"/>
              </a:rPr>
              <a:t>železný a zlatý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  <a:effectLst/>
                <a:latin typeface="Gill Sans MT" pitchFamily="34" charset="-18"/>
                <a:cs typeface="Aharoni" pitchFamily="2" charset="-79"/>
              </a:rPr>
              <a:t/>
            </a:r>
            <a:br>
              <a:rPr lang="cs-CZ" sz="3600" dirty="0">
                <a:solidFill>
                  <a:schemeClr val="accent6">
                    <a:lumMod val="75000"/>
                  </a:schemeClr>
                </a:solidFill>
                <a:effectLst/>
                <a:latin typeface="Gill Sans MT" pitchFamily="34" charset="-18"/>
                <a:cs typeface="Aharoni" pitchFamily="2" charset="-79"/>
              </a:rPr>
            </a:br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  <a:cs typeface="Aharoni" pitchFamily="2" charset="-79"/>
              </a:rPr>
              <a:t/>
            </a:r>
            <a:br>
              <a:rPr lang="cs-CZ" sz="4000" dirty="0" smtClean="0">
                <a:solidFill>
                  <a:schemeClr val="accent4">
                    <a:lumMod val="75000"/>
                  </a:schemeClr>
                </a:solidFill>
                <a:cs typeface="Aharoni" pitchFamily="2" charset="-79"/>
              </a:rPr>
            </a:br>
            <a:endParaRPr lang="cs-CZ" dirty="0">
              <a:solidFill>
                <a:srgbClr val="FFFF00"/>
              </a:solidFill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7239000" cy="5114968"/>
          </a:xfrm>
        </p:spPr>
        <p:txBody>
          <a:bodyPr>
            <a:normAutofit fontScale="92500" lnSpcReduction="10000"/>
          </a:bodyPr>
          <a:lstStyle/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Pro mnohá vítězství ve válečných taženích byl přezdíván „král železný“ a pro své bohatství „král zlatý“.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Muž, který vybudoval rozsáhlou středoevropskou říši byl  ušlechtilý, srdnatý, moudrý a výmluvný, smělý, sebevědomý a bezohledný obklopený slávou a bohatstvím.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Budoval nová středověká města.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Nakonec zůstal osamocen s hrstkou nejvěrnějších na Moravském poli, kde utrpěl krutou porážku a v této bitvě padl.</a:t>
            </a:r>
          </a:p>
          <a:p>
            <a:pPr>
              <a:buFont typeface="Wingdings" pitchFamily="2" charset="2"/>
              <a:buChar char="Ø"/>
            </a:pP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88640"/>
            <a:ext cx="4680520" cy="6544192"/>
          </a:xfrm>
        </p:spPr>
      </p:pic>
      <p:sp>
        <p:nvSpPr>
          <p:cNvPr id="3" name="TextovéPole 2"/>
          <p:cNvSpPr txBox="1"/>
          <p:nvPr/>
        </p:nvSpPr>
        <p:spPr>
          <a:xfrm>
            <a:off x="611560" y="476672"/>
            <a:ext cx="2465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D96B27"/>
                </a:solidFill>
              </a:rPr>
              <a:t>Přemysl Otakar II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22211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88640"/>
            <a:ext cx="4680520" cy="87671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/>
                <a:latin typeface="Gill Sans MT" pitchFamily="34" charset="-18"/>
                <a:cs typeface="Aharoni" pitchFamily="2" charset="-79"/>
              </a:rPr>
              <a:t>Václav II.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/>
              <a:latin typeface="Gill Sans MT" pitchFamily="34" charset="-18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24744"/>
            <a:ext cx="7300664" cy="5114968"/>
          </a:xfrm>
        </p:spPr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V sedmi letech mu zemřel otec Přemysl Otakar II. v bitvě na Moravském poli.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Jako rukojmí byl svými německými poručníky vězněn  na Bezdězi, poté v Braniborech, kde si užil dost zimy, hladu, a především nelásky. Do Čech se vrátil až po pěti letech a po zaplacení ohromné sumy peněz. Tyto události se podepsaly na králově povaze: byl nervózní, panicky se bál bouřky (zalézal do skříně) a omdléval "při spatření kočky". Také bohatý a neurovnaný milostný život a křehká tělesná stavba způsobily, že když umíral ve stáří 34 let, "mnozí ho už považovali za starce“.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V době kdy byl vězněn v Čechách a na Moravě loupily tlupy německých zbrojnošů.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124744"/>
            <a:ext cx="7920880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</a:t>
            </a:r>
          </a:p>
          <a:p>
            <a:pPr marL="542925" indent="-542925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Po </a:t>
            </a:r>
            <a:r>
              <a:rPr lang="cs-CZ" sz="2200" dirty="0">
                <a:latin typeface="+mn-lt"/>
              </a:rPr>
              <a:t>svém návratu zavedl v zemi </a:t>
            </a:r>
            <a:r>
              <a:rPr lang="cs-CZ" sz="2200" dirty="0" smtClean="0">
                <a:latin typeface="+mn-lt"/>
              </a:rPr>
              <a:t>pořádek.</a:t>
            </a:r>
            <a:endParaRPr lang="cs-CZ" sz="2200" dirty="0">
              <a:latin typeface="+mn-lt"/>
            </a:endParaRPr>
          </a:p>
          <a:p>
            <a:pPr marL="542925" indent="-542925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Rozvíjela </a:t>
            </a:r>
            <a:r>
              <a:rPr lang="cs-CZ" sz="2200" dirty="0">
                <a:latin typeface="+mn-lt"/>
              </a:rPr>
              <a:t>se řemesla a </a:t>
            </a:r>
            <a:r>
              <a:rPr lang="cs-CZ" sz="2200" dirty="0" smtClean="0">
                <a:latin typeface="+mn-lt"/>
              </a:rPr>
              <a:t>obchod.</a:t>
            </a:r>
            <a:endParaRPr lang="cs-CZ" sz="2200" dirty="0">
              <a:latin typeface="+mn-lt"/>
            </a:endParaRPr>
          </a:p>
          <a:p>
            <a:pPr marL="542925" indent="-542925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Zavedl </a:t>
            </a:r>
            <a:r>
              <a:rPr lang="cs-CZ" sz="2200" dirty="0">
                <a:latin typeface="+mn-lt"/>
              </a:rPr>
              <a:t>i nové peníze pražské </a:t>
            </a:r>
            <a:r>
              <a:rPr lang="cs-CZ" sz="2200" dirty="0" smtClean="0">
                <a:latin typeface="+mn-lt"/>
              </a:rPr>
              <a:t>groše, </a:t>
            </a:r>
            <a:r>
              <a:rPr lang="cs-CZ" sz="2200" dirty="0">
                <a:latin typeface="+mn-lt"/>
              </a:rPr>
              <a:t>se kterými se </a:t>
            </a:r>
            <a:r>
              <a:rPr lang="cs-CZ" sz="2200" dirty="0" smtClean="0">
                <a:latin typeface="+mn-lt"/>
              </a:rPr>
              <a:t>platilo po celé Evropě.</a:t>
            </a:r>
          </a:p>
          <a:p>
            <a:pPr marL="542925" indent="-542925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200" dirty="0">
                <a:latin typeface="+mn-lt"/>
              </a:rPr>
              <a:t>P</a:t>
            </a:r>
            <a:r>
              <a:rPr lang="cs-CZ" sz="2200" dirty="0" smtClean="0">
                <a:latin typeface="+mn-lt"/>
              </a:rPr>
              <a:t>rosadil </a:t>
            </a:r>
            <a:r>
              <a:rPr lang="cs-CZ" sz="2200" dirty="0">
                <a:latin typeface="+mn-lt"/>
              </a:rPr>
              <a:t>v Uhrách volbu svého syna Václava III.</a:t>
            </a:r>
          </a:p>
          <a:p>
            <a:pPr marL="542925" indent="-542925">
              <a:lnSpc>
                <a:spcPct val="150000"/>
              </a:lnSpc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19672" y="332656"/>
            <a:ext cx="5472608" cy="841248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/>
                <a:latin typeface="Gill Sans MT" pitchFamily="34" charset="-18"/>
              </a:rPr>
              <a:t>Vláda </a:t>
            </a:r>
            <a:r>
              <a:rPr lang="cs-CZ" b="1" dirty="0" err="1" smtClean="0">
                <a:effectLst/>
                <a:latin typeface="Gill Sans MT" pitchFamily="34" charset="-18"/>
              </a:rPr>
              <a:t>václava</a:t>
            </a:r>
            <a:r>
              <a:rPr lang="cs-CZ" b="1" dirty="0" smtClean="0">
                <a:effectLst/>
                <a:latin typeface="Gill Sans MT" pitchFamily="34" charset="-18"/>
              </a:rPr>
              <a:t> </a:t>
            </a:r>
            <a:r>
              <a:rPr lang="cs-CZ" b="1" dirty="0" err="1" smtClean="0">
                <a:effectLst/>
                <a:latin typeface="Gill Sans MT" pitchFamily="34" charset="-18"/>
              </a:rPr>
              <a:t>ii</a:t>
            </a:r>
            <a:r>
              <a:rPr lang="cs-CZ" b="1" dirty="0" smtClean="0">
                <a:effectLst/>
                <a:latin typeface="Gill Sans MT" pitchFamily="34" charset="-18"/>
              </a:rPr>
              <a:t>.</a:t>
            </a:r>
            <a:endParaRPr lang="cs-CZ" b="1" dirty="0">
              <a:effectLst/>
              <a:latin typeface="Gill Sans MT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168777246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332656"/>
            <a:ext cx="4871417" cy="6310126"/>
          </a:xfrm>
        </p:spPr>
      </p:pic>
      <p:sp>
        <p:nvSpPr>
          <p:cNvPr id="3" name="TextovéPole 2"/>
          <p:cNvSpPr txBox="1"/>
          <p:nvPr/>
        </p:nvSpPr>
        <p:spPr>
          <a:xfrm>
            <a:off x="899592" y="476672"/>
            <a:ext cx="14141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6600"/>
                </a:solidFill>
              </a:rPr>
              <a:t>Václav II.</a:t>
            </a:r>
            <a:endParaRPr lang="cs-CZ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50595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648" y="320040"/>
            <a:ext cx="6292552" cy="588680"/>
          </a:xfrm>
        </p:spPr>
        <p:txBody>
          <a:bodyPr>
            <a:noAutofit/>
          </a:bodyPr>
          <a:lstStyle/>
          <a:p>
            <a:pPr algn="ctr"/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/>
                <a:latin typeface="Gill Sans MT" pitchFamily="34" charset="-18"/>
              </a:rPr>
              <a:t>Václav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/>
                <a:latin typeface="Gill Sans MT" pitchFamily="34" charset="-18"/>
              </a:rPr>
              <a:t> III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/>
                <a:latin typeface="Gill Sans MT" pitchFamily="34" charset="-18"/>
              </a:rPr>
              <a:t>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971600" y="1196752"/>
            <a:ext cx="7239000" cy="5400600"/>
          </a:xfrm>
        </p:spPr>
        <p:txBody>
          <a:bodyPr>
            <a:no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Jediný syn Václava II. a Jitky (Guty) Habsburské byl již za života otcova korunován uherským králem a po otcově smrti roku 1305 zdědil nejen korunu českou a polskou, ale i válku s římským králem Albrechtem Habsburským.</a:t>
            </a:r>
          </a:p>
          <a:p>
            <a:pPr marL="342900" lvl="2" indent="-342900">
              <a:spcBef>
                <a:spcPts val="600"/>
              </a:spcBef>
              <a:buClr>
                <a:schemeClr val="tx1"/>
              </a:buClr>
              <a:buSzPct val="73000"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Václava popisují  jako milovníka "hry v kostky, nesmírných pitek,a i rozpustilých nočních toulek v ulicích Prahy", přesto byl zřejmě schopný panovník.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Uzavřel mír s Albrechtem, jemuž postoupil některá území.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Uherskou korunu přenechal věrnému spojenci Otovi </a:t>
            </a:r>
            <a:r>
              <a:rPr lang="cs-CZ" sz="2200" dirty="0" err="1" smtClean="0">
                <a:solidFill>
                  <a:schemeClr val="tx1"/>
                </a:solidFill>
              </a:rPr>
              <a:t>Dolnobavorskému</a:t>
            </a:r>
            <a:r>
              <a:rPr lang="cs-CZ" sz="2200" dirty="0" smtClean="0">
                <a:solidFill>
                  <a:schemeClr val="tx1"/>
                </a:solidFill>
              </a:rPr>
              <a:t>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556792"/>
            <a:ext cx="7056784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1950" indent="-361950">
              <a:buFont typeface="Wingdings" pitchFamily="2" charset="2"/>
              <a:buChar char="Ø"/>
            </a:pPr>
            <a:r>
              <a:rPr lang="cs-CZ" sz="2200" dirty="0">
                <a:latin typeface="+mn-lt"/>
              </a:rPr>
              <a:t>R</a:t>
            </a:r>
            <a:r>
              <a:rPr lang="cs-CZ" sz="2200" dirty="0" smtClean="0">
                <a:latin typeface="+mn-lt"/>
              </a:rPr>
              <a:t>ozhodl </a:t>
            </a:r>
            <a:r>
              <a:rPr lang="cs-CZ" sz="2200" dirty="0">
                <a:latin typeface="+mn-lt"/>
              </a:rPr>
              <a:t>se soustředit na udržení Polska, kde měl největší vyhlídky na vítězství, poněvadž česká správa zavedená jeho otcem tu byla nejsilnější a měla i nejvíce příznivců. </a:t>
            </a:r>
          </a:p>
          <a:p>
            <a:pPr marL="361950" indent="-361950"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Václav </a:t>
            </a:r>
            <a:r>
              <a:rPr lang="cs-CZ" sz="2200" dirty="0">
                <a:latin typeface="+mn-lt"/>
              </a:rPr>
              <a:t>připravil do Polska vojenské tažení, ale po cestě byl najatým vrahem zabit v </a:t>
            </a:r>
            <a:r>
              <a:rPr lang="cs-CZ" sz="2200" dirty="0" smtClean="0">
                <a:latin typeface="+mn-lt"/>
              </a:rPr>
              <a:t>Olomouci, </a:t>
            </a:r>
            <a:r>
              <a:rPr lang="cs-CZ" sz="2200" dirty="0">
                <a:latin typeface="+mn-lt"/>
              </a:rPr>
              <a:t>po necelém roce panování. Kdo si vraha najal, se nepodařilo nikdy zjistit. </a:t>
            </a:r>
          </a:p>
          <a:p>
            <a:pPr marL="361950" indent="-361950"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Václavem </a:t>
            </a:r>
            <a:r>
              <a:rPr lang="cs-CZ" sz="2200" dirty="0">
                <a:latin typeface="+mn-lt"/>
              </a:rPr>
              <a:t>III. vymřeli Přemyslovci po meči a nastal zápas o českou </a:t>
            </a:r>
            <a:r>
              <a:rPr lang="cs-CZ" sz="2200" dirty="0" smtClean="0">
                <a:latin typeface="+mn-lt"/>
              </a:rPr>
              <a:t>korunu.</a:t>
            </a:r>
            <a:endParaRPr lang="cs-CZ" sz="2200" dirty="0">
              <a:latin typeface="+mn-lt"/>
            </a:endParaRPr>
          </a:p>
          <a:p>
            <a:pPr marL="361950" indent="-361950">
              <a:spcBef>
                <a:spcPct val="50000"/>
              </a:spcBef>
              <a:buFont typeface="Wingdings" pitchFamily="2" charset="2"/>
              <a:buChar char="Ø"/>
            </a:pPr>
            <a:r>
              <a:rPr lang="cs-CZ" sz="2200" dirty="0">
                <a:latin typeface="+mn-lt"/>
              </a:rPr>
              <a:t>D</a:t>
            </a:r>
            <a:r>
              <a:rPr lang="cs-CZ" sz="2200" dirty="0" smtClean="0">
                <a:latin typeface="+mn-lt"/>
              </a:rPr>
              <a:t>efinitivně </a:t>
            </a:r>
            <a:r>
              <a:rPr lang="cs-CZ" sz="2200" dirty="0">
                <a:latin typeface="+mn-lt"/>
              </a:rPr>
              <a:t>uzavřený až roku 1310 nástupem Jana </a:t>
            </a:r>
            <a:r>
              <a:rPr lang="cs-CZ" sz="2200" dirty="0" smtClean="0">
                <a:latin typeface="+mn-lt"/>
              </a:rPr>
              <a:t>Lucemburského.</a:t>
            </a:r>
            <a:endParaRPr lang="cs-CZ" sz="2200" dirty="0">
              <a:latin typeface="+mn-lt"/>
            </a:endParaRPr>
          </a:p>
          <a:p>
            <a:endParaRPr lang="cs-CZ" sz="2200" dirty="0">
              <a:latin typeface="+mn-lt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260648"/>
            <a:ext cx="6696744" cy="9852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/>
                <a:latin typeface="Gill Sans MT" pitchFamily="34" charset="-18"/>
              </a:rPr>
              <a:t>Konec vlády přemyslovců</a:t>
            </a:r>
            <a:endParaRPr lang="cs-CZ" b="1" dirty="0">
              <a:effectLst/>
              <a:latin typeface="Gill Sans MT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1127058375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32656"/>
            <a:ext cx="5184576" cy="6376751"/>
          </a:xfrm>
        </p:spPr>
      </p:pic>
      <p:sp>
        <p:nvSpPr>
          <p:cNvPr id="3" name="TextovéPole 2"/>
          <p:cNvSpPr txBox="1"/>
          <p:nvPr/>
        </p:nvSpPr>
        <p:spPr>
          <a:xfrm>
            <a:off x="971600" y="476672"/>
            <a:ext cx="1516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6600"/>
                </a:solidFill>
              </a:rPr>
              <a:t>Václav III.</a:t>
            </a:r>
            <a:endParaRPr lang="cs-CZ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850876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Ilustrace  byly použity z těchto zdrojů: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/>
              <a:t>http://</a:t>
            </a:r>
            <a:r>
              <a:rPr lang="cs-CZ" sz="2000" dirty="0" smtClean="0"/>
              <a:t>www.panovnici-evropy.estranky.cz/fotoalbum/</a:t>
            </a:r>
            <a:r>
              <a:rPr lang="cs-CZ" sz="2000" dirty="0" err="1" smtClean="0"/>
              <a:t>cesti</a:t>
            </a:r>
            <a:r>
              <a:rPr lang="cs-CZ" sz="2000" dirty="0" smtClean="0"/>
              <a:t>-panovnici/</a:t>
            </a:r>
            <a:r>
              <a:rPr lang="cs-CZ" sz="2000" dirty="0" err="1" smtClean="0"/>
              <a:t>premyslovci</a:t>
            </a:r>
            <a:r>
              <a:rPr lang="cs-CZ" sz="2000" dirty="0" smtClean="0"/>
              <a:t>-</a:t>
            </a:r>
            <a:r>
              <a:rPr lang="cs-CZ" sz="2000" dirty="0" err="1" smtClean="0"/>
              <a:t>kralove</a:t>
            </a:r>
            <a:r>
              <a:rPr lang="cs-CZ" sz="2000" dirty="0" smtClean="0"/>
              <a:t>, 21.02.2012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644170"/>
            <a:ext cx="83529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lh6.ggpht.com/mBNO_oUZ1DdDMHXr6GHaiunDMugmhj0qe5eUP3z36dc432A59_hGDDnFr3rK5PiZLEwhqQ=s85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lh3.ggpht.com/lb2p0PY9EVvcgk0KCvV2FeE_wMzzsOhrAEuEwIa30rhH1ByGM0U7AbwusiEb6URDST5kcg=s85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lh4.ggpht.com/JRiE4Yb8N_rPKrKoRnl2kj23YzaCYqvF6oWR-PpPMa_FhBZHwe0TlvM-Ge0M6SlWDZvdfw=s85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742493350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2004</TotalTime>
  <Words>562</Words>
  <Application>Microsoft Office PowerPoint</Application>
  <PresentationFormat>Předvádění na obrazovce (4:3)</PresentationFormat>
  <Paragraphs>50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 Přemysl Otakar II.  Král železný a zlatý  </vt:lpstr>
      <vt:lpstr>Prezentace aplikace PowerPoint</vt:lpstr>
      <vt:lpstr>Václav II.</vt:lpstr>
      <vt:lpstr>Vláda václava ii.</vt:lpstr>
      <vt:lpstr>Prezentace aplikace PowerPoint</vt:lpstr>
      <vt:lpstr>Václav  III.</vt:lpstr>
      <vt:lpstr>Konec vlády přemyslovců</vt:lpstr>
      <vt:lpstr>Prezentace aplikace PowerPoint</vt:lpstr>
      <vt:lpstr>Ilustrace  byly použity z těchto zdrojů:</vt:lpstr>
    </vt:vector>
  </TitlesOfParts>
  <Company>GNJ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Panovníci Českých zemí</dc:title>
  <dc:creator>lukas.salivar</dc:creator>
  <dc:description>upravil a hudbu dodal Kozoroh - květen 2010</dc:description>
  <cp:lastModifiedBy>User</cp:lastModifiedBy>
  <cp:revision>136</cp:revision>
  <dcterms:created xsi:type="dcterms:W3CDTF">2003-11-26T11:59:29Z</dcterms:created>
  <dcterms:modified xsi:type="dcterms:W3CDTF">2012-09-04T15:43:20Z</dcterms:modified>
</cp:coreProperties>
</file>