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11"/>
  </p:notesMasterIdLst>
  <p:handoutMasterIdLst>
    <p:handoutMasterId r:id="rId12"/>
  </p:handoutMasterIdLst>
  <p:sldIdLst>
    <p:sldId id="426" r:id="rId2"/>
    <p:sldId id="427" r:id="rId3"/>
    <p:sldId id="434" r:id="rId4"/>
    <p:sldId id="429" r:id="rId5"/>
    <p:sldId id="433" r:id="rId6"/>
    <p:sldId id="430" r:id="rId7"/>
    <p:sldId id="431" r:id="rId8"/>
    <p:sldId id="428" r:id="rId9"/>
    <p:sldId id="432" r:id="rId1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charset="0"/>
        <a:ea typeface="+mn-ea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Times New Roman" charset="0"/>
        <a:ea typeface="+mn-ea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Times New Roman" charset="0"/>
        <a:ea typeface="+mn-ea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Times New Roman" charset="0"/>
        <a:ea typeface="+mn-ea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Times New Roman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28754"/>
    <a:srgbClr val="DBBE85"/>
    <a:srgbClr val="987206"/>
    <a:srgbClr val="FF6161"/>
    <a:srgbClr val="FF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>
    <p:restoredLeft sz="11838" autoAdjust="0"/>
    <p:restoredTop sz="89343" autoAdjust="0"/>
  </p:normalViewPr>
  <p:slideViewPr>
    <p:cSldViewPr>
      <p:cViewPr>
        <p:scale>
          <a:sx n="75" d="100"/>
          <a:sy n="75" d="100"/>
        </p:scale>
        <p:origin x="-918" y="-7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040" y="-84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E3167A5-E474-42D2-85EB-CABF4B02AF82}" type="datetimeFigureOut">
              <a:rPr lang="cs-CZ" smtClean="0"/>
              <a:pPr/>
              <a:t>2.8.2012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977077C-1CFB-424A-91B5-D575263572B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95088228"/>
      </p:ext>
    </p:extLst>
  </p:cSld>
  <p:clrMap bg1="lt1" tx1="dk1" bg2="lt2" tx2="dk2" accent1="accent1" accent2="accent2" accent3="accent3" accent4="accent4" accent5="accent5" accent6="accent6" hlink="hlink" folHlink="folHlink"/>
  <p:hf hd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057ECFF-7375-408E-84D1-F6CF77001FFA}" type="datetimeFigureOut">
              <a:rPr lang="cs-CZ" smtClean="0"/>
              <a:pPr/>
              <a:t>2.8.2012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9FAB662-9120-460F-8C77-93F00EE3332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24353136"/>
      </p:ext>
    </p:extLst>
  </p:cSld>
  <p:clrMap bg1="lt1" tx1="dk1" bg2="lt2" tx2="dk2" accent1="accent1" accent2="accent2" accent3="accent3" accent4="accent4" accent5="accent5" accent6="accent6" hlink="hlink" folHlink="folHlink"/>
  <p:hf hd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9FAB662-9120-460F-8C77-93F00EE33326}" type="slidenum">
              <a:rPr lang="cs-CZ" smtClean="0"/>
              <a:pPr/>
              <a:t>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9962326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06E8C742-24AA-4E5B-A337-F38C23F2699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E611ED03-F3CC-4048-B489-F55446C7D08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C9792B-87C7-44EB-A3DF-D3400D68D5C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4AD423-2DCC-4FDF-98FA-BD7B4703561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1556AAF6-06E8-49BE-8A09-92EFC03B5B2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6B582A-1D29-4864-8352-300BA30D1B9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B039DD-CC5C-47F5-BB00-A964EA5EF2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9C9DF2-3FED-408C-A307-21990C4421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01A48F-6E64-44B0-A24E-BFFB5AF0C21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C024DC-60B0-414E-BF6E-F507D1F137F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3B7686-2EDE-4C05-B69C-C0B3ED8D570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FAD60321-F5D7-4DC4-820B-7D8FB0939C3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ransition spd="slow">
    <p:wipe/>
  </p:transition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88640"/>
            <a:ext cx="8137628" cy="5832648"/>
          </a:xfrm>
        </p:spPr>
        <p:txBody>
          <a:bodyPr>
            <a:normAutofit fontScale="25000" lnSpcReduction="20000"/>
          </a:bodyPr>
          <a:lstStyle/>
          <a:p>
            <a:pPr>
              <a:buFont typeface="Wingdings" pitchFamily="2" charset="2"/>
              <a:buChar char="Ø"/>
            </a:pPr>
            <a:endParaRPr lang="cs-CZ" dirty="0" smtClean="0">
              <a:solidFill>
                <a:schemeClr val="accent6">
                  <a:lumMod val="50000"/>
                </a:schemeClr>
              </a:solidFill>
            </a:endParaRPr>
          </a:p>
          <a:p>
            <a:pPr>
              <a:buFont typeface="Wingdings" pitchFamily="2" charset="2"/>
              <a:buChar char="Ø"/>
            </a:pPr>
            <a:endParaRPr lang="cs-CZ" dirty="0">
              <a:solidFill>
                <a:schemeClr val="accent6">
                  <a:lumMod val="50000"/>
                </a:schemeClr>
              </a:solidFill>
            </a:endParaRPr>
          </a:p>
          <a:p>
            <a:pPr marL="0" indent="0">
              <a:lnSpc>
                <a:spcPct val="170000"/>
              </a:lnSpc>
              <a:buNone/>
            </a:pPr>
            <a:r>
              <a:rPr lang="cs-CZ" sz="80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Název </a:t>
            </a:r>
            <a:r>
              <a:rPr lang="cs-CZ" sz="8000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školy: Základní škola Chomutov, Písečná 5144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cs-CZ" sz="8000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Název materiálu</a:t>
            </a:r>
            <a:r>
              <a:rPr lang="cs-CZ" sz="800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sz="800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VY_52_INOVACE_27_Rudolf_II_Habsburský_ad2</a:t>
            </a:r>
            <a:endParaRPr lang="cs-CZ" sz="8000" dirty="0">
              <a:solidFill>
                <a:schemeClr val="accent6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lnSpc>
                <a:spcPct val="170000"/>
              </a:lnSpc>
              <a:buNone/>
            </a:pPr>
            <a:r>
              <a:rPr lang="cs-CZ" sz="8000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Číslo projektu: CZ 1.07/1.4.00/21.3355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cs-CZ" sz="8000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Autor: </a:t>
            </a:r>
            <a:r>
              <a:rPr lang="cs-CZ" sz="80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Mgr. Angela </a:t>
            </a:r>
            <a:r>
              <a:rPr lang="cs-CZ" sz="8000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Doubravová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cs-CZ" sz="8000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Datum tvorby: </a:t>
            </a:r>
            <a:r>
              <a:rPr lang="cs-CZ" sz="80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05.06. </a:t>
            </a:r>
            <a:r>
              <a:rPr lang="cs-CZ" sz="8000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2012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cs-CZ" sz="8000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Cílový ročník: čtvrtý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cs-CZ" sz="8000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Vzdělávací </a:t>
            </a:r>
            <a:r>
              <a:rPr lang="cs-CZ" sz="80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oblast/obor/: Člověk a jeho svět</a:t>
            </a:r>
            <a:endParaRPr lang="cs-CZ" sz="8000" dirty="0">
              <a:solidFill>
                <a:schemeClr val="accent6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lnSpc>
                <a:spcPct val="170000"/>
              </a:lnSpc>
              <a:buNone/>
            </a:pPr>
            <a:r>
              <a:rPr lang="cs-CZ" sz="8000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Klíčové slovo: </a:t>
            </a:r>
            <a:r>
              <a:rPr lang="cs-CZ" sz="80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Rudolf II. Habsburský, Marie </a:t>
            </a:r>
            <a:r>
              <a:rPr lang="cs-CZ" sz="8000" dirty="0" err="1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Strade</a:t>
            </a:r>
            <a:r>
              <a:rPr lang="cs-CZ" sz="80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8000" dirty="0" err="1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Guiseppe</a:t>
            </a:r>
            <a:r>
              <a:rPr lang="cs-CZ" sz="80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8000" dirty="0" err="1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Arcimboldo</a:t>
            </a:r>
            <a:r>
              <a:rPr lang="cs-CZ" sz="8000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, Tycho de Brahe, Johanes Kepler, Jan Jesenius, </a:t>
            </a:r>
            <a:r>
              <a:rPr lang="cs-CZ" sz="8000" dirty="0" err="1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Giordano</a:t>
            </a:r>
            <a:r>
              <a:rPr lang="cs-CZ" sz="8000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Bruno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cs-CZ" sz="80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Anotace</a:t>
            </a:r>
            <a:r>
              <a:rPr lang="cs-CZ" sz="8000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:  Tato prezentace slouží k názornému výkladu učiva o vládě </a:t>
            </a:r>
            <a:r>
              <a:rPr lang="cs-CZ" sz="80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císaře Rudolfa Habsburského</a:t>
            </a:r>
            <a:endParaRPr lang="cs-CZ" sz="8000" dirty="0">
              <a:solidFill>
                <a:schemeClr val="accent6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lnSpc>
                <a:spcPct val="170000"/>
              </a:lnSpc>
              <a:buNone/>
            </a:pPr>
            <a:r>
              <a:rPr lang="cs-CZ" sz="8000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 </a:t>
            </a:r>
          </a:p>
          <a:p>
            <a:pPr>
              <a:lnSpc>
                <a:spcPct val="170000"/>
              </a:lnSpc>
            </a:pPr>
            <a:endParaRPr lang="cs-CZ" sz="8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427984" y="6021288"/>
            <a:ext cx="4536504" cy="688504"/>
          </a:xfrm>
        </p:spPr>
        <p:txBody>
          <a:bodyPr/>
          <a:lstStyle/>
          <a:p>
            <a:pPr algn="l"/>
            <a:r>
              <a:rPr lang="cs-CZ" i="1" dirty="0">
                <a:solidFill>
                  <a:schemeClr val="tx1"/>
                </a:solidFill>
              </a:rPr>
              <a:t>Autorem materiálu a všech jeho částí,</a:t>
            </a:r>
            <a:r>
              <a:rPr lang="cs-CZ" dirty="0">
                <a:solidFill>
                  <a:schemeClr val="tx1"/>
                </a:solidFill>
              </a:rPr>
              <a:t> </a:t>
            </a:r>
            <a:r>
              <a:rPr lang="cs-CZ" i="1" dirty="0">
                <a:solidFill>
                  <a:schemeClr val="tx1"/>
                </a:solidFill>
              </a:rPr>
              <a:t>není-li uvedeno jinak, </a:t>
            </a:r>
            <a:r>
              <a:rPr lang="cs-CZ" i="1" dirty="0" smtClean="0">
                <a:solidFill>
                  <a:schemeClr val="tx1"/>
                </a:solidFill>
              </a:rPr>
              <a:t>je</a:t>
            </a:r>
          </a:p>
          <a:p>
            <a:pPr algn="l"/>
            <a:r>
              <a:rPr lang="cs-CZ" i="1" dirty="0" smtClean="0">
                <a:solidFill>
                  <a:schemeClr val="tx1"/>
                </a:solidFill>
              </a:rPr>
              <a:t> </a:t>
            </a:r>
            <a:r>
              <a:rPr lang="cs-CZ" i="1" dirty="0">
                <a:solidFill>
                  <a:schemeClr val="tx1"/>
                </a:solidFill>
              </a:rPr>
              <a:t>Mgr. Angela Doubravová</a:t>
            </a:r>
            <a:r>
              <a:rPr lang="cs-CZ" i="1" dirty="0" smtClean="0">
                <a:solidFill>
                  <a:schemeClr val="tx1"/>
                </a:solidFill>
              </a:rPr>
              <a:t>. Financováno </a:t>
            </a:r>
            <a:r>
              <a:rPr lang="cs-CZ" i="1" dirty="0">
                <a:solidFill>
                  <a:schemeClr val="tx1"/>
                </a:solidFill>
              </a:rPr>
              <a:t>z ESF a </a:t>
            </a:r>
            <a:r>
              <a:rPr lang="cs-CZ" i="1" dirty="0" smtClean="0">
                <a:solidFill>
                  <a:schemeClr val="tx1"/>
                </a:solidFill>
              </a:rPr>
              <a:t>státního rozpočtu</a:t>
            </a:r>
            <a:r>
              <a:rPr lang="cs-CZ" i="1" dirty="0">
                <a:solidFill>
                  <a:schemeClr val="tx1"/>
                </a:solidFill>
              </a:rPr>
              <a:t> ČR. </a:t>
            </a:r>
            <a:endParaRPr lang="cs-CZ" dirty="0">
              <a:solidFill>
                <a:schemeClr val="tx1"/>
              </a:solidFill>
            </a:endParaRPr>
          </a:p>
          <a:p>
            <a:endParaRPr lang="cs-CZ" dirty="0"/>
          </a:p>
        </p:txBody>
      </p:sp>
      <p:pic>
        <p:nvPicPr>
          <p:cNvPr id="7" name="Picture 3"/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6093296"/>
            <a:ext cx="2879596" cy="674876"/>
          </a:xfrm>
          <a:prstGeom prst="rect">
            <a:avLst/>
          </a:prstGeom>
          <a:noFill/>
          <a:ln>
            <a:noFill/>
          </a:ln>
          <a:effectLst/>
          <a:extLst/>
        </p:spPr>
      </p:pic>
    </p:spTree>
    <p:extLst>
      <p:ext uri="{BB962C8B-B14F-4D97-AF65-F5344CB8AC3E}">
        <p14:creationId xmlns:p14="http://schemas.microsoft.com/office/powerpoint/2010/main" val="2429649845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188640"/>
            <a:ext cx="8686800" cy="1385392"/>
          </a:xfrm>
        </p:spPr>
        <p:txBody>
          <a:bodyPr>
            <a:noAutofit/>
          </a:bodyPr>
          <a:lstStyle/>
          <a:p>
            <a:pPr algn="ctr"/>
            <a:r>
              <a:rPr lang="cs-CZ" b="1" dirty="0">
                <a:effectLst/>
                <a:latin typeface="Algerian" pitchFamily="82" charset="0"/>
              </a:rPr>
              <a:t>Rudolf II</a:t>
            </a:r>
            <a:r>
              <a:rPr lang="cs-CZ" b="1" dirty="0" smtClean="0">
                <a:effectLst/>
                <a:latin typeface="Algerian" pitchFamily="82" charset="0"/>
              </a:rPr>
              <a:t>.  HABSBURSKÝ </a:t>
            </a:r>
            <a:br>
              <a:rPr lang="cs-CZ" b="1" dirty="0" smtClean="0">
                <a:effectLst/>
                <a:latin typeface="Algerian" pitchFamily="82" charset="0"/>
              </a:rPr>
            </a:br>
            <a:r>
              <a:rPr lang="cs-CZ" b="1" dirty="0" smtClean="0">
                <a:effectLst/>
                <a:latin typeface="Algerian" pitchFamily="82" charset="0"/>
              </a:rPr>
              <a:t>(18</a:t>
            </a:r>
            <a:r>
              <a:rPr lang="cs-CZ" b="1" dirty="0">
                <a:effectLst/>
                <a:latin typeface="Algerian" pitchFamily="82" charset="0"/>
              </a:rPr>
              <a:t>. 7. 1552 </a:t>
            </a:r>
            <a:r>
              <a:rPr lang="cs-CZ" b="1" dirty="0" smtClean="0">
                <a:effectLst/>
                <a:latin typeface="Algerian" pitchFamily="82" charset="0"/>
              </a:rPr>
              <a:t>- </a:t>
            </a:r>
            <a:r>
              <a:rPr lang="cs-CZ" b="1" dirty="0">
                <a:effectLst/>
                <a:latin typeface="Algerian" pitchFamily="82" charset="0"/>
              </a:rPr>
              <a:t>20. 1. </a:t>
            </a:r>
            <a:r>
              <a:rPr lang="cs-CZ" b="1" dirty="0" smtClean="0">
                <a:effectLst/>
                <a:latin typeface="Algerian" pitchFamily="82" charset="0"/>
              </a:rPr>
              <a:t>1612)</a:t>
            </a:r>
            <a:r>
              <a:rPr lang="cs-CZ" b="1" dirty="0">
                <a:effectLst/>
                <a:latin typeface="Algerian" pitchFamily="82" charset="0"/>
              </a:rPr>
              <a:t/>
            </a:r>
            <a:br>
              <a:rPr lang="cs-CZ" b="1" dirty="0">
                <a:effectLst/>
                <a:latin typeface="Algerian" pitchFamily="82" charset="0"/>
              </a:rPr>
            </a:br>
            <a:endParaRPr lang="cs-CZ" b="1" dirty="0">
              <a:latin typeface="Algerian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>
              <a:buFont typeface="Wingdings" pitchFamily="2" charset="2"/>
              <a:buChar char="Ø"/>
            </a:pPr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Melancholický císař a král, špatný politik, uzavřený panovník, mizerný válečník, laskavý milovník života a žen, vzdělaný ctitel umění, stoupenec a mecenáš esoterických věd, jehož dvůr překypoval kvasem pestrého a bohatého 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dění.</a:t>
            </a:r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 </a:t>
            </a:r>
            <a:endParaRPr lang="cs-CZ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Z</a:t>
            </a:r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 historických pramenů se dozvídáme, že císaře od 80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. let 16. století sužovaly </a:t>
            </a:r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záchvaty a výbuchy duševní choroby následované trudnomyslností. </a:t>
            </a:r>
            <a:endParaRPr lang="cs-CZ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</a:t>
            </a:r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 90. letech se záchvaty stávaly stále častějšími a 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prudšími, nedůvěra </a:t>
            </a:r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k lidem 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se prohloubila </a:t>
            </a:r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až do stihomamu.</a:t>
            </a:r>
          </a:p>
          <a:p>
            <a:pPr>
              <a:buFont typeface="Wingdings" pitchFamily="2" charset="2"/>
              <a:buChar char="Ø"/>
            </a:pPr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Císař odmítá audience, zanedbává vyřizování veřejných věcí a straní se i svých ministrů. Následují i 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útoky </a:t>
            </a:r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na 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sloužící</a:t>
            </a:r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 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a sebepoškozování.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Postupně </a:t>
            </a:r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se u císaře vytvářel obraz duševní choroby, kterou 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dnes můžeme </a:t>
            </a:r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označit jako 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maniodepresivní </a:t>
            </a:r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psychózu. Příčina byla vysvětlována dědičnou zátěží širší rodiny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. (Rodiče byli bratranec a sestřenice)</a:t>
            </a:r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 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4807199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8694"/>
            <a:ext cx="9144000" cy="6800611"/>
          </a:xfrm>
          <a:prstGeom prst="rect">
            <a:avLst/>
          </a:prstGeom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251520" y="260648"/>
            <a:ext cx="8686800" cy="841248"/>
          </a:xfrm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  <a:effectLst/>
              </a:rPr>
              <a:t>Rudolf II. Habsburský portrét</a:t>
            </a:r>
            <a:endParaRPr lang="cs-CZ" dirty="0">
              <a:solidFill>
                <a:srgbClr val="FF0000"/>
              </a:soli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367307227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3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32656"/>
            <a:ext cx="8686800" cy="838200"/>
          </a:xfrm>
        </p:spPr>
        <p:txBody>
          <a:bodyPr>
            <a:normAutofit/>
          </a:bodyPr>
          <a:lstStyle/>
          <a:p>
            <a:pPr algn="ctr"/>
            <a:r>
              <a:rPr lang="cs-CZ" sz="4000" b="1" dirty="0" smtClean="0">
                <a:effectLst/>
                <a:latin typeface="Algerian" pitchFamily="82" charset="0"/>
              </a:rPr>
              <a:t>CÍSAŘ A MARIE STRADA</a:t>
            </a:r>
            <a:endParaRPr lang="cs-CZ" sz="4000" b="1" dirty="0">
              <a:effectLst/>
              <a:latin typeface="Algerian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Zůstal 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svobodný.</a:t>
            </a:r>
            <a:endParaRPr lang="cs-CZ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Svůj 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život </a:t>
            </a:r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řešil Rudolf II. dočasnými 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milenkami.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Jedinou </a:t>
            </a:r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dlouhodobou mezi nimi byla Anna Marie 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de </a:t>
            </a:r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Strada, dcera dvorního antikváře a majitele pražského nevěstince. Anna Marie mu porodila tři syny a tři dcery, ale Rudolf II. zůstal bez legitimních následníků.</a:t>
            </a:r>
          </a:p>
        </p:txBody>
      </p:sp>
    </p:spTree>
    <p:extLst>
      <p:ext uri="{BB962C8B-B14F-4D97-AF65-F5344CB8AC3E}">
        <p14:creationId xmlns:p14="http://schemas.microsoft.com/office/powerpoint/2010/main" val="1144365098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332656"/>
            <a:ext cx="8686800" cy="838200"/>
          </a:xfrm>
        </p:spPr>
        <p:txBody>
          <a:bodyPr>
            <a:normAutofit/>
          </a:bodyPr>
          <a:lstStyle/>
          <a:p>
            <a:pPr algn="ctr"/>
            <a:r>
              <a:rPr lang="cs-CZ" sz="4000" b="1" dirty="0" smtClean="0">
                <a:effectLst/>
                <a:latin typeface="Algerian" pitchFamily="82" charset="0"/>
              </a:rPr>
              <a:t>ŽIVOT NA CÍSAŘSKÉM DVOŘE</a:t>
            </a:r>
            <a:endParaRPr lang="cs-CZ" sz="4000" b="1" dirty="0">
              <a:effectLst/>
              <a:latin typeface="Algerian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196752"/>
            <a:ext cx="8686800" cy="5328592"/>
          </a:xfrm>
        </p:spPr>
        <p:txBody>
          <a:bodyPr>
            <a:no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400" dirty="0">
                <a:solidFill>
                  <a:schemeClr val="tx1"/>
                </a:solidFill>
              </a:rPr>
              <a:t>Příchod císařského dvora znamenal pro Prahu zásadní změnu. Především bylo potřeba vybudovat důstojnou císařskou rezidenci na Pražském </a:t>
            </a:r>
            <a:r>
              <a:rPr lang="cs-CZ" sz="2400" dirty="0" smtClean="0">
                <a:solidFill>
                  <a:schemeClr val="tx1"/>
                </a:solidFill>
              </a:rPr>
              <a:t>hradě. Do </a:t>
            </a:r>
            <a:r>
              <a:rPr lang="cs-CZ" sz="2400" dirty="0">
                <a:solidFill>
                  <a:schemeClr val="tx1"/>
                </a:solidFill>
              </a:rPr>
              <a:t>doposud provinčního města se </a:t>
            </a:r>
            <a:r>
              <a:rPr lang="cs-CZ" sz="2400" dirty="0" smtClean="0">
                <a:solidFill>
                  <a:schemeClr val="tx1"/>
                </a:solidFill>
              </a:rPr>
              <a:t>náhle </a:t>
            </a:r>
            <a:r>
              <a:rPr lang="cs-CZ" sz="2400" dirty="0">
                <a:solidFill>
                  <a:schemeClr val="tx1"/>
                </a:solidFill>
              </a:rPr>
              <a:t>přistěhoval značný počet příslušníků dvora a do nového sídelního města začali proudit i učenci a umělci i cizí vyslanci. Sídlili zde stálí vyslanci Francouzského krále, Španělska, Benátské republiky i papežského </a:t>
            </a:r>
            <a:r>
              <a:rPr lang="cs-CZ" sz="2400" dirty="0" smtClean="0">
                <a:solidFill>
                  <a:schemeClr val="tx1"/>
                </a:solidFill>
              </a:rPr>
              <a:t>státu.</a:t>
            </a:r>
            <a:endParaRPr lang="cs-CZ" sz="2400" dirty="0">
              <a:solidFill>
                <a:schemeClr val="tx1"/>
              </a:solidFill>
            </a:endParaRPr>
          </a:p>
          <a:p>
            <a:pPr>
              <a:buFont typeface="Wingdings" pitchFamily="2" charset="2"/>
              <a:buChar char="Ø"/>
            </a:pPr>
            <a:r>
              <a:rPr lang="cs-CZ" sz="2400" dirty="0" smtClean="0">
                <a:solidFill>
                  <a:schemeClr val="tx1"/>
                </a:solidFill>
              </a:rPr>
              <a:t>Z </a:t>
            </a:r>
            <a:r>
              <a:rPr lang="cs-CZ" sz="2400" dirty="0">
                <a:solidFill>
                  <a:schemeClr val="tx1"/>
                </a:solidFill>
              </a:rPr>
              <a:t>významných učenců to byli například: </a:t>
            </a:r>
            <a:r>
              <a:rPr lang="cs-CZ" sz="2400" dirty="0" err="1" smtClean="0">
                <a:solidFill>
                  <a:schemeClr val="tx1"/>
                </a:solidFill>
              </a:rPr>
              <a:t>Guiseppe</a:t>
            </a:r>
            <a:r>
              <a:rPr lang="cs-CZ" sz="2400" dirty="0" smtClean="0">
                <a:solidFill>
                  <a:schemeClr val="tx1"/>
                </a:solidFill>
              </a:rPr>
              <a:t> </a:t>
            </a:r>
            <a:r>
              <a:rPr lang="cs-CZ" sz="2400" dirty="0" err="1">
                <a:solidFill>
                  <a:schemeClr val="tx1"/>
                </a:solidFill>
              </a:rPr>
              <a:t>Arcimboldo</a:t>
            </a:r>
            <a:r>
              <a:rPr lang="cs-CZ" sz="2400" dirty="0">
                <a:solidFill>
                  <a:schemeClr val="tx1"/>
                </a:solidFill>
              </a:rPr>
              <a:t>, </a:t>
            </a:r>
            <a:r>
              <a:rPr lang="cs-CZ" sz="2400" dirty="0" smtClean="0">
                <a:solidFill>
                  <a:schemeClr val="tx1"/>
                </a:solidFill>
              </a:rPr>
              <a:t>Tycho </a:t>
            </a:r>
            <a:r>
              <a:rPr lang="cs-CZ" sz="2400" dirty="0">
                <a:solidFill>
                  <a:schemeClr val="tx1"/>
                </a:solidFill>
              </a:rPr>
              <a:t>de Brahe, Johanes Kepler, Jan </a:t>
            </a:r>
            <a:r>
              <a:rPr lang="cs-CZ" sz="2400" dirty="0" smtClean="0">
                <a:solidFill>
                  <a:schemeClr val="tx1"/>
                </a:solidFill>
              </a:rPr>
              <a:t>Jesenius, </a:t>
            </a:r>
            <a:r>
              <a:rPr lang="cs-CZ" sz="2400" dirty="0" err="1" smtClean="0">
                <a:solidFill>
                  <a:schemeClr val="tx1"/>
                </a:solidFill>
              </a:rPr>
              <a:t>Giordano</a:t>
            </a:r>
            <a:r>
              <a:rPr lang="cs-CZ" sz="2400" dirty="0" smtClean="0">
                <a:solidFill>
                  <a:schemeClr val="tx1"/>
                </a:solidFill>
              </a:rPr>
              <a:t> </a:t>
            </a:r>
            <a:r>
              <a:rPr lang="cs-CZ" sz="2400" dirty="0">
                <a:solidFill>
                  <a:schemeClr val="tx1"/>
                </a:solidFill>
              </a:rPr>
              <a:t>Bruno. V neposlední řadě také Tadeáš Hájek z Hájku zvaný </a:t>
            </a:r>
            <a:r>
              <a:rPr lang="cs-CZ" sz="2400" dirty="0" err="1">
                <a:solidFill>
                  <a:schemeClr val="tx1"/>
                </a:solidFill>
              </a:rPr>
              <a:t>Memicus</a:t>
            </a:r>
            <a:r>
              <a:rPr lang="cs-CZ" sz="2400" dirty="0">
                <a:solidFill>
                  <a:schemeClr val="tx1"/>
                </a:solidFill>
              </a:rPr>
              <a:t>, který se stal osobním lékařem Rudolfa </a:t>
            </a:r>
            <a:r>
              <a:rPr lang="cs-CZ" sz="2400" dirty="0" smtClean="0">
                <a:solidFill>
                  <a:schemeClr val="tx1"/>
                </a:solidFill>
              </a:rPr>
              <a:t>II.</a:t>
            </a:r>
            <a:endParaRPr lang="cs-CZ" sz="2400" dirty="0">
              <a:solidFill>
                <a:schemeClr val="tx1"/>
              </a:solidFill>
            </a:endParaRPr>
          </a:p>
          <a:p>
            <a:pPr>
              <a:buFont typeface="Wingdings" pitchFamily="2" charset="2"/>
              <a:buChar char="Ø"/>
            </a:pPr>
            <a:r>
              <a:rPr lang="cs-CZ" sz="2400" dirty="0" smtClean="0">
                <a:solidFill>
                  <a:schemeClr val="tx1"/>
                </a:solidFill>
              </a:rPr>
              <a:t>Významným </a:t>
            </a:r>
            <a:r>
              <a:rPr lang="cs-CZ" sz="2400" dirty="0">
                <a:solidFill>
                  <a:schemeClr val="tx1"/>
                </a:solidFill>
              </a:rPr>
              <a:t>střediskem botanických studií se stal pražský dvůr císaře a v jeho zahradách byly patrně pěstovány první tulipány v Evropě mimo hranice </a:t>
            </a:r>
            <a:r>
              <a:rPr lang="cs-CZ" sz="2400" dirty="0" smtClean="0">
                <a:solidFill>
                  <a:schemeClr val="tx1"/>
                </a:solidFill>
              </a:rPr>
              <a:t>osmanské říše.</a:t>
            </a:r>
            <a:endParaRPr lang="cs-CZ" sz="2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40657407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404664"/>
            <a:ext cx="8686800" cy="1152128"/>
          </a:xfrm>
        </p:spPr>
        <p:txBody>
          <a:bodyPr>
            <a:noAutofit/>
          </a:bodyPr>
          <a:lstStyle/>
          <a:p>
            <a:pPr algn="ctr"/>
            <a:r>
              <a:rPr lang="cs-CZ" sz="4000" b="1" dirty="0" err="1" smtClean="0">
                <a:effectLst/>
                <a:latin typeface="Algerian" pitchFamily="82" charset="0"/>
              </a:rPr>
              <a:t>Arcimboldovy</a:t>
            </a:r>
            <a:r>
              <a:rPr lang="cs-CZ" sz="4000" b="1" dirty="0" smtClean="0">
                <a:effectLst/>
                <a:latin typeface="Algerian" pitchFamily="82" charset="0"/>
              </a:rPr>
              <a:t> kresby </a:t>
            </a:r>
            <a:r>
              <a:rPr lang="cs-CZ" sz="4000" b="1" dirty="0">
                <a:effectLst/>
              </a:rPr>
              <a:t/>
            </a:r>
            <a:br>
              <a:rPr lang="cs-CZ" sz="4000" b="1" dirty="0">
                <a:effectLst/>
              </a:rPr>
            </a:br>
            <a:endParaRPr lang="cs-CZ" sz="4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cs-CZ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Arcimboldo</a:t>
            </a:r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komponoval své malby z ovoce a zeleniny, které skládal do podoby portrétů. Mezi jeho nejznámější díla patří série Čtyři roční období a 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čtyři </a:t>
            </a:r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živly, které namaloval pro Maxmiliána 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II.</a:t>
            </a:r>
            <a:endParaRPr lang="cs-CZ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84062266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39752" y="1268760"/>
            <a:ext cx="4320480" cy="5310063"/>
          </a:xfrm>
        </p:spPr>
      </p:pic>
      <p:sp>
        <p:nvSpPr>
          <p:cNvPr id="2" name="TextovéPole 1"/>
          <p:cNvSpPr txBox="1"/>
          <p:nvPr/>
        </p:nvSpPr>
        <p:spPr>
          <a:xfrm>
            <a:off x="683568" y="332656"/>
            <a:ext cx="785765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err="1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Arcimboldův</a:t>
            </a:r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portrét Rudolfa II. Habsburského</a:t>
            </a:r>
            <a:endParaRPr lang="cs-CZ" sz="3200" dirty="0">
              <a:solidFill>
                <a:schemeClr val="accent6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91041011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188640"/>
            <a:ext cx="8686800" cy="982216"/>
          </a:xfrm>
        </p:spPr>
        <p:txBody>
          <a:bodyPr>
            <a:normAutofit/>
          </a:bodyPr>
          <a:lstStyle/>
          <a:p>
            <a:pPr algn="ctr"/>
            <a:r>
              <a:rPr lang="nl-NL" sz="4000" b="1" dirty="0">
                <a:effectLst/>
              </a:rPr>
              <a:t>Jan </a:t>
            </a:r>
            <a:r>
              <a:rPr lang="nl-NL" sz="4000" b="1" dirty="0" smtClean="0">
                <a:effectLst/>
              </a:rPr>
              <a:t>Jesenský </a:t>
            </a:r>
            <a:r>
              <a:rPr lang="cs-CZ" sz="4000" b="1" dirty="0" smtClean="0">
                <a:effectLst/>
              </a:rPr>
              <a:t>(</a:t>
            </a:r>
            <a:r>
              <a:rPr lang="nl-NL" sz="4000" b="1" dirty="0" smtClean="0">
                <a:effectLst/>
              </a:rPr>
              <a:t>1566 </a:t>
            </a:r>
            <a:r>
              <a:rPr lang="cs-CZ" sz="4000" b="1" dirty="0" smtClean="0">
                <a:effectLst/>
              </a:rPr>
              <a:t>-</a:t>
            </a:r>
            <a:r>
              <a:rPr lang="nl-NL" sz="4000" b="1" dirty="0" smtClean="0">
                <a:effectLst/>
              </a:rPr>
              <a:t> </a:t>
            </a:r>
            <a:r>
              <a:rPr lang="nl-NL" sz="4000" b="1" dirty="0">
                <a:effectLst/>
              </a:rPr>
              <a:t>21. 6. </a:t>
            </a:r>
            <a:r>
              <a:rPr lang="nl-NL" sz="4000" b="1" dirty="0" smtClean="0">
                <a:effectLst/>
              </a:rPr>
              <a:t>1621</a:t>
            </a:r>
            <a:r>
              <a:rPr lang="cs-CZ" sz="4000" b="1" dirty="0" smtClean="0">
                <a:effectLst/>
              </a:rPr>
              <a:t>)</a:t>
            </a:r>
            <a:endParaRPr lang="nl-NL" sz="4000" b="1" dirty="0">
              <a:effectLst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556792"/>
            <a:ext cx="8686800" cy="4525963"/>
          </a:xfrm>
        </p:spPr>
        <p:txBody>
          <a:bodyPr>
            <a:normAutofit fontScale="92500"/>
          </a:bodyPr>
          <a:lstStyle/>
          <a:p>
            <a:pPr>
              <a:buFont typeface="Wingdings" pitchFamily="2" charset="2"/>
              <a:buChar char="Ø"/>
            </a:pPr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Lékař, anatom a spisovatel Jan Jesenský (Jessenius) se proslavil první veřejnou pitvou v Praze. Jesenský patřil k ctižádostivým příslušníkům nižší šlechty a toužil po poznání a to nejen na poli vědy. </a:t>
            </a:r>
            <a:endParaRPr lang="cs-CZ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Ø"/>
            </a:pPr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 V červnu 1600 při své návštěvě v Praze vykonal v Rečkově koleji první veřejnou pitvu, která vzbudila všeobecnou senzaci a v historickém povědomí zůstává dodnes. O dva roky později se stává osobním lékařem Rudolfa II. a pak jeho 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bratra Matyáše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43561457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988840"/>
            <a:ext cx="8686800" cy="4091285"/>
          </a:xfrm>
        </p:spPr>
        <p:txBody>
          <a:bodyPr/>
          <a:lstStyle/>
          <a:p>
            <a:pPr marL="0" indent="0">
              <a:buNone/>
            </a:pPr>
            <a:r>
              <a:rPr lang="cs-CZ" sz="2000" dirty="0"/>
              <a:t>http://</a:t>
            </a:r>
            <a:r>
              <a:rPr lang="cs-CZ" sz="2000" dirty="0" smtClean="0"/>
              <a:t>upload.wikimedia.org/wikipedia/commons/d/d2/Arcimboldovertemnus.jpeg?uselang=cs  autor: Giuseppe </a:t>
            </a:r>
            <a:r>
              <a:rPr lang="cs-CZ" sz="2000" dirty="0" err="1" smtClean="0"/>
              <a:t>Arcimboldo</a:t>
            </a:r>
            <a:r>
              <a:rPr lang="cs-CZ" sz="2000" dirty="0" smtClean="0"/>
              <a:t>, 05.06.2012</a:t>
            </a:r>
          </a:p>
          <a:p>
            <a:pPr marL="0" indent="0">
              <a:buNone/>
            </a:pPr>
            <a:r>
              <a:rPr lang="cs-CZ" sz="2000" dirty="0"/>
              <a:t>http://czechfolks.com/plus/</a:t>
            </a:r>
            <a:r>
              <a:rPr lang="cs-CZ" sz="2000" dirty="0" err="1"/>
              <a:t>wp-content</a:t>
            </a:r>
            <a:r>
              <a:rPr lang="cs-CZ" sz="2000" dirty="0"/>
              <a:t>/</a:t>
            </a:r>
            <a:r>
              <a:rPr lang="cs-CZ" sz="2000" dirty="0" err="1"/>
              <a:t>uploads</a:t>
            </a:r>
            <a:r>
              <a:rPr lang="cs-CZ" sz="2000" dirty="0"/>
              <a:t>/2012/01/obr.-1-Dobový-dokument-potvrzení-Rudolfa-II.-</a:t>
            </a:r>
            <a:r>
              <a:rPr lang="cs-CZ" sz="2000" dirty="0" smtClean="0"/>
              <a:t>císařem-a-císařovy-insignie.jpg</a:t>
            </a:r>
          </a:p>
          <a:p>
            <a:endParaRPr lang="cs-CZ" sz="200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91264" cy="1080120"/>
          </a:xfrm>
        </p:spPr>
        <p:txBody>
          <a:bodyPr>
            <a:noAutofit/>
          </a:bodyPr>
          <a:lstStyle/>
          <a:p>
            <a:pPr algn="ctr"/>
            <a:r>
              <a:rPr lang="cs-CZ" sz="2200" b="1" dirty="0" smtClean="0">
                <a:effectLst/>
                <a:cs typeface="Times New Roman" pitchFamily="18" charset="0"/>
              </a:rPr>
              <a:t>ilustrace </a:t>
            </a:r>
            <a:r>
              <a:rPr lang="cs-CZ" sz="2200" b="1" dirty="0" err="1" smtClean="0">
                <a:effectLst/>
                <a:cs typeface="Times New Roman" pitchFamily="18" charset="0"/>
              </a:rPr>
              <a:t>BYLy</a:t>
            </a:r>
            <a:r>
              <a:rPr lang="cs-CZ" sz="2200" b="1" dirty="0" smtClean="0">
                <a:effectLst/>
                <a:cs typeface="Times New Roman" pitchFamily="18" charset="0"/>
              </a:rPr>
              <a:t> </a:t>
            </a:r>
            <a:r>
              <a:rPr lang="cs-CZ" sz="2200" b="1" dirty="0" err="1" smtClean="0">
                <a:effectLst/>
                <a:cs typeface="Times New Roman" pitchFamily="18" charset="0"/>
              </a:rPr>
              <a:t>ČERPÁNy</a:t>
            </a:r>
            <a:r>
              <a:rPr lang="cs-CZ" sz="2200" b="1" dirty="0" smtClean="0">
                <a:effectLst/>
                <a:cs typeface="Times New Roman" pitchFamily="18" charset="0"/>
              </a:rPr>
              <a:t> Z TĚCHTO STRÁNEK</a:t>
            </a:r>
            <a:endParaRPr lang="cs-CZ" sz="2200" b="1" dirty="0">
              <a:effectLst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39941465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2615</TotalTime>
  <Words>330</Words>
  <Application>Microsoft Office PowerPoint</Application>
  <PresentationFormat>Předvádění na obrazovce (4:3)</PresentationFormat>
  <Paragraphs>39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Cesta</vt:lpstr>
      <vt:lpstr>Prezentace aplikace PowerPoint</vt:lpstr>
      <vt:lpstr>Rudolf II.  HABSBURSKÝ  (18. 7. 1552 - 20. 1. 1612) </vt:lpstr>
      <vt:lpstr>Rudolf II. Habsburský portrét</vt:lpstr>
      <vt:lpstr>CÍSAŘ A MARIE STRADA</vt:lpstr>
      <vt:lpstr>ŽIVOT NA CÍSAŘSKÉM DVOŘE</vt:lpstr>
      <vt:lpstr>Arcimboldovy kresby  </vt:lpstr>
      <vt:lpstr>Prezentace aplikace PowerPoint</vt:lpstr>
      <vt:lpstr>Jan Jesenský (1566 - 21. 6. 1621)</vt:lpstr>
      <vt:lpstr>ilustrace BYLy ČERPÁNy Z TĚCHTO STRÁNEK</vt:lpstr>
    </vt:vector>
  </TitlesOfParts>
  <Company>GNJ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Panovníci Českých zemí</dc:title>
  <dc:creator>lukas.salivar</dc:creator>
  <dc:description>upravil a hudbu dodal Kozoroh - květen 2010</dc:description>
  <cp:lastModifiedBy>učitel</cp:lastModifiedBy>
  <cp:revision>203</cp:revision>
  <dcterms:created xsi:type="dcterms:W3CDTF">2003-11-26T11:59:29Z</dcterms:created>
  <dcterms:modified xsi:type="dcterms:W3CDTF">2012-08-02T16:31:47Z</dcterms:modified>
</cp:coreProperties>
</file>