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51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21" autoAdjust="0"/>
  </p:normalViewPr>
  <p:slideViewPr>
    <p:cSldViewPr>
      <p:cViewPr varScale="1">
        <p:scale>
          <a:sx n="102" d="100"/>
          <a:sy n="102" d="100"/>
        </p:scale>
        <p:origin x="-24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Hrbková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</a:t>
          </a:r>
          <a:r>
            <a:rPr lang="cs-CZ" smtClean="0"/>
            <a:t>: </a:t>
          </a:r>
          <a:r>
            <a:rPr lang="cs-CZ" smtClean="0"/>
            <a:t>VY_32_INOVACE_5A17M3_Mnoho-úhelníky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Mnohoúhelníky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AF21AAC1-1B12-4D85-87E6-8A9A0F7B1217}" type="presOf" srcId="{019433A1-1324-4DE1-9E6F-32B851095F74}" destId="{E7297F21-D4FD-4A41-AE58-814D01A6B5E7}" srcOrd="1" destOrd="0" presId="urn:microsoft.com/office/officeart/2005/8/layout/target3"/>
    <dgm:cxn modelId="{4A685623-6147-4394-81BF-A008FD52CEBE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6880E44-81B7-444F-898B-6E98AE4EE33A}" type="presOf" srcId="{445C7998-7549-48B0-BD68-D4F0167F02E5}" destId="{4D19AB04-24FA-40C2-B203-52AE3D15E171}" srcOrd="1" destOrd="0" presId="urn:microsoft.com/office/officeart/2005/8/layout/target3"/>
    <dgm:cxn modelId="{2826C2ED-941B-4A36-A670-B607FE06EC5E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54D1CE6-50D7-4F1E-B875-6B828244F390}" type="presOf" srcId="{445C7998-7549-48B0-BD68-D4F0167F02E5}" destId="{BC35EE03-4121-4EF9-923D-7CB6D30D358D}" srcOrd="0" destOrd="0" presId="urn:microsoft.com/office/officeart/2005/8/layout/target3"/>
    <dgm:cxn modelId="{6AE69121-DCF4-4983-899B-698D44F1AD79}" type="presOf" srcId="{EBC41103-E2E5-4D48-9B4B-425520D3D098}" destId="{3BA01B75-849B-4716-8BCD-084A86FF328F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72C4FD8-CEB0-41E3-BA47-CFA2D53B9D42}" type="presOf" srcId="{C73C7642-F245-4585-8F88-243F9FAEF6CA}" destId="{9A9B6F4F-B6FF-4F2D-B640-A8473E589523}" srcOrd="0" destOrd="0" presId="urn:microsoft.com/office/officeart/2005/8/layout/target3"/>
    <dgm:cxn modelId="{A6D1386F-1A6B-4FE6-8601-4EFDF3EDFE65}" type="presOf" srcId="{019433A1-1324-4DE1-9E6F-32B851095F74}" destId="{A3817367-F2BC-482F-8832-FA00B51DCCF3}" srcOrd="0" destOrd="0" presId="urn:microsoft.com/office/officeart/2005/8/layout/target3"/>
    <dgm:cxn modelId="{D713381C-C2F9-46DE-B2D6-7FA5964A66A0}" type="presOf" srcId="{EBC41103-E2E5-4D48-9B4B-425520D3D098}" destId="{A27B6496-BF1B-4384-9217-9659064D5D6A}" srcOrd="1" destOrd="0" presId="urn:microsoft.com/office/officeart/2005/8/layout/target3"/>
    <dgm:cxn modelId="{38F52BA1-EF79-4271-B5A2-DE3E016FD632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1C8C5588-0E2A-4127-9666-6D6E1AF4EC38}" type="presOf" srcId="{C73C7642-F245-4585-8F88-243F9FAEF6CA}" destId="{59F530CB-4999-43B3-A00D-6AB53886BD77}" srcOrd="1" destOrd="0" presId="urn:microsoft.com/office/officeart/2005/8/layout/target3"/>
    <dgm:cxn modelId="{41F9B72A-1C14-4A69-A693-AEA614E9744F}" type="presParOf" srcId="{71045F8C-00FA-488E-A7BD-E2E6753D979D}" destId="{3577EC6B-C980-4F34-8C69-4365E7B8FC8C}" srcOrd="0" destOrd="0" presId="urn:microsoft.com/office/officeart/2005/8/layout/target3"/>
    <dgm:cxn modelId="{5BE2F750-1AE2-4617-843D-C9AD0C66578C}" type="presParOf" srcId="{71045F8C-00FA-488E-A7BD-E2E6753D979D}" destId="{6940EB87-DC1D-4BC3-9408-9AC2E1FFC039}" srcOrd="1" destOrd="0" presId="urn:microsoft.com/office/officeart/2005/8/layout/target3"/>
    <dgm:cxn modelId="{01BE652A-641F-40E7-8606-DF669AAEF831}" type="presParOf" srcId="{71045F8C-00FA-488E-A7BD-E2E6753D979D}" destId="{BC35EE03-4121-4EF9-923D-7CB6D30D358D}" srcOrd="2" destOrd="0" presId="urn:microsoft.com/office/officeart/2005/8/layout/target3"/>
    <dgm:cxn modelId="{B99ABB4D-D340-4D35-90D9-548267CC9AF1}" type="presParOf" srcId="{71045F8C-00FA-488E-A7BD-E2E6753D979D}" destId="{C95EEA27-3CBF-4645-A92D-9D8AF5C1CBFC}" srcOrd="3" destOrd="0" presId="urn:microsoft.com/office/officeart/2005/8/layout/target3"/>
    <dgm:cxn modelId="{9E20D679-06CC-42CC-A9F7-D7BD5CC3B925}" type="presParOf" srcId="{71045F8C-00FA-488E-A7BD-E2E6753D979D}" destId="{851BB866-B6AE-4566-893F-4C635BA974FC}" srcOrd="4" destOrd="0" presId="urn:microsoft.com/office/officeart/2005/8/layout/target3"/>
    <dgm:cxn modelId="{2C9411A1-3551-4624-B208-29C5F4AFDD4C}" type="presParOf" srcId="{71045F8C-00FA-488E-A7BD-E2E6753D979D}" destId="{643EA938-EDE0-4533-ACCC-D2BD6F3A527C}" srcOrd="5" destOrd="0" presId="urn:microsoft.com/office/officeart/2005/8/layout/target3"/>
    <dgm:cxn modelId="{385B2DC7-8797-4D9D-B91F-8E5699C42417}" type="presParOf" srcId="{71045F8C-00FA-488E-A7BD-E2E6753D979D}" destId="{92F31B18-D66D-4CC7-89B9-378928DE877D}" srcOrd="6" destOrd="0" presId="urn:microsoft.com/office/officeart/2005/8/layout/target3"/>
    <dgm:cxn modelId="{010C78A1-5D91-4048-A632-455FC423CEC9}" type="presParOf" srcId="{71045F8C-00FA-488E-A7BD-E2E6753D979D}" destId="{902074E1-B931-4618-97F1-FADBE82E9C3C}" srcOrd="7" destOrd="0" presId="urn:microsoft.com/office/officeart/2005/8/layout/target3"/>
    <dgm:cxn modelId="{E2392A86-D283-4E6C-B67B-0B34BD4E5AD7}" type="presParOf" srcId="{71045F8C-00FA-488E-A7BD-E2E6753D979D}" destId="{A3817367-F2BC-482F-8832-FA00B51DCCF3}" srcOrd="8" destOrd="0" presId="urn:microsoft.com/office/officeart/2005/8/layout/target3"/>
    <dgm:cxn modelId="{7524F907-29A0-424C-A505-62BE85AEC0B4}" type="presParOf" srcId="{71045F8C-00FA-488E-A7BD-E2E6753D979D}" destId="{2DD79E57-A63E-47D4-A1AB-6DF333476AD4}" srcOrd="9" destOrd="0" presId="urn:microsoft.com/office/officeart/2005/8/layout/target3"/>
    <dgm:cxn modelId="{0B072788-5284-49EA-BDE0-BEEBB872B8CF}" type="presParOf" srcId="{71045F8C-00FA-488E-A7BD-E2E6753D979D}" destId="{648967D3-ED80-4214-8D87-4E7012561E4A}" srcOrd="10" destOrd="0" presId="urn:microsoft.com/office/officeart/2005/8/layout/target3"/>
    <dgm:cxn modelId="{E67356FE-A1F4-4732-B58C-19C35DADCE1F}" type="presParOf" srcId="{71045F8C-00FA-488E-A7BD-E2E6753D979D}" destId="{9A9B6F4F-B6FF-4F2D-B640-A8473E589523}" srcOrd="11" destOrd="0" presId="urn:microsoft.com/office/officeart/2005/8/layout/target3"/>
    <dgm:cxn modelId="{6FA9D079-163E-4F19-9B6D-3C93AAE140C7}" type="presParOf" srcId="{71045F8C-00FA-488E-A7BD-E2E6753D979D}" destId="{13BD0FAF-9F2C-4708-9E63-A8E8E5252943}" srcOrd="12" destOrd="0" presId="urn:microsoft.com/office/officeart/2005/8/layout/target3"/>
    <dgm:cxn modelId="{2525BC6A-B1D8-4CC5-8438-E20F88479DBC}" type="presParOf" srcId="{71045F8C-00FA-488E-A7BD-E2E6753D979D}" destId="{6821E7C9-5E4B-45FA-8F82-01E6F26FAA25}" srcOrd="13" destOrd="0" presId="urn:microsoft.com/office/officeart/2005/8/layout/target3"/>
    <dgm:cxn modelId="{CD4EF752-83AC-431D-AC30-99618B3EC7C2}" type="presParOf" srcId="{71045F8C-00FA-488E-A7BD-E2E6753D979D}" destId="{3BA01B75-849B-4716-8BCD-084A86FF328F}" srcOrd="14" destOrd="0" presId="urn:microsoft.com/office/officeart/2005/8/layout/target3"/>
    <dgm:cxn modelId="{3EAA633D-EFEC-4877-96BB-84C48956C89B}" type="presParOf" srcId="{71045F8C-00FA-488E-A7BD-E2E6753D979D}" destId="{4D19AB04-24FA-40C2-B203-52AE3D15E171}" srcOrd="15" destOrd="0" presId="urn:microsoft.com/office/officeart/2005/8/layout/target3"/>
    <dgm:cxn modelId="{C12C188A-1C42-4509-972D-C90777360BA1}" type="presParOf" srcId="{71045F8C-00FA-488E-A7BD-E2E6753D979D}" destId="{832BF48F-0145-4429-9E02-8FCA946CCE9E}" srcOrd="16" destOrd="0" presId="urn:microsoft.com/office/officeart/2005/8/layout/target3"/>
    <dgm:cxn modelId="{8532DAF5-2FD8-4C66-86AE-CD08F5201FC2}" type="presParOf" srcId="{71045F8C-00FA-488E-A7BD-E2E6753D979D}" destId="{E7297F21-D4FD-4A41-AE58-814D01A6B5E7}" srcOrd="17" destOrd="0" presId="urn:microsoft.com/office/officeart/2005/8/layout/target3"/>
    <dgm:cxn modelId="{F394D72D-7187-4112-926D-E337EF52DCA1}" type="presParOf" srcId="{71045F8C-00FA-488E-A7BD-E2E6753D979D}" destId="{59F530CB-4999-43B3-A00D-6AB53886BD77}" srcOrd="18" destOrd="0" presId="urn:microsoft.com/office/officeart/2005/8/layout/target3"/>
    <dgm:cxn modelId="{7D65D277-61E3-4D31-83B1-E66BB7B5A3A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Marie Hrbková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kern="1200" smtClean="0"/>
            <a:t>: </a:t>
          </a:r>
          <a:r>
            <a:rPr lang="cs-CZ" sz="1800" kern="1200" smtClean="0"/>
            <a:t>VY_32_INOVACE_5A17M3_Mnoho-úhelníky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Mnohoúhelníky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656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166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8897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779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92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622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610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307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64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973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87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82658-142B-4BBF-BADF-AD0A790DFB40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4F1A6-99BB-4CB6-9CAF-153F2AF587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221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144301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4389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Pro 3. ročník základní školy</a:t>
            </a:r>
          </a:p>
          <a:p>
            <a:pPr marL="0" indent="0">
              <a:buNone/>
            </a:pPr>
            <a:r>
              <a:rPr lang="cs-CZ" sz="2400" dirty="0" smtClean="0"/>
              <a:t>Prezentace čtyřúhelníků a logické vyvození mnohoúhelníků, odlišení těles a rovinných útvarů</a:t>
            </a:r>
          </a:p>
          <a:p>
            <a:pPr marL="0" indent="0">
              <a:buNone/>
            </a:pPr>
            <a:r>
              <a:rPr lang="cs-CZ" sz="2400" dirty="0" smtClean="0"/>
              <a:t>Pomůcky: fixy</a:t>
            </a:r>
          </a:p>
          <a:p>
            <a:pPr marL="0" indent="0">
              <a:buNone/>
            </a:pPr>
            <a:r>
              <a:rPr lang="cs-CZ" sz="2400" dirty="0" smtClean="0"/>
              <a:t>Inovace: přehledná ukázka a shrnutí učiva, vede žáky k aktivitě a pochopení učiva</a:t>
            </a:r>
          </a:p>
          <a:p>
            <a:pPr marL="0" indent="0">
              <a:buNone/>
            </a:pPr>
            <a:r>
              <a:rPr lang="cs-CZ" sz="2400" dirty="0" smtClean="0"/>
              <a:t> Metodické pokyny: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snímek – ukázka různých čtyřúhelníků </a:t>
            </a:r>
          </a:p>
          <a:p>
            <a:pPr marL="514350" indent="-514350">
              <a:buAutoNum type="arabicPeriod"/>
            </a:pPr>
            <a:r>
              <a:rPr lang="cs-CZ" sz="2400" dirty="0"/>
              <a:t>s</a:t>
            </a:r>
            <a:r>
              <a:rPr lang="cs-CZ" sz="2400" dirty="0" smtClean="0"/>
              <a:t>nímek-  žáci počítají strany a vrcholy – rozhodují o názvu mnohoúhelníku</a:t>
            </a:r>
            <a:endParaRPr lang="cs-CZ" sz="2400" dirty="0"/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/>
              <a:t>snímek</a:t>
            </a:r>
            <a:r>
              <a:rPr lang="cs-CZ" sz="2400" dirty="0"/>
              <a:t>– </a:t>
            </a:r>
            <a:r>
              <a:rPr lang="cs-CZ" sz="2400" dirty="0" smtClean="0"/>
              <a:t>fixem dopisujte ke každému názvu tělesa a rovinného útvaru ANO, NE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56077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u="sng" dirty="0" smtClean="0"/>
              <a:t>Rovinné útvary - ČTYŘÚHELNÍKY</a:t>
            </a:r>
            <a:endParaRPr lang="cs-CZ" sz="32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Mají 4 vrcholy a 4 strany</a:t>
            </a:r>
            <a:endParaRPr lang="cs-CZ" sz="2400" b="1" dirty="0"/>
          </a:p>
        </p:txBody>
      </p:sp>
      <p:sp>
        <p:nvSpPr>
          <p:cNvPr id="17" name="Kosoúhelník 16"/>
          <p:cNvSpPr/>
          <p:nvPr/>
        </p:nvSpPr>
        <p:spPr>
          <a:xfrm>
            <a:off x="1331640" y="2003850"/>
            <a:ext cx="1944216" cy="2073222"/>
          </a:xfrm>
          <a:prstGeom prst="parallelogram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osočtverec 17"/>
          <p:cNvSpPr/>
          <p:nvPr/>
        </p:nvSpPr>
        <p:spPr>
          <a:xfrm>
            <a:off x="6278692" y="1484784"/>
            <a:ext cx="1317644" cy="1274440"/>
          </a:xfrm>
          <a:prstGeom prst="diamond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Lichoběžník 19"/>
          <p:cNvSpPr/>
          <p:nvPr/>
        </p:nvSpPr>
        <p:spPr>
          <a:xfrm>
            <a:off x="5508104" y="3933056"/>
            <a:ext cx="1728192" cy="2304256"/>
          </a:xfrm>
          <a:prstGeom prst="trapezoid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rozhodnutí 20"/>
          <p:cNvSpPr/>
          <p:nvPr/>
        </p:nvSpPr>
        <p:spPr>
          <a:xfrm>
            <a:off x="7380312" y="3040461"/>
            <a:ext cx="1490464" cy="2329343"/>
          </a:xfrm>
          <a:prstGeom prst="flowChartDecision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995936" y="2003850"/>
            <a:ext cx="1368152" cy="1331438"/>
          </a:xfrm>
          <a:prstGeom prst="rect">
            <a:avLst/>
          </a:prstGeom>
          <a:solidFill>
            <a:srgbClr val="E3512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187624" y="4509120"/>
            <a:ext cx="2930624" cy="1368152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kmý pruh 24"/>
          <p:cNvSpPr/>
          <p:nvPr/>
        </p:nvSpPr>
        <p:spPr>
          <a:xfrm>
            <a:off x="4391980" y="3735762"/>
            <a:ext cx="1332148" cy="1346448"/>
          </a:xfrm>
          <a:prstGeom prst="diagStripe">
            <a:avLst/>
          </a:prstGeo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995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u="sng" dirty="0" smtClean="0"/>
              <a:t>Rovinné útvary - MNOHOÚHELNÍKY</a:t>
            </a:r>
            <a:endParaRPr lang="cs-CZ" sz="32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Nazývají se podle počtu stran a vrcholů – pojmenuj je</a:t>
            </a:r>
            <a:endParaRPr lang="cs-CZ" sz="2400" dirty="0"/>
          </a:p>
        </p:txBody>
      </p:sp>
      <p:sp>
        <p:nvSpPr>
          <p:cNvPr id="4" name="Pravidelný pětiúhelník 3"/>
          <p:cNvSpPr/>
          <p:nvPr/>
        </p:nvSpPr>
        <p:spPr>
          <a:xfrm>
            <a:off x="631389" y="1780930"/>
            <a:ext cx="1417320" cy="1465312"/>
          </a:xfrm>
          <a:prstGeom prst="pentag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>
            <a:off x="3689649" y="1628800"/>
            <a:ext cx="1850504" cy="1274440"/>
          </a:xfrm>
          <a:prstGeom prst="hexagon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říž 5"/>
          <p:cNvSpPr/>
          <p:nvPr/>
        </p:nvSpPr>
        <p:spPr>
          <a:xfrm>
            <a:off x="7092280" y="5266928"/>
            <a:ext cx="1274440" cy="1515616"/>
          </a:xfrm>
          <a:prstGeom prst="plus">
            <a:avLst/>
          </a:prstGeom>
          <a:solidFill>
            <a:schemeClr val="accent2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var L 6"/>
          <p:cNvSpPr/>
          <p:nvPr/>
        </p:nvSpPr>
        <p:spPr>
          <a:xfrm>
            <a:off x="6656277" y="2513586"/>
            <a:ext cx="1130424" cy="1321296"/>
          </a:xfrm>
          <a:prstGeom prst="corne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630984" y="5130316"/>
            <a:ext cx="844672" cy="1512168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ousměrná svislá šipka 9"/>
          <p:cNvSpPr/>
          <p:nvPr/>
        </p:nvSpPr>
        <p:spPr>
          <a:xfrm>
            <a:off x="2916492" y="3152936"/>
            <a:ext cx="1211178" cy="1728192"/>
          </a:xfrm>
          <a:prstGeom prst="upDownArrow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tyřcípá hvězda 10"/>
          <p:cNvSpPr/>
          <p:nvPr/>
        </p:nvSpPr>
        <p:spPr>
          <a:xfrm>
            <a:off x="3275856" y="5130316"/>
            <a:ext cx="1453093" cy="1277888"/>
          </a:xfrm>
          <a:prstGeom prst="star4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23528" y="3717032"/>
            <a:ext cx="1301872" cy="1176469"/>
          </a:xfrm>
          <a:prstGeom prst="star5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6cípá hvězda 13"/>
          <p:cNvSpPr/>
          <p:nvPr/>
        </p:nvSpPr>
        <p:spPr>
          <a:xfrm>
            <a:off x="4728949" y="4005064"/>
            <a:ext cx="1512168" cy="1472208"/>
          </a:xfrm>
          <a:prstGeom prst="star6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1940475" y="1988840"/>
            <a:ext cx="137461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569260" y="1994316"/>
            <a:ext cx="15230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452320" y="2513586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259632" y="4005064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075067" y="3834882"/>
            <a:ext cx="145311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1338044" y="5661248"/>
            <a:ext cx="1578448" cy="360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300192" y="4365104"/>
            <a:ext cx="148650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355976" y="6237312"/>
            <a:ext cx="15841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221489" y="5130316"/>
            <a:ext cx="15989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9768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pPr algn="l"/>
            <a:r>
              <a:rPr lang="cs-CZ" sz="3200" i="1" u="sng" dirty="0" smtClean="0"/>
              <a:t>Rozhodni, zda se jedná o rovinný útvar - doplň ANO, NE</a:t>
            </a:r>
            <a:endParaRPr lang="cs-CZ" sz="3200" i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Čtverec ____	Jehlan ____	Válec ____</a:t>
            </a:r>
          </a:p>
          <a:p>
            <a:pPr marL="0" indent="0">
              <a:buNone/>
            </a:pPr>
            <a:r>
              <a:rPr lang="cs-CZ" dirty="0" smtClean="0"/>
              <a:t>Pětiúhelník ____	 Osmiúhelník ____</a:t>
            </a:r>
          </a:p>
          <a:p>
            <a:pPr marL="0" indent="0">
              <a:buNone/>
            </a:pPr>
            <a:r>
              <a:rPr lang="cs-CZ" dirty="0" smtClean="0"/>
              <a:t>Krychle ____	Trojúhelník	____</a:t>
            </a:r>
          </a:p>
          <a:p>
            <a:pPr marL="0" indent="0">
              <a:buNone/>
            </a:pPr>
            <a:r>
              <a:rPr lang="cs-CZ" dirty="0" smtClean="0"/>
              <a:t>Dvanáctiúhelník ____		Kužel ____</a:t>
            </a:r>
          </a:p>
          <a:p>
            <a:pPr marL="0" indent="0">
              <a:buNone/>
            </a:pPr>
            <a:r>
              <a:rPr lang="cs-CZ" dirty="0" smtClean="0"/>
              <a:t>Obdélník ____		Šestiúhelník ____</a:t>
            </a:r>
          </a:p>
          <a:p>
            <a:pPr marL="0" indent="0">
              <a:buNone/>
            </a:pPr>
            <a:r>
              <a:rPr lang="cs-CZ" dirty="0" smtClean="0"/>
              <a:t>Koule ____		Čtyřúhelník ____</a:t>
            </a:r>
          </a:p>
          <a:p>
            <a:pPr marL="0" indent="0">
              <a:buNone/>
            </a:pPr>
            <a:r>
              <a:rPr lang="cs-CZ" dirty="0" smtClean="0"/>
              <a:t>Desetiúhelník ____		Kvádr ____</a:t>
            </a:r>
          </a:p>
          <a:p>
            <a:pPr marL="0" indent="0">
              <a:buNone/>
            </a:pPr>
            <a:r>
              <a:rPr lang="cs-CZ" dirty="0" smtClean="0"/>
              <a:t>Úsečka ____				 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59678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635</TotalTime>
  <Words>139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Rovinné útvary - ČTYŘÚHELNÍKY</vt:lpstr>
      <vt:lpstr>Rovinné útvary - MNOHOÚHELNÍKY</vt:lpstr>
      <vt:lpstr>Rozhodni, zda se jedná o rovinný útvar - doplň ANO, NE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Libor</cp:lastModifiedBy>
  <cp:revision>143</cp:revision>
  <dcterms:created xsi:type="dcterms:W3CDTF">2012-01-07T20:51:17Z</dcterms:created>
  <dcterms:modified xsi:type="dcterms:W3CDTF">2012-02-23T16:35:59Z</dcterms:modified>
</cp:coreProperties>
</file>