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56" r:id="rId4"/>
    <p:sldId id="257" r:id="rId5"/>
    <p:sldId id="266" r:id="rId6"/>
    <p:sldId id="258" r:id="rId7"/>
    <p:sldId id="259" r:id="rId8"/>
    <p:sldId id="261" r:id="rId9"/>
    <p:sldId id="260" r:id="rId10"/>
    <p:sldId id="262" r:id="rId11"/>
    <p:sldId id="263" r:id="rId12"/>
    <p:sldId id="264" r:id="rId13"/>
    <p:sldId id="265" r:id="rId14"/>
    <p:sldId id="267" r:id="rId15"/>
    <p:sldId id="268" r:id="rId16"/>
    <p:sldId id="269" r:id="rId17"/>
    <p:sldId id="270" r:id="rId18"/>
    <p:sldId id="271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1535C-AF70-41C9-94B5-4FEFC5885AA1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EED4-B381-436A-B7E3-8CD992036D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3697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1535C-AF70-41C9-94B5-4FEFC5885AA1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EED4-B381-436A-B7E3-8CD992036D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1049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1535C-AF70-41C9-94B5-4FEFC5885AA1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EED4-B381-436A-B7E3-8CD992036D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2853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1535C-AF70-41C9-94B5-4FEFC5885AA1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EED4-B381-436A-B7E3-8CD992036D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815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1535C-AF70-41C9-94B5-4FEFC5885AA1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EED4-B381-436A-B7E3-8CD992036D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4698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1535C-AF70-41C9-94B5-4FEFC5885AA1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EED4-B381-436A-B7E3-8CD992036D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6805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1535C-AF70-41C9-94B5-4FEFC5885AA1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EED4-B381-436A-B7E3-8CD992036D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018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1535C-AF70-41C9-94B5-4FEFC5885AA1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EED4-B381-436A-B7E3-8CD992036D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926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1535C-AF70-41C9-94B5-4FEFC5885AA1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EED4-B381-436A-B7E3-8CD992036D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1497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1535C-AF70-41C9-94B5-4FEFC5885AA1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EED4-B381-436A-B7E3-8CD992036D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3044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1535C-AF70-41C9-94B5-4FEFC5885AA1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EED4-B381-436A-B7E3-8CD992036D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105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1535C-AF70-41C9-94B5-4FEFC5885AA1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2EED4-B381-436A-B7E3-8CD992036D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6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"/>
            <a:r>
              <a:rPr lang="cs-CZ" sz="2000" b="1" dirty="0"/>
              <a:t>Název školy</a:t>
            </a:r>
            <a:endParaRPr lang="cs-CZ" sz="2000" dirty="0"/>
          </a:p>
          <a:p>
            <a:pPr fontAlgn="ctr"/>
            <a:r>
              <a:rPr lang="cs-CZ" sz="2000" b="1" dirty="0"/>
              <a:t>ZÁKLADNÍ ŠKOLA, JIČÍN, HUSOVA 170</a:t>
            </a:r>
            <a:endParaRPr lang="cs-CZ" sz="2000" dirty="0"/>
          </a:p>
          <a:p>
            <a:pPr fontAlgn="b"/>
            <a:r>
              <a:rPr lang="cs-CZ" sz="2000" b="1" dirty="0"/>
              <a:t>Číslo projektu</a:t>
            </a:r>
            <a:endParaRPr lang="cs-CZ" sz="2000" dirty="0"/>
          </a:p>
          <a:p>
            <a:pPr fontAlgn="ctr"/>
            <a:r>
              <a:rPr lang="cs-CZ" sz="2000" b="1" dirty="0"/>
              <a:t>CZ.1.07/1.4.00/21.2862</a:t>
            </a:r>
            <a:endParaRPr lang="cs-CZ" sz="2000" dirty="0"/>
          </a:p>
          <a:p>
            <a:pPr fontAlgn="b"/>
            <a:r>
              <a:rPr lang="cs-CZ" sz="2000" b="1" dirty="0"/>
              <a:t>Číslo a název klíčové aktivity</a:t>
            </a:r>
            <a:endParaRPr lang="cs-CZ" sz="2000" dirty="0"/>
          </a:p>
          <a:p>
            <a:pPr fontAlgn="ctr"/>
            <a:r>
              <a:rPr lang="cs-CZ" sz="2000" b="1" dirty="0"/>
              <a:t>3.2 Inovace a zkvalitnění výuky prostřednictvím ICT</a:t>
            </a:r>
            <a:endParaRPr lang="cs-CZ" sz="2000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809" y="332656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243134" y="4509120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VY_32_INOVACE_IX_3_ 5_ Nácvik rozborů slovních úloh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IX</a:t>
            </a:r>
            <a:r>
              <a:rPr lang="cs-CZ" dirty="0" smtClean="0"/>
              <a:t> </a:t>
            </a:r>
            <a:r>
              <a:rPr lang="cs-CZ" b="1" dirty="0" smtClean="0"/>
              <a:t>             Sada číslo:    3            Pořadové číslo DUM:  5 Autor:  </a:t>
            </a:r>
            <a:r>
              <a:rPr lang="cs-CZ" dirty="0" smtClean="0"/>
              <a:t>Mgr. Vlasta </a:t>
            </a:r>
            <a:r>
              <a:rPr lang="cs-CZ" dirty="0" err="1" smtClean="0"/>
              <a:t>Mrkáčková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542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462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 </a:t>
            </a:r>
            <a:r>
              <a:rPr lang="cs-CZ" sz="1600" dirty="0"/>
              <a:t>Nácvik rozborů slovních úloh</a:t>
            </a:r>
            <a:endParaRPr lang="cs-CZ" sz="1600" dirty="0" smtClean="0"/>
          </a:p>
          <a:p>
            <a:r>
              <a:rPr lang="cs-CZ" sz="1600" b="1" dirty="0" smtClean="0"/>
              <a:t>Očekávaný výstup:   </a:t>
            </a:r>
            <a:r>
              <a:rPr lang="cs-CZ" sz="1600" dirty="0" smtClean="0"/>
              <a:t>Žák skutečnosti uvedené slovy vyjádří pomocí výrazů, osvojí si způsob zápisu rozborů slovních úloh, sestavení rovnic a zápis zkoušky slovní úlohy  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Druh učebního materiálu:   </a:t>
            </a:r>
            <a:r>
              <a:rPr lang="cs-CZ" sz="1600" dirty="0" smtClean="0"/>
              <a:t>prezentace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Typická věková skupina:   </a:t>
            </a:r>
            <a:r>
              <a:rPr lang="cs-CZ" sz="1600" dirty="0" smtClean="0"/>
              <a:t>13 - 14 let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Klíčová slova: </a:t>
            </a:r>
            <a:r>
              <a:rPr lang="cs-CZ" sz="1600" dirty="0" smtClean="0"/>
              <a:t>slovní úloha, výraz, rovnost výrazů, rovnice</a:t>
            </a:r>
            <a:br>
              <a:rPr lang="cs-CZ" sz="1600" dirty="0" smtClean="0"/>
            </a:br>
            <a:r>
              <a:rPr lang="cs-CZ" sz="1600" b="1" dirty="0" smtClean="0"/>
              <a:t>Pomůcky a materiál:   </a:t>
            </a:r>
            <a:r>
              <a:rPr lang="cs-CZ" sz="1600" dirty="0" smtClean="0"/>
              <a:t>interaktivní tabule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Potřebný čas pro výuku DUM:  </a:t>
            </a:r>
            <a:r>
              <a:rPr lang="cs-CZ" sz="1600" dirty="0" smtClean="0"/>
              <a:t>40 minut </a:t>
            </a:r>
            <a:r>
              <a:rPr lang="cs-CZ" sz="1600" b="1" dirty="0" smtClean="0"/>
              <a:t> 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</a:t>
            </a:r>
            <a:r>
              <a:rPr lang="cs-CZ" sz="1400" b="1" dirty="0" smtClean="0"/>
              <a:t>:</a:t>
            </a:r>
          </a:p>
          <a:p>
            <a:r>
              <a:rPr lang="cs-CZ" sz="1600" b="1" dirty="0" smtClean="0"/>
              <a:t>    </a:t>
            </a:r>
            <a:r>
              <a:rPr lang="cs-CZ" sz="1600" dirty="0" smtClean="0"/>
              <a:t>DUM – prezentace –na úvod je připraveno zopakování sestavování číselných výrazů ze slovního vyjádření. Těžiště spočívá v nácviku sestavení</a:t>
            </a:r>
            <a:r>
              <a:rPr lang="cs-CZ" sz="1400" b="1" dirty="0" smtClean="0"/>
              <a:t> </a:t>
            </a:r>
            <a:r>
              <a:rPr lang="cs-CZ" sz="1600" dirty="0" smtClean="0"/>
              <a:t>rozboru slovní úlohy s důrazem na vyjádření  a označení neznámé </a:t>
            </a:r>
            <a:r>
              <a:rPr lang="cs-CZ" sz="1600" dirty="0"/>
              <a:t>x. </a:t>
            </a:r>
            <a:r>
              <a:rPr lang="cs-CZ" sz="1600" dirty="0" smtClean="0"/>
              <a:t>Ukázán </a:t>
            </a:r>
            <a:r>
              <a:rPr lang="cs-CZ" sz="1600" dirty="0"/>
              <a:t>je i význam </a:t>
            </a:r>
            <a:r>
              <a:rPr lang="cs-CZ" sz="1600" dirty="0" smtClean="0"/>
              <a:t>a způsob </a:t>
            </a:r>
            <a:r>
              <a:rPr lang="cs-CZ" sz="1600" dirty="0"/>
              <a:t>zápisu zkoušky slovní </a:t>
            </a:r>
            <a:r>
              <a:rPr lang="cs-CZ" sz="1600" dirty="0" smtClean="0"/>
              <a:t>úlohy. 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77026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Výrazy v praxi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Nácvik rozborů slovních úloh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536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pomocí výrazu číslo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o 1 větší než x</a:t>
            </a:r>
          </a:p>
          <a:p>
            <a:r>
              <a:rPr lang="cs-CZ" dirty="0" smtClean="0"/>
              <a:t>o 2 menší než y</a:t>
            </a:r>
          </a:p>
          <a:p>
            <a:r>
              <a:rPr lang="cs-CZ" dirty="0" smtClean="0"/>
              <a:t>o z větší než 3</a:t>
            </a:r>
          </a:p>
          <a:p>
            <a:r>
              <a:rPr lang="cs-CZ" dirty="0" smtClean="0"/>
              <a:t>o b menší než 5</a:t>
            </a:r>
          </a:p>
          <a:p>
            <a:r>
              <a:rPr lang="cs-CZ" dirty="0" smtClean="0"/>
              <a:t>4 krát větší než a</a:t>
            </a:r>
          </a:p>
          <a:p>
            <a:r>
              <a:rPr lang="cs-CZ" dirty="0" smtClean="0"/>
              <a:t>5 krát menší než b</a:t>
            </a:r>
          </a:p>
          <a:p>
            <a:r>
              <a:rPr lang="cs-CZ" dirty="0" smtClean="0"/>
              <a:t>šestinu c</a:t>
            </a:r>
          </a:p>
          <a:p>
            <a:r>
              <a:rPr lang="cs-CZ" dirty="0" smtClean="0"/>
              <a:t>pět desetin d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204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Zapiš pomocí výrazu číslo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cs-CZ" dirty="0" smtClean="0"/>
                  <a:t> o 1 větší než x             </a:t>
                </a:r>
                <a:r>
                  <a:rPr lang="cs-CZ" dirty="0" err="1" smtClean="0">
                    <a:solidFill>
                      <a:srgbClr val="FF0000"/>
                    </a:solidFill>
                  </a:rPr>
                  <a:t>x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 + 1</a:t>
                </a:r>
                <a:endParaRPr lang="cs-CZ" dirty="0">
                  <a:solidFill>
                    <a:srgbClr val="FF0000"/>
                  </a:solidFill>
                </a:endParaRPr>
              </a:p>
              <a:p>
                <a:r>
                  <a:rPr lang="cs-CZ" dirty="0"/>
                  <a:t>o 2 menší než </a:t>
                </a:r>
                <a:r>
                  <a:rPr lang="cs-CZ" dirty="0" smtClean="0"/>
                  <a:t>y	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 	 y - 2</a:t>
                </a:r>
                <a:endParaRPr lang="cs-CZ" dirty="0">
                  <a:solidFill>
                    <a:srgbClr val="FF0000"/>
                  </a:solidFill>
                </a:endParaRPr>
              </a:p>
              <a:p>
                <a:r>
                  <a:rPr lang="cs-CZ" dirty="0"/>
                  <a:t>o z větší než </a:t>
                </a:r>
                <a:r>
                  <a:rPr lang="cs-CZ" dirty="0" smtClean="0"/>
                  <a:t>3		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3 + z</a:t>
                </a:r>
                <a:endParaRPr lang="cs-CZ" sz="3600" dirty="0">
                  <a:solidFill>
                    <a:srgbClr val="FF0000"/>
                  </a:solidFill>
                </a:endParaRPr>
              </a:p>
              <a:p>
                <a:r>
                  <a:rPr lang="cs-CZ" dirty="0"/>
                  <a:t>o b menší než </a:t>
                </a:r>
                <a:r>
                  <a:rPr lang="cs-CZ" dirty="0" smtClean="0"/>
                  <a:t>5	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5 - b</a:t>
                </a:r>
                <a:endParaRPr lang="cs-CZ" dirty="0">
                  <a:solidFill>
                    <a:srgbClr val="FF0000"/>
                  </a:solidFill>
                </a:endParaRPr>
              </a:p>
              <a:p>
                <a:r>
                  <a:rPr lang="cs-CZ" dirty="0"/>
                  <a:t>4 krát větší než </a:t>
                </a:r>
                <a:r>
                  <a:rPr lang="cs-CZ" dirty="0" smtClean="0"/>
                  <a:t>a	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4 . a     </a:t>
                </a:r>
                <a:r>
                  <a:rPr lang="cs-CZ" dirty="0" smtClean="0"/>
                  <a:t>nebo  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4a</a:t>
                </a:r>
                <a:endParaRPr lang="cs-CZ" dirty="0">
                  <a:solidFill>
                    <a:srgbClr val="FF0000"/>
                  </a:solidFill>
                </a:endParaRPr>
              </a:p>
              <a:p>
                <a:r>
                  <a:rPr lang="cs-CZ" dirty="0"/>
                  <a:t>5 krát menší než </a:t>
                </a:r>
                <a:r>
                  <a:rPr lang="cs-CZ" dirty="0" smtClean="0"/>
                  <a:t>b	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b : 5     </a:t>
                </a:r>
                <a:r>
                  <a:rPr lang="cs-CZ" dirty="0" smtClean="0"/>
                  <a:t>nebo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endParaRPr lang="cs-CZ" dirty="0"/>
              </a:p>
              <a:p>
                <a:r>
                  <a:rPr lang="cs-CZ" dirty="0"/>
                  <a:t>šestinu </a:t>
                </a:r>
                <a:r>
                  <a:rPr lang="cs-CZ" dirty="0" smtClean="0"/>
                  <a:t>c			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c : 6     </a:t>
                </a:r>
                <a:r>
                  <a:rPr lang="cs-CZ" dirty="0" smtClean="0"/>
                  <a:t>nebo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endParaRPr lang="cs-CZ" dirty="0"/>
              </a:p>
              <a:p>
                <a:r>
                  <a:rPr lang="cs-CZ" dirty="0"/>
                  <a:t>pět desetin </a:t>
                </a:r>
                <a:r>
                  <a:rPr lang="cs-CZ" dirty="0" smtClean="0"/>
                  <a:t>d		 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0,5 d</a:t>
                </a:r>
                <a:r>
                  <a:rPr lang="cs-CZ" dirty="0" smtClean="0"/>
                  <a:t>    nebo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rgbClr val="FF0000"/>
                    </a:solidFill>
                  </a:rPr>
                  <a:t> d</a:t>
                </a:r>
                <a:endParaRPr lang="cs-CZ" dirty="0">
                  <a:solidFill>
                    <a:srgbClr val="FF0000"/>
                  </a:solidFill>
                </a:endParaRP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1" t="-35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438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pomocí výrazu číslo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 200 větší než a</a:t>
            </a:r>
          </a:p>
          <a:p>
            <a:r>
              <a:rPr lang="cs-CZ" dirty="0" smtClean="0"/>
              <a:t>o b menší než 350 </a:t>
            </a:r>
          </a:p>
          <a:p>
            <a:r>
              <a:rPr lang="cs-CZ" dirty="0" smtClean="0"/>
              <a:t>5 krát větší než k</a:t>
            </a:r>
          </a:p>
          <a:p>
            <a:r>
              <a:rPr lang="cs-CZ" dirty="0" smtClean="0"/>
              <a:t>šestinu p</a:t>
            </a:r>
          </a:p>
          <a:p>
            <a:r>
              <a:rPr lang="cs-CZ" dirty="0" smtClean="0"/>
              <a:t>o v větší než 15</a:t>
            </a:r>
          </a:p>
          <a:p>
            <a:r>
              <a:rPr lang="cs-CZ" dirty="0" smtClean="0"/>
              <a:t>7 krát menší než s</a:t>
            </a:r>
          </a:p>
          <a:p>
            <a:r>
              <a:rPr lang="cs-CZ" dirty="0" smtClean="0"/>
              <a:t>o 7 menší než r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521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pomocí výrazu číslo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 200 větší než </a:t>
            </a:r>
            <a:r>
              <a:rPr lang="cs-CZ" dirty="0" smtClean="0"/>
              <a:t>a        </a:t>
            </a:r>
            <a:r>
              <a:rPr lang="cs-CZ" dirty="0" err="1" smtClean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+ 200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o b menší než 350 </a:t>
            </a: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350 - b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5 krát větší než </a:t>
            </a:r>
            <a:r>
              <a:rPr lang="cs-CZ" dirty="0" smtClean="0"/>
              <a:t>k        </a:t>
            </a:r>
            <a:r>
              <a:rPr lang="cs-CZ" dirty="0" smtClean="0">
                <a:solidFill>
                  <a:srgbClr val="FF0000"/>
                </a:solidFill>
              </a:rPr>
              <a:t>5 . k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šestinu </a:t>
            </a:r>
            <a:r>
              <a:rPr lang="cs-CZ" dirty="0" smtClean="0"/>
              <a:t>p                      </a:t>
            </a:r>
            <a:r>
              <a:rPr lang="cs-CZ" dirty="0" err="1" smtClean="0">
                <a:solidFill>
                  <a:srgbClr val="FF0000"/>
                </a:solidFill>
              </a:rPr>
              <a:t>p</a:t>
            </a:r>
            <a:r>
              <a:rPr lang="cs-CZ" dirty="0" smtClean="0">
                <a:solidFill>
                  <a:srgbClr val="FF0000"/>
                </a:solidFill>
              </a:rPr>
              <a:t> : 6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o v větší než </a:t>
            </a:r>
            <a:r>
              <a:rPr lang="cs-CZ" dirty="0" smtClean="0"/>
              <a:t>15           </a:t>
            </a:r>
            <a:r>
              <a:rPr lang="cs-CZ" dirty="0" smtClean="0">
                <a:solidFill>
                  <a:srgbClr val="FF0000"/>
                </a:solidFill>
              </a:rPr>
              <a:t>15 + v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7 krát menší než </a:t>
            </a:r>
            <a:r>
              <a:rPr lang="cs-CZ" dirty="0" smtClean="0"/>
              <a:t>s       </a:t>
            </a:r>
            <a:r>
              <a:rPr lang="cs-CZ" dirty="0" err="1" smtClean="0">
                <a:solidFill>
                  <a:srgbClr val="FF0000"/>
                </a:solidFill>
              </a:rPr>
              <a:t>s</a:t>
            </a:r>
            <a:r>
              <a:rPr lang="cs-CZ" dirty="0" smtClean="0">
                <a:solidFill>
                  <a:srgbClr val="FF0000"/>
                </a:solidFill>
              </a:rPr>
              <a:t> : 7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o 7 menší než </a:t>
            </a:r>
            <a:r>
              <a:rPr lang="cs-CZ" dirty="0" smtClean="0"/>
              <a:t>r            </a:t>
            </a:r>
            <a:r>
              <a:rPr lang="cs-CZ" dirty="0" err="1" smtClean="0">
                <a:solidFill>
                  <a:srgbClr val="FF0000"/>
                </a:solidFill>
              </a:rPr>
              <a:t>r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- 7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782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Řeš slovní úlohu pomocí rovnice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Při sběrovém týdnu přinesla Klára o 12 kg víc sběru než Petra. Tomáš přinesl dokonce třikrát víc než Petra. Všichni tři dohromady odevzdali za 8.A 57 kg sběru. Kolik sběru přinesla Petra, kolik Klára a kolik Tomáš?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721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Rozbor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Při sběrovém týdnu přinesla Klára o 12 kg víc sběru než Petra. Tomáš přinesl dokonce třikrát víc než Petra. Všichni tři dohromady odevzdali za 8.A 57 kg sběru. Kolik sběru přinesla Petra, kolik Klára a kolik Tomáš?</a:t>
            </a:r>
          </a:p>
          <a:p>
            <a:endParaRPr lang="cs-CZ" dirty="0"/>
          </a:p>
          <a:p>
            <a:r>
              <a:rPr lang="cs-CZ" dirty="0" smtClean="0"/>
              <a:t>Petra…………………….x kg</a:t>
            </a:r>
          </a:p>
          <a:p>
            <a:r>
              <a:rPr lang="cs-CZ" dirty="0" smtClean="0"/>
              <a:t>Klára…………………….x + 12 kg</a:t>
            </a:r>
          </a:p>
          <a:p>
            <a:r>
              <a:rPr lang="cs-CZ" dirty="0" smtClean="0"/>
              <a:t>Tomáš ………………….3 x kg</a:t>
            </a:r>
          </a:p>
          <a:p>
            <a:r>
              <a:rPr lang="cs-CZ" dirty="0"/>
              <a:t>Celkem</a:t>
            </a:r>
            <a:r>
              <a:rPr lang="cs-CZ" dirty="0" smtClean="0"/>
              <a:t>………………….(x   </a:t>
            </a:r>
            <a:r>
              <a:rPr lang="cs-CZ" dirty="0"/>
              <a:t>+   x + 12   + </a:t>
            </a:r>
            <a:r>
              <a:rPr lang="cs-CZ" dirty="0" smtClean="0"/>
              <a:t>3 x) kg</a:t>
            </a:r>
          </a:p>
          <a:p>
            <a:r>
              <a:rPr lang="cs-CZ" dirty="0" smtClean="0"/>
              <a:t>Celkem………………....57 kg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788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 rovnici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x +   x + 12   + 3 x   = 57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558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rovnice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x +   x + 12   + 3 x   = 57</a:t>
            </a:r>
          </a:p>
          <a:p>
            <a:r>
              <a:rPr lang="cs-CZ" dirty="0" smtClean="0"/>
              <a:t>                         5 x   = 57 – 12</a:t>
            </a:r>
          </a:p>
          <a:p>
            <a:pPr marL="2743200" lvl="6" indent="0">
              <a:buNone/>
            </a:pPr>
            <a:r>
              <a:rPr lang="cs-CZ" sz="3200" dirty="0" smtClean="0"/>
              <a:t>5 x  = 45  / : 5</a:t>
            </a:r>
          </a:p>
          <a:p>
            <a:pPr marL="2743200" lvl="6" indent="0">
              <a:buNone/>
            </a:pPr>
            <a:r>
              <a:rPr lang="cs-CZ" sz="3200" dirty="0" smtClean="0"/>
              <a:t>   x  = 9</a:t>
            </a:r>
          </a:p>
          <a:p>
            <a:pPr marL="2743200" lvl="6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3122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Zkouška dosazením výsledku rovnice do znění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Při sběrovém týdnu přinesla Klára o 12 kg víc sběru než Petra. Tomáš přinesl dokonce třikrát víc než Petra. Všichni tři dohromady odevzdali za 8.A 57 kg sběru. Kolik sběru přinesla Petra, kolik Klára a kolik Tomáš?</a:t>
            </a:r>
          </a:p>
          <a:p>
            <a:r>
              <a:rPr lang="cs-CZ" dirty="0" smtClean="0"/>
              <a:t>Petra …….9 kg</a:t>
            </a:r>
          </a:p>
          <a:p>
            <a:r>
              <a:rPr lang="cs-CZ" dirty="0" smtClean="0"/>
              <a:t>Klára…….9 + 12 = 21 kg</a:t>
            </a:r>
          </a:p>
          <a:p>
            <a:r>
              <a:rPr lang="cs-CZ" dirty="0" smtClean="0"/>
              <a:t>Tomáš…..3 . 9 = 27 kg</a:t>
            </a:r>
          </a:p>
          <a:p>
            <a:r>
              <a:rPr lang="cs-CZ" dirty="0" smtClean="0"/>
              <a:t>Celkem……9 + 21 + 27 = 57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552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 sběrovém týdnu přinesla Petra 9 kg sběru, Klára 21 kg a Tomáš 27 kg sběru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09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Řeš </a:t>
            </a:r>
            <a:r>
              <a:rPr lang="cs-CZ" dirty="0" smtClean="0"/>
              <a:t>podobnou slovní </a:t>
            </a:r>
            <a:r>
              <a:rPr lang="cs-CZ" dirty="0"/>
              <a:t>úlohu pomocí rovnice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Při sběrovém týdnu přinesla Klára o 12 kg víc sběru než Petra. Tomáš přinesl dokonce třikrát víc než </a:t>
            </a:r>
            <a:r>
              <a:rPr lang="cs-CZ" u="sng" dirty="0" smtClean="0"/>
              <a:t>Klára</a:t>
            </a:r>
            <a:r>
              <a:rPr lang="cs-CZ" dirty="0" smtClean="0"/>
              <a:t>. </a:t>
            </a:r>
            <a:r>
              <a:rPr lang="cs-CZ" dirty="0"/>
              <a:t>Všichni tři dohromady odevzdali za 8.A </a:t>
            </a:r>
            <a:r>
              <a:rPr lang="cs-CZ" dirty="0" smtClean="0"/>
              <a:t>88 </a:t>
            </a:r>
            <a:r>
              <a:rPr lang="cs-CZ" dirty="0"/>
              <a:t>kg sběru. Kolik sběru přinesla Petra, kolik Klára a kolik Tomáš?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495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Rozbor podobné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Při sběrovém týdnu přinesla Klára o 12 kg víc sběru než Petra. Tomáš přinesl dokonce třikrát víc než </a:t>
            </a:r>
            <a:r>
              <a:rPr lang="cs-CZ" u="sng" dirty="0" smtClean="0"/>
              <a:t>Klára</a:t>
            </a:r>
            <a:r>
              <a:rPr lang="cs-CZ" dirty="0" smtClean="0"/>
              <a:t>. </a:t>
            </a:r>
            <a:r>
              <a:rPr lang="cs-CZ" dirty="0"/>
              <a:t>Všichni tři dohromady odevzdali za 8.A 57 kg sběru. Kolik sběru přinesla Petra, kolik Klára a kolik Tomáš?</a:t>
            </a:r>
          </a:p>
          <a:p>
            <a:endParaRPr lang="cs-CZ" dirty="0"/>
          </a:p>
          <a:p>
            <a:r>
              <a:rPr lang="cs-CZ" dirty="0"/>
              <a:t>Petra…………………….x kg</a:t>
            </a:r>
          </a:p>
          <a:p>
            <a:r>
              <a:rPr lang="cs-CZ" dirty="0"/>
              <a:t>Klára…………………….x + 12 kg</a:t>
            </a:r>
          </a:p>
          <a:p>
            <a:r>
              <a:rPr lang="cs-CZ" dirty="0"/>
              <a:t>Tomáš ………………….3 </a:t>
            </a:r>
            <a:r>
              <a:rPr lang="cs-CZ" dirty="0" smtClean="0"/>
              <a:t>(x + 12) </a:t>
            </a:r>
            <a:r>
              <a:rPr lang="cs-CZ" dirty="0"/>
              <a:t>kg</a:t>
            </a:r>
          </a:p>
          <a:p>
            <a:r>
              <a:rPr lang="cs-CZ" dirty="0"/>
              <a:t>Celkem………………….(x   +   x + 12   + </a:t>
            </a:r>
            <a:r>
              <a:rPr lang="cs-CZ" dirty="0" smtClean="0"/>
              <a:t>3( x + 12) )kg</a:t>
            </a:r>
            <a:endParaRPr lang="cs-CZ" dirty="0"/>
          </a:p>
          <a:p>
            <a:r>
              <a:rPr lang="cs-CZ" dirty="0"/>
              <a:t>Celkem</a:t>
            </a:r>
            <a:r>
              <a:rPr lang="cs-CZ" dirty="0" smtClean="0"/>
              <a:t>………………....88 </a:t>
            </a:r>
            <a:r>
              <a:rPr lang="cs-CZ" dirty="0"/>
              <a:t>kg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04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rovnice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x +   x + 12   + 3 </a:t>
            </a:r>
            <a:r>
              <a:rPr lang="cs-CZ" dirty="0" smtClean="0"/>
              <a:t>(x + 12)   </a:t>
            </a:r>
            <a:r>
              <a:rPr lang="cs-CZ" dirty="0"/>
              <a:t>= </a:t>
            </a:r>
            <a:r>
              <a:rPr lang="cs-CZ" dirty="0" smtClean="0"/>
              <a:t>88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x + x + 12 + 3 x +36   = 88</a:t>
            </a:r>
            <a:endParaRPr lang="cs-CZ" dirty="0"/>
          </a:p>
          <a:p>
            <a:pPr marL="2743200" lvl="6" indent="0">
              <a:buNone/>
            </a:pPr>
            <a:r>
              <a:rPr lang="cs-CZ" sz="3200" dirty="0"/>
              <a:t>5 x </a:t>
            </a:r>
            <a:r>
              <a:rPr lang="cs-CZ" sz="3200" dirty="0" smtClean="0"/>
              <a:t>+ 48    = 8</a:t>
            </a:r>
          </a:p>
          <a:p>
            <a:pPr marL="2743200" lvl="6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 5 </a:t>
            </a:r>
            <a:r>
              <a:rPr lang="cs-CZ" sz="3200" dirty="0"/>
              <a:t>x  = </a:t>
            </a:r>
            <a:r>
              <a:rPr lang="cs-CZ" sz="3200" dirty="0" smtClean="0"/>
              <a:t>88 – 48</a:t>
            </a:r>
          </a:p>
          <a:p>
            <a:pPr marL="2743200" lvl="6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 5 x = 40 / : 5</a:t>
            </a:r>
          </a:p>
          <a:p>
            <a:pPr marL="2743200" lvl="6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    x = 8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146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Zkouška dosazením do zadání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Při sběrovém týdnu přinesla Klára o 12 kg víc sběru než Petra. Tomáš přinesl dokonce třikrát víc než </a:t>
            </a:r>
            <a:r>
              <a:rPr lang="cs-CZ" dirty="0" smtClean="0"/>
              <a:t>Klára. </a:t>
            </a:r>
            <a:r>
              <a:rPr lang="cs-CZ" dirty="0"/>
              <a:t>Všichni tři dohromady odevzdali za 8.A </a:t>
            </a:r>
            <a:r>
              <a:rPr lang="cs-CZ" dirty="0" smtClean="0"/>
              <a:t>88 </a:t>
            </a:r>
            <a:r>
              <a:rPr lang="cs-CZ" dirty="0"/>
              <a:t>kg sběru. Kolik sběru přinesla Petra, kolik Klára a kolik Tomáš?</a:t>
            </a:r>
          </a:p>
          <a:p>
            <a:r>
              <a:rPr lang="cs-CZ" dirty="0"/>
              <a:t>Petra </a:t>
            </a:r>
            <a:r>
              <a:rPr lang="cs-CZ" dirty="0" smtClean="0"/>
              <a:t>…….8 </a:t>
            </a:r>
            <a:r>
              <a:rPr lang="cs-CZ" dirty="0"/>
              <a:t>kg</a:t>
            </a:r>
          </a:p>
          <a:p>
            <a:r>
              <a:rPr lang="cs-CZ" dirty="0"/>
              <a:t>Klára</a:t>
            </a:r>
            <a:r>
              <a:rPr lang="cs-CZ" dirty="0" smtClean="0"/>
              <a:t>……..8 </a:t>
            </a:r>
            <a:r>
              <a:rPr lang="cs-CZ" dirty="0"/>
              <a:t>+ 12 = </a:t>
            </a:r>
            <a:r>
              <a:rPr lang="cs-CZ" dirty="0" smtClean="0"/>
              <a:t>20 </a:t>
            </a:r>
            <a:r>
              <a:rPr lang="cs-CZ" dirty="0"/>
              <a:t>kg</a:t>
            </a:r>
          </a:p>
          <a:p>
            <a:r>
              <a:rPr lang="cs-CZ" dirty="0"/>
              <a:t>Tomáš…..3 . </a:t>
            </a:r>
            <a:r>
              <a:rPr lang="cs-CZ" dirty="0" smtClean="0"/>
              <a:t>20 </a:t>
            </a:r>
            <a:r>
              <a:rPr lang="cs-CZ" dirty="0"/>
              <a:t>= </a:t>
            </a:r>
            <a:r>
              <a:rPr lang="cs-CZ" dirty="0" smtClean="0"/>
              <a:t>60 </a:t>
            </a:r>
            <a:r>
              <a:rPr lang="cs-CZ" dirty="0"/>
              <a:t>kg</a:t>
            </a:r>
          </a:p>
          <a:p>
            <a:r>
              <a:rPr lang="cs-CZ" dirty="0"/>
              <a:t>Celkem</a:t>
            </a:r>
            <a:r>
              <a:rPr lang="cs-CZ" dirty="0" smtClean="0"/>
              <a:t>……8 </a:t>
            </a:r>
            <a:r>
              <a:rPr lang="cs-CZ" dirty="0"/>
              <a:t>+ </a:t>
            </a:r>
            <a:r>
              <a:rPr lang="cs-CZ" dirty="0" smtClean="0"/>
              <a:t>20 </a:t>
            </a:r>
            <a:r>
              <a:rPr lang="cs-CZ" dirty="0"/>
              <a:t>+ </a:t>
            </a:r>
            <a:r>
              <a:rPr lang="cs-CZ" dirty="0" smtClean="0"/>
              <a:t>60 </a:t>
            </a:r>
            <a:r>
              <a:rPr lang="cs-CZ" dirty="0"/>
              <a:t>= </a:t>
            </a:r>
            <a:r>
              <a:rPr lang="cs-CZ" dirty="0" smtClean="0"/>
              <a:t>88 kg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10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Při sběrovém týdnu přinesla Petra </a:t>
            </a:r>
            <a:r>
              <a:rPr lang="cs-CZ" dirty="0" smtClean="0"/>
              <a:t>8 </a:t>
            </a:r>
            <a:r>
              <a:rPr lang="cs-CZ" dirty="0"/>
              <a:t>kg sběru, Klára </a:t>
            </a:r>
            <a:r>
              <a:rPr lang="cs-CZ" dirty="0" smtClean="0"/>
              <a:t>20 </a:t>
            </a:r>
            <a:r>
              <a:rPr lang="cs-CZ" dirty="0"/>
              <a:t>kg a Tomáš </a:t>
            </a:r>
            <a:r>
              <a:rPr lang="cs-CZ" dirty="0" smtClean="0"/>
              <a:t>60 </a:t>
            </a:r>
            <a:r>
              <a:rPr lang="cs-CZ" dirty="0"/>
              <a:t>kg sběru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818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784</Words>
  <Application>Microsoft Office PowerPoint</Application>
  <PresentationFormat>Předvádění na obrazovce (4:3)</PresentationFormat>
  <Paragraphs>109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Prezentace aplikace PowerPoint</vt:lpstr>
      <vt:lpstr>Výrazy v praxi</vt:lpstr>
      <vt:lpstr>Zapiš pomocí výrazu číslo</vt:lpstr>
      <vt:lpstr>Zapiš pomocí výrazu číslo</vt:lpstr>
      <vt:lpstr>Zapiš pomocí výrazu číslo</vt:lpstr>
      <vt:lpstr>Zapiš pomocí výrazu číslo</vt:lpstr>
      <vt:lpstr>Řeš slovní úlohu pomocí rovnice</vt:lpstr>
      <vt:lpstr>Rozbor úlohy</vt:lpstr>
      <vt:lpstr>Řeš rovnici</vt:lpstr>
      <vt:lpstr>Řešení rovnice</vt:lpstr>
      <vt:lpstr>Zkouška dosazením výsledku rovnice do znění úlohy</vt:lpstr>
      <vt:lpstr>Odpověď</vt:lpstr>
      <vt:lpstr>Řeš podobnou slovní úlohu pomocí rovnice</vt:lpstr>
      <vt:lpstr>Rozbor podobné úlohy</vt:lpstr>
      <vt:lpstr>Řešení rovnice</vt:lpstr>
      <vt:lpstr>Zkouška dosazením do zadání úlohy</vt:lpstr>
      <vt:lpstr>Odpověď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Výrazy v praxi</dc:title>
  <dc:creator>mrkackovav</dc:creator>
  <cp:lastModifiedBy>mrkackovav</cp:lastModifiedBy>
  <cp:revision>21</cp:revision>
  <dcterms:created xsi:type="dcterms:W3CDTF">2012-04-04T05:42:59Z</dcterms:created>
  <dcterms:modified xsi:type="dcterms:W3CDTF">2012-09-03T18:30:36Z</dcterms:modified>
</cp:coreProperties>
</file>