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7" r:id="rId3"/>
    <p:sldId id="264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496DD0-D738-47E1-AEC4-C9373C4C2013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C27802-0EF5-470C-B967-DA1BA1887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03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7FC1F-ED1D-429F-A2EA-9E67994301A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526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BD8FE0E-9E62-43CF-B123-11027FF4AC05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4DF8840-8BEC-45DF-A1C9-270686B99C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0946730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4" imgW="11089206" imgH="9825942" progId="Word.Document.8">
                  <p:embed/>
                </p:oleObj>
              </mc:Choice>
              <mc:Fallback>
                <p:oleObj name="Document" r:id="rId4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2690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piva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Proces náročný na kvalitu surovin (vody, sladu, chmele, kvasnic), dokonalost zařízení (varen, kvasíren, sklepů, stáčíren) a hygienu provozních prostor.</a:t>
            </a:r>
          </a:p>
          <a:p>
            <a:r>
              <a:rPr lang="cs-CZ" dirty="0" smtClean="0"/>
              <a:t>Na 1 </a:t>
            </a:r>
            <a:r>
              <a:rPr lang="cs-CZ" dirty="0" err="1" smtClean="0"/>
              <a:t>hl</a:t>
            </a:r>
            <a:r>
              <a:rPr lang="cs-CZ" dirty="0" smtClean="0"/>
              <a:t> vody se při výrobě piva spotřebuje asi 15 kg sladu, 0,5 kg chmele a 0,5 kg kvasnic.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6768752" cy="850106"/>
          </a:xfrm>
        </p:spPr>
        <p:txBody>
          <a:bodyPr/>
          <a:lstStyle/>
          <a:p>
            <a:r>
              <a:rPr lang="cs-CZ" dirty="0" smtClean="0"/>
              <a:t>Schéma výroby piva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24744"/>
            <a:ext cx="6912780" cy="5001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Vaření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Začíná vyluhováním rozemletého sladu v teplé vodě, to se děje za stálého míchání ve vystírací kádi = zcukřování vystírky, které se zesiluje rmutováním (přečerpáváním) do </a:t>
            </a:r>
            <a:r>
              <a:rPr lang="cs-CZ" dirty="0" err="1" smtClean="0"/>
              <a:t>rmutového</a:t>
            </a:r>
            <a:r>
              <a:rPr lang="cs-CZ" dirty="0" smtClean="0"/>
              <a:t> kotle, </a:t>
            </a:r>
            <a:r>
              <a:rPr lang="cs-CZ" dirty="0" err="1" smtClean="0"/>
              <a:t>zahřátím</a:t>
            </a:r>
            <a:r>
              <a:rPr lang="cs-CZ" dirty="0" smtClean="0"/>
              <a:t> k bodu varu a zpětným přečerpáním. Rmutování se opakuje 2x až 3x.</a:t>
            </a:r>
          </a:p>
          <a:p>
            <a:r>
              <a:rPr lang="cs-CZ" dirty="0" smtClean="0"/>
              <a:t>Rmutování zpracovaná vystírka se filtruje ve scezovací kádi , vzniká sladina (sladká nevzhledná tekutina) a cenný odpad – sladové mláto.</a:t>
            </a:r>
          </a:p>
          <a:p>
            <a:r>
              <a:rPr lang="cs-CZ" dirty="0" smtClean="0"/>
              <a:t>Do sladiny se přidá chmel a vaří se v </a:t>
            </a:r>
            <a:r>
              <a:rPr lang="cs-CZ" dirty="0" err="1" smtClean="0"/>
              <a:t>mladinkovém</a:t>
            </a:r>
            <a:r>
              <a:rPr lang="cs-CZ" dirty="0" smtClean="0"/>
              <a:t> kotli vzniká mladina, do které se z chmele vylouhovaly hořké a </a:t>
            </a:r>
            <a:r>
              <a:rPr lang="cs-CZ" dirty="0" err="1" smtClean="0"/>
              <a:t>praskyřičné</a:t>
            </a:r>
            <a:r>
              <a:rPr lang="cs-CZ" dirty="0" smtClean="0"/>
              <a:t> látky, které dodávají pivu vůni chuť a stálost pěny. Následuje chlazení, zbavování hořkých kalů, dochlazování a přečerpávání do </a:t>
            </a:r>
            <a:r>
              <a:rPr lang="cs-CZ" dirty="0" err="1" smtClean="0"/>
              <a:t>kvasírky</a:t>
            </a:r>
            <a:r>
              <a:rPr lang="cs-CZ" dirty="0" smtClean="0"/>
              <a:t> (spilky)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Kvašení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Probíhá v otevřených nádržích o obsahu  až 200hl  při teplotě kolem 5°C. Přidají se pivovarské kvasnice a nastává asi týdenní proces, který se dělí na zaprašování a propadání piva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Dokvašování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Probíhá ve velkých tancích nebo ležáckých sudech při teplotě kolem 2°C. Pivo dozrává , zjasňuje se, sytí oxidem uhličitým a získává své typické chuťové vlastnosti.</a:t>
            </a:r>
          </a:p>
          <a:p>
            <a:r>
              <a:rPr lang="cs-CZ" dirty="0" smtClean="0"/>
              <a:t>Dokvašování trvá dle druhu piva </a:t>
            </a:r>
          </a:p>
          <a:p>
            <a:r>
              <a:rPr lang="cs-CZ" dirty="0" smtClean="0"/>
              <a:t>Běžná piva asi 1 měsíc</a:t>
            </a:r>
          </a:p>
          <a:p>
            <a:r>
              <a:rPr lang="cs-CZ" dirty="0" smtClean="0"/>
              <a:t>Ležáky asi 3 měsíce</a:t>
            </a:r>
          </a:p>
          <a:p>
            <a:r>
              <a:rPr lang="cs-CZ" dirty="0" smtClean="0"/>
              <a:t>Speciální piva i déle než půl roku.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technická záležitost, používá se vyrovnávač tlaku pro udržení piva v klidu.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Kniha</a:t>
            </a:r>
          </a:p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Praha: Fortuna, 1996, ISBN 80-7168-333-7. </a:t>
            </a:r>
          </a:p>
          <a:p>
            <a:pPr>
              <a:buNone/>
            </a:pPr>
            <a:r>
              <a:rPr lang="cs-CZ" dirty="0" smtClean="0"/>
              <a:t>Obrázek</a:t>
            </a:r>
          </a:p>
          <a:p>
            <a:r>
              <a:rPr lang="cs-CZ" dirty="0" smtClean="0"/>
              <a:t>NEUVEDENO, Neuvedeno. </a:t>
            </a:r>
            <a:r>
              <a:rPr lang="cs-CZ" i="1" dirty="0" smtClean="0"/>
              <a:t>Seznam</a:t>
            </a:r>
            <a:r>
              <a:rPr lang="cs-CZ" dirty="0" smtClean="0"/>
              <a:t> [online]. [cit. 2.9.2012]. Dostupný na WWW: &lt;www.prazdroj.</a:t>
            </a:r>
            <a:r>
              <a:rPr lang="cs-CZ" dirty="0" err="1" smtClean="0"/>
              <a:t>cz.cname.cz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…pivu/</a:t>
            </a:r>
            <a:r>
              <a:rPr lang="cs-CZ" dirty="0" err="1" smtClean="0"/>
              <a:t>schema</a:t>
            </a:r>
            <a:r>
              <a:rPr lang="cs-CZ" dirty="0" smtClean="0"/>
              <a:t>_</a:t>
            </a:r>
            <a:r>
              <a:rPr lang="cs-CZ" dirty="0" err="1" smtClean="0"/>
              <a:t>vyroby</a:t>
            </a:r>
            <a:r>
              <a:rPr lang="cs-CZ" dirty="0" smtClean="0"/>
              <a:t>_radegast/</a:t>
            </a:r>
            <a:r>
              <a:rPr lang="cs-CZ" dirty="0" err="1" smtClean="0"/>
              <a:t>schema</a:t>
            </a:r>
            <a:r>
              <a:rPr lang="cs-CZ" dirty="0" smtClean="0"/>
              <a:t>_</a:t>
            </a:r>
            <a:r>
              <a:rPr lang="cs-CZ" dirty="0" err="1" smtClean="0"/>
              <a:t>vyroby</a:t>
            </a:r>
            <a:r>
              <a:rPr lang="cs-CZ" dirty="0" smtClean="0"/>
              <a:t>…&gt;.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314</Words>
  <Application>Microsoft Office PowerPoint</Application>
  <PresentationFormat>Předvádění na obrazovce (4:3)</PresentationFormat>
  <Paragraphs>24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Arkýř</vt:lpstr>
      <vt:lpstr>Dokument aplikace Microsoft Word 97–2003</vt:lpstr>
      <vt:lpstr>Prezentace aplikace PowerPoint</vt:lpstr>
      <vt:lpstr>Výroba piva</vt:lpstr>
      <vt:lpstr>Schéma výroby piva</vt:lpstr>
      <vt:lpstr>Vaření </vt:lpstr>
      <vt:lpstr>Kvašení </vt:lpstr>
      <vt:lpstr>Dokvašování </vt:lpstr>
      <vt:lpstr>Stáčení </vt:lpstr>
      <vt:lpstr>Citace 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Landová Pavlína</cp:lastModifiedBy>
  <cp:revision>8</cp:revision>
  <dcterms:created xsi:type="dcterms:W3CDTF">2012-08-22T15:00:32Z</dcterms:created>
  <dcterms:modified xsi:type="dcterms:W3CDTF">2012-09-03T10:41:40Z</dcterms:modified>
</cp:coreProperties>
</file>