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VY_32_INOVACE_5A20M3_Zaokrouhlování trojciferných čísel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Zaokrouhlování  trojciferných čísel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8BA6778-E938-4A0B-9291-BADFA5F81542}" type="presOf" srcId="{EBC41103-E2E5-4D48-9B4B-425520D3D098}" destId="{A27B6496-BF1B-4384-9217-9659064D5D6A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19C7CC4-34EE-4B3E-BA44-1539B9352868}" type="presOf" srcId="{C73C7642-F245-4585-8F88-243F9FAEF6CA}" destId="{9A9B6F4F-B6FF-4F2D-B640-A8473E589523}" srcOrd="0" destOrd="0" presId="urn:microsoft.com/office/officeart/2005/8/layout/target3"/>
    <dgm:cxn modelId="{1D9EF187-0AA9-4E57-94B2-CEFC1E7257B3}" type="presOf" srcId="{39F8B381-5807-488E-AC22-73DD4140ED4A}" destId="{71045F8C-00FA-488E-A7BD-E2E6753D979D}" srcOrd="0" destOrd="0" presId="urn:microsoft.com/office/officeart/2005/8/layout/target3"/>
    <dgm:cxn modelId="{B7BD401E-DA24-42BE-A785-85857E0EB9A2}" type="presOf" srcId="{445C7998-7549-48B0-BD68-D4F0167F02E5}" destId="{4D19AB04-24FA-40C2-B203-52AE3D15E171}" srcOrd="1" destOrd="0" presId="urn:microsoft.com/office/officeart/2005/8/layout/target3"/>
    <dgm:cxn modelId="{9861BE96-6661-4DB7-B3C5-F7049FC5726A}" type="presOf" srcId="{C73C7642-F245-4585-8F88-243F9FAEF6CA}" destId="{59F530CB-4999-43B3-A00D-6AB53886BD77}" srcOrd="1" destOrd="0" presId="urn:microsoft.com/office/officeart/2005/8/layout/target3"/>
    <dgm:cxn modelId="{310CD15C-9EC3-4BAB-8AEA-36AA1100DA3A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F4A2C35-1D8F-4402-A21F-DBBD31B56AFD}" type="presOf" srcId="{EBC41103-E2E5-4D48-9B4B-425520D3D098}" destId="{3BA01B75-849B-4716-8BCD-084A86FF328F}" srcOrd="0" destOrd="0" presId="urn:microsoft.com/office/officeart/2005/8/layout/target3"/>
    <dgm:cxn modelId="{6F2666BC-DAA4-42F1-9E72-FE1A0DDAE04F}" type="presOf" srcId="{019433A1-1324-4DE1-9E6F-32B851095F74}" destId="{A3817367-F2BC-482F-8832-FA00B51DCCF3}" srcOrd="0" destOrd="0" presId="urn:microsoft.com/office/officeart/2005/8/layout/target3"/>
    <dgm:cxn modelId="{E8711792-B5E4-4B7C-A50D-BD4050A802EF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3D3C7A8-410E-49B8-9013-F6E75BC1C15E}" type="presOf" srcId="{FBBFC3EA-9D9D-4F3A-BEA6-9C2C0E46BF20}" destId="{832BF48F-0145-4429-9E02-8FCA946CCE9E}" srcOrd="1" destOrd="0" presId="urn:microsoft.com/office/officeart/2005/8/layout/target3"/>
    <dgm:cxn modelId="{61DBE812-413B-4BB4-8C4F-3C82C5CA5FB4}" type="presOf" srcId="{019433A1-1324-4DE1-9E6F-32B851095F74}" destId="{E7297F21-D4FD-4A41-AE58-814D01A6B5E7}" srcOrd="1" destOrd="0" presId="urn:microsoft.com/office/officeart/2005/8/layout/target3"/>
    <dgm:cxn modelId="{57A3214D-666E-45E8-858A-DB0761F4EF3F}" type="presParOf" srcId="{71045F8C-00FA-488E-A7BD-E2E6753D979D}" destId="{3577EC6B-C980-4F34-8C69-4365E7B8FC8C}" srcOrd="0" destOrd="0" presId="urn:microsoft.com/office/officeart/2005/8/layout/target3"/>
    <dgm:cxn modelId="{CC14E986-919D-49D3-B7E4-2CB3A3AD74E4}" type="presParOf" srcId="{71045F8C-00FA-488E-A7BD-E2E6753D979D}" destId="{6940EB87-DC1D-4BC3-9408-9AC2E1FFC039}" srcOrd="1" destOrd="0" presId="urn:microsoft.com/office/officeart/2005/8/layout/target3"/>
    <dgm:cxn modelId="{CE468B93-9966-4428-85EF-0C6C2D202454}" type="presParOf" srcId="{71045F8C-00FA-488E-A7BD-E2E6753D979D}" destId="{BC35EE03-4121-4EF9-923D-7CB6D30D358D}" srcOrd="2" destOrd="0" presId="urn:microsoft.com/office/officeart/2005/8/layout/target3"/>
    <dgm:cxn modelId="{E8E9CEFC-9F70-494A-9B18-D67575F64A85}" type="presParOf" srcId="{71045F8C-00FA-488E-A7BD-E2E6753D979D}" destId="{C95EEA27-3CBF-4645-A92D-9D8AF5C1CBFC}" srcOrd="3" destOrd="0" presId="urn:microsoft.com/office/officeart/2005/8/layout/target3"/>
    <dgm:cxn modelId="{BB5C2994-5538-42E7-8599-A34558DE9E20}" type="presParOf" srcId="{71045F8C-00FA-488E-A7BD-E2E6753D979D}" destId="{851BB866-B6AE-4566-893F-4C635BA974FC}" srcOrd="4" destOrd="0" presId="urn:microsoft.com/office/officeart/2005/8/layout/target3"/>
    <dgm:cxn modelId="{F9C72E49-6E6E-4C56-94F6-E4AAD9F4FABD}" type="presParOf" srcId="{71045F8C-00FA-488E-A7BD-E2E6753D979D}" destId="{643EA938-EDE0-4533-ACCC-D2BD6F3A527C}" srcOrd="5" destOrd="0" presId="urn:microsoft.com/office/officeart/2005/8/layout/target3"/>
    <dgm:cxn modelId="{3FFB67A9-E19C-405E-8F5D-1EAE3AC5B3A8}" type="presParOf" srcId="{71045F8C-00FA-488E-A7BD-E2E6753D979D}" destId="{92F31B18-D66D-4CC7-89B9-378928DE877D}" srcOrd="6" destOrd="0" presId="urn:microsoft.com/office/officeart/2005/8/layout/target3"/>
    <dgm:cxn modelId="{DF377BA5-B2CE-48F6-A25C-95FA82DE1422}" type="presParOf" srcId="{71045F8C-00FA-488E-A7BD-E2E6753D979D}" destId="{902074E1-B931-4618-97F1-FADBE82E9C3C}" srcOrd="7" destOrd="0" presId="urn:microsoft.com/office/officeart/2005/8/layout/target3"/>
    <dgm:cxn modelId="{3AEE1C59-2F25-4E73-B400-EA513F34C6C9}" type="presParOf" srcId="{71045F8C-00FA-488E-A7BD-E2E6753D979D}" destId="{A3817367-F2BC-482F-8832-FA00B51DCCF3}" srcOrd="8" destOrd="0" presId="urn:microsoft.com/office/officeart/2005/8/layout/target3"/>
    <dgm:cxn modelId="{BC068E81-E614-4200-AAE5-D287BFC43AD8}" type="presParOf" srcId="{71045F8C-00FA-488E-A7BD-E2E6753D979D}" destId="{2DD79E57-A63E-47D4-A1AB-6DF333476AD4}" srcOrd="9" destOrd="0" presId="urn:microsoft.com/office/officeart/2005/8/layout/target3"/>
    <dgm:cxn modelId="{54E33E37-23EE-489E-A69F-95B3CAE9B302}" type="presParOf" srcId="{71045F8C-00FA-488E-A7BD-E2E6753D979D}" destId="{648967D3-ED80-4214-8D87-4E7012561E4A}" srcOrd="10" destOrd="0" presId="urn:microsoft.com/office/officeart/2005/8/layout/target3"/>
    <dgm:cxn modelId="{839D8F54-B65D-4757-B7C2-6EB9F6E0E7E7}" type="presParOf" srcId="{71045F8C-00FA-488E-A7BD-E2E6753D979D}" destId="{9A9B6F4F-B6FF-4F2D-B640-A8473E589523}" srcOrd="11" destOrd="0" presId="urn:microsoft.com/office/officeart/2005/8/layout/target3"/>
    <dgm:cxn modelId="{4E5F2269-A9A8-4FD0-9AA1-566F1FE6BFB8}" type="presParOf" srcId="{71045F8C-00FA-488E-A7BD-E2E6753D979D}" destId="{13BD0FAF-9F2C-4708-9E63-A8E8E5252943}" srcOrd="12" destOrd="0" presId="urn:microsoft.com/office/officeart/2005/8/layout/target3"/>
    <dgm:cxn modelId="{FF480951-30A9-4476-9FA3-74A395CAD576}" type="presParOf" srcId="{71045F8C-00FA-488E-A7BD-E2E6753D979D}" destId="{6821E7C9-5E4B-45FA-8F82-01E6F26FAA25}" srcOrd="13" destOrd="0" presId="urn:microsoft.com/office/officeart/2005/8/layout/target3"/>
    <dgm:cxn modelId="{1B82AFC7-733D-476D-8B60-53DACC15C943}" type="presParOf" srcId="{71045F8C-00FA-488E-A7BD-E2E6753D979D}" destId="{3BA01B75-849B-4716-8BCD-084A86FF328F}" srcOrd="14" destOrd="0" presId="urn:microsoft.com/office/officeart/2005/8/layout/target3"/>
    <dgm:cxn modelId="{54E83609-A16C-4E5A-876A-7F076D2F33EF}" type="presParOf" srcId="{71045F8C-00FA-488E-A7BD-E2E6753D979D}" destId="{4D19AB04-24FA-40C2-B203-52AE3D15E171}" srcOrd="15" destOrd="0" presId="urn:microsoft.com/office/officeart/2005/8/layout/target3"/>
    <dgm:cxn modelId="{223EE668-4DC7-4985-B58D-0E312D404CD9}" type="presParOf" srcId="{71045F8C-00FA-488E-A7BD-E2E6753D979D}" destId="{832BF48F-0145-4429-9E02-8FCA946CCE9E}" srcOrd="16" destOrd="0" presId="urn:microsoft.com/office/officeart/2005/8/layout/target3"/>
    <dgm:cxn modelId="{C7719CE8-96D8-416B-A5F9-35BE154AB7F2}" type="presParOf" srcId="{71045F8C-00FA-488E-A7BD-E2E6753D979D}" destId="{E7297F21-D4FD-4A41-AE58-814D01A6B5E7}" srcOrd="17" destOrd="0" presId="urn:microsoft.com/office/officeart/2005/8/layout/target3"/>
    <dgm:cxn modelId="{2FB1BF8C-AA80-4311-BA1F-C1ADF968E034}" type="presParOf" srcId="{71045F8C-00FA-488E-A7BD-E2E6753D979D}" destId="{59F530CB-4999-43B3-A00D-6AB53886BD77}" srcOrd="18" destOrd="0" presId="urn:microsoft.com/office/officeart/2005/8/layout/target3"/>
    <dgm:cxn modelId="{26F85236-975F-4015-8A1C-E5AE308E01C3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školy</a:t>
          </a:r>
          <a:r>
            <a:rPr lang="cs-CZ" sz="1700" kern="1200" dirty="0" smtClean="0"/>
            <a:t>: Základní škola a Mateřská škola Studená, okres Jindřichův Hradec   </a:t>
          </a:r>
          <a:endParaRPr lang="cs-CZ" sz="17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</a:t>
          </a:r>
          <a:r>
            <a:rPr lang="cs-CZ" sz="1700" kern="1200" dirty="0" smtClean="0"/>
            <a:t>: Mgr. Marie Hrbková </a:t>
          </a:r>
          <a:endParaRPr lang="cs-CZ" sz="17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: </a:t>
          </a:r>
          <a:r>
            <a:rPr lang="cs-CZ" sz="1700" kern="1200" dirty="0" smtClean="0"/>
            <a:t>VY_32_INOVACE_5A20M3_Zaokrouhlování trojciferných čísel</a:t>
          </a:r>
          <a:endParaRPr lang="cs-CZ" sz="17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Téma</a:t>
          </a:r>
          <a:r>
            <a:rPr lang="cs-CZ" sz="1700" kern="1200" dirty="0" smtClean="0"/>
            <a:t>: Zaokrouhlování  trojciferných čísel</a:t>
          </a:r>
          <a:endParaRPr lang="cs-CZ" sz="17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projektu</a:t>
          </a:r>
          <a:r>
            <a:rPr lang="cs-CZ" sz="1700" kern="1200" smtClean="0"/>
            <a:t>: CZ.1.07/1.4.00/21.3136</a:t>
          </a:r>
          <a:endParaRPr lang="cs-CZ" sz="17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056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86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55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447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379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86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566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610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31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031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490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0C749-E201-4B7E-ABFF-F0CB51A9C0DF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84F25-9290-4F91-B079-549B5231E4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96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123649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45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Pro 3. ročník základní školy</a:t>
            </a:r>
          </a:p>
          <a:p>
            <a:pPr marL="0" indent="0">
              <a:buNone/>
            </a:pPr>
            <a:r>
              <a:rPr lang="cs-CZ" sz="2400" dirty="0" smtClean="0"/>
              <a:t>Pracovní listy s </a:t>
            </a:r>
            <a:r>
              <a:rPr lang="cs-CZ" sz="2400" smtClean="0"/>
              <a:t>pravidlem zaokrouhlování, </a:t>
            </a:r>
            <a:r>
              <a:rPr lang="cs-CZ" sz="2400" dirty="0" smtClean="0"/>
              <a:t>přiřazováním zaokrouhlených čísel pomocí pera</a:t>
            </a:r>
          </a:p>
          <a:p>
            <a:pPr marL="0" indent="0">
              <a:buNone/>
            </a:pPr>
            <a:r>
              <a:rPr lang="cs-CZ" sz="2400" dirty="0" smtClean="0"/>
              <a:t>Pomůcky: funkce pero v programu PowerPoint</a:t>
            </a:r>
          </a:p>
          <a:p>
            <a:pPr marL="0" indent="0">
              <a:buNone/>
            </a:pPr>
            <a:r>
              <a:rPr lang="cs-CZ" sz="2400" dirty="0" smtClean="0"/>
              <a:t>Inovace: postupné vysvětlení, které motivuje žáky k pozornosti, aktivnímu zapojení a touze po poznání </a:t>
            </a:r>
          </a:p>
          <a:p>
            <a:pPr marL="0" indent="0">
              <a:buNone/>
            </a:pPr>
            <a:r>
              <a:rPr lang="cs-CZ" sz="2400" dirty="0" smtClean="0"/>
              <a:t> Metodické pokyny: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 – vysvětlení pravidla zaokrouhlování na stovky, odůvodnění zaokrouhlení nahoru nebo dolů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 – </a:t>
            </a:r>
            <a:r>
              <a:rPr lang="cs-CZ" sz="2400" dirty="0"/>
              <a:t>náhodný výběr čísla ze spleti čísel a přiřazení podle         zaokrouhlení</a:t>
            </a:r>
            <a:endParaRPr lang="cs-CZ" sz="2400" dirty="0" smtClean="0"/>
          </a:p>
          <a:p>
            <a:pPr marL="514350" indent="-514350">
              <a:buAutoNum type="arabicPeriod"/>
            </a:pPr>
            <a:r>
              <a:rPr lang="cs-CZ" sz="2400" dirty="0" smtClean="0"/>
              <a:t>Snímek – </a:t>
            </a:r>
            <a:r>
              <a:rPr lang="cs-CZ" sz="2400" dirty="0"/>
              <a:t>vysvětlení pravidla </a:t>
            </a:r>
            <a:r>
              <a:rPr lang="cs-CZ" sz="2400" dirty="0" smtClean="0"/>
              <a:t>zaokrouhlování trojciferného čísla na desítky, </a:t>
            </a:r>
            <a:r>
              <a:rPr lang="cs-CZ" sz="2400" dirty="0"/>
              <a:t>odůvodnění zaokrouhlení nahoru nebo </a:t>
            </a:r>
            <a:r>
              <a:rPr lang="cs-CZ" sz="2400" dirty="0" smtClean="0"/>
              <a:t>dolů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 – zaokrouhlování čísel a přiřazení pomocí pera správného čísla do tabulky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 – správné řešení předchozího snímku</a:t>
            </a:r>
          </a:p>
        </p:txBody>
      </p:sp>
    </p:spTree>
    <p:extLst>
      <p:ext uri="{BB962C8B-B14F-4D97-AF65-F5344CB8AC3E}">
        <p14:creationId xmlns:p14="http://schemas.microsoft.com/office/powerpoint/2010/main" val="25909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Zaokrouhlování trojciferných čísel </a:t>
            </a:r>
            <a:r>
              <a:rPr lang="cs-CZ" sz="3200" dirty="0" smtClean="0">
                <a:solidFill>
                  <a:srgbClr val="FF0000"/>
                </a:solidFill>
              </a:rPr>
              <a:t>na stovky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100811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	 ROZHODUJÍCÍ JE ČÍSLO V </a:t>
            </a:r>
            <a:r>
              <a:rPr lang="cs-CZ" sz="2800" u="sng" dirty="0" smtClean="0">
                <a:solidFill>
                  <a:srgbClr val="FF0000"/>
                </a:solidFill>
              </a:rPr>
              <a:t>ŘÁDU DESÍTEK        </a:t>
            </a:r>
            <a:r>
              <a:rPr lang="cs-CZ" sz="2800" dirty="0" smtClean="0"/>
              <a:t>	     </a:t>
            </a:r>
            <a:r>
              <a:rPr lang="cs-CZ" sz="2800" dirty="0" smtClean="0">
                <a:solidFill>
                  <a:srgbClr val="00B050"/>
                </a:solidFill>
              </a:rPr>
              <a:t>DOLŮ</a:t>
            </a:r>
            <a:r>
              <a:rPr lang="cs-CZ" sz="2800" dirty="0" smtClean="0"/>
              <a:t>			  </a:t>
            </a:r>
            <a:r>
              <a:rPr lang="cs-CZ" sz="2800" dirty="0" smtClean="0">
                <a:solidFill>
                  <a:srgbClr val="FFCC00"/>
                </a:solidFill>
              </a:rPr>
              <a:t>NAHORU</a:t>
            </a:r>
            <a:endParaRPr lang="cs-CZ" sz="2800" dirty="0">
              <a:solidFill>
                <a:srgbClr val="FFCC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74454"/>
            <a:ext cx="1490265" cy="4234526"/>
          </a:xfrm>
          <a:prstGeom prst="rect">
            <a:avLst/>
          </a:prstGeom>
          <a:solidFill>
            <a:srgbClr val="FF0000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/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930778"/>
            <a:ext cx="1490265" cy="4090510"/>
          </a:xfrm>
          <a:prstGeom prst="rect">
            <a:avLst/>
          </a:prstGeom>
          <a:solidFill>
            <a:srgbClr val="00B0F0"/>
          </a:solidFill>
          <a:ln w="9525">
            <a:solidFill>
              <a:srgbClr val="00B0F0"/>
            </a:solidFill>
            <a:miter lim="800000"/>
            <a:headEnd/>
            <a:tailEnd/>
          </a:ln>
          <a:effectLst/>
          <a:extLst/>
        </p:spPr>
      </p:pic>
      <p:sp>
        <p:nvSpPr>
          <p:cNvPr id="4" name="Ovál 3"/>
          <p:cNvSpPr/>
          <p:nvPr/>
        </p:nvSpPr>
        <p:spPr>
          <a:xfrm>
            <a:off x="3131840" y="2420888"/>
            <a:ext cx="961256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561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148335" y="1842002"/>
            <a:ext cx="927721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326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965574" y="2166038"/>
            <a:ext cx="974577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473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453135" y="2808465"/>
            <a:ext cx="999727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184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5416742" y="3115448"/>
            <a:ext cx="955458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735525" y="3776018"/>
            <a:ext cx="980491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655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868415" y="3751855"/>
            <a:ext cx="991887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838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3419872" y="3103783"/>
            <a:ext cx="936104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927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881536" y="4263008"/>
            <a:ext cx="961256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241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372337" y="4365104"/>
            <a:ext cx="978189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980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500263" y="4263008"/>
            <a:ext cx="914022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704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649350" y="4956831"/>
            <a:ext cx="980491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752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5076056" y="4961068"/>
            <a:ext cx="931121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203848" y="5559152"/>
            <a:ext cx="944487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483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355976" y="5568552"/>
            <a:ext cx="941086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558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5500263" y="5568552"/>
            <a:ext cx="914022" cy="64807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17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688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dirty="0"/>
              <a:t>Zaokrouhli n</a:t>
            </a:r>
            <a:r>
              <a:rPr lang="cs-CZ" sz="3200" dirty="0" smtClean="0"/>
              <a:t>a stovky a přiřaď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5407" y="1059223"/>
            <a:ext cx="1656184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100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200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300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400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500</a:t>
            </a:r>
            <a:endParaRPr lang="cs-CZ" sz="5400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020272" y="1018676"/>
            <a:ext cx="159452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600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700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800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900</a:t>
            </a:r>
          </a:p>
          <a:p>
            <a:pPr marL="0" indent="0">
              <a:buNone/>
            </a:pPr>
            <a:r>
              <a:rPr lang="cs-CZ" sz="5400" dirty="0" smtClean="0">
                <a:solidFill>
                  <a:srgbClr val="7030A0"/>
                </a:solidFill>
              </a:rPr>
              <a:t>1000</a:t>
            </a:r>
            <a:endParaRPr lang="cs-CZ" sz="5400" dirty="0">
              <a:solidFill>
                <a:srgbClr val="7030A0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4565184" y="2314207"/>
            <a:ext cx="864096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250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3885407" y="4724858"/>
            <a:ext cx="856927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789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Rámeček 7"/>
          <p:cNvSpPr/>
          <p:nvPr/>
        </p:nvSpPr>
        <p:spPr>
          <a:xfrm>
            <a:off x="4540131" y="4898751"/>
            <a:ext cx="864096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349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Rámeček 8"/>
          <p:cNvSpPr/>
          <p:nvPr/>
        </p:nvSpPr>
        <p:spPr>
          <a:xfrm>
            <a:off x="3309061" y="2265801"/>
            <a:ext cx="851845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463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Rámeček 9"/>
          <p:cNvSpPr/>
          <p:nvPr/>
        </p:nvSpPr>
        <p:spPr>
          <a:xfrm>
            <a:off x="4565184" y="3461661"/>
            <a:ext cx="839043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161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Rámeček 10"/>
          <p:cNvSpPr/>
          <p:nvPr/>
        </p:nvSpPr>
        <p:spPr>
          <a:xfrm>
            <a:off x="4673217" y="4365406"/>
            <a:ext cx="864096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926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Rámeček 11"/>
          <p:cNvSpPr/>
          <p:nvPr/>
        </p:nvSpPr>
        <p:spPr>
          <a:xfrm>
            <a:off x="4818320" y="3253759"/>
            <a:ext cx="827155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554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3509325" y="4103701"/>
            <a:ext cx="864096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675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Rámeček 13"/>
          <p:cNvSpPr/>
          <p:nvPr/>
        </p:nvSpPr>
        <p:spPr>
          <a:xfrm>
            <a:off x="3699010" y="3205353"/>
            <a:ext cx="866174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237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Rámeček 14"/>
          <p:cNvSpPr/>
          <p:nvPr/>
        </p:nvSpPr>
        <p:spPr>
          <a:xfrm>
            <a:off x="3518600" y="3894182"/>
            <a:ext cx="822392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976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3948043" y="2024061"/>
            <a:ext cx="853753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991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4673217" y="4098490"/>
            <a:ext cx="864096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442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Rámeček 18"/>
          <p:cNvSpPr/>
          <p:nvPr/>
        </p:nvSpPr>
        <p:spPr>
          <a:xfrm>
            <a:off x="4313871" y="2940575"/>
            <a:ext cx="834193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755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Rámeček 19"/>
          <p:cNvSpPr/>
          <p:nvPr/>
        </p:nvSpPr>
        <p:spPr>
          <a:xfrm>
            <a:off x="4160906" y="3790517"/>
            <a:ext cx="804509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Rámeček 20"/>
          <p:cNvSpPr/>
          <p:nvPr/>
        </p:nvSpPr>
        <p:spPr>
          <a:xfrm>
            <a:off x="3419872" y="2850965"/>
            <a:ext cx="851675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615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Rámeček 21"/>
          <p:cNvSpPr/>
          <p:nvPr/>
        </p:nvSpPr>
        <p:spPr>
          <a:xfrm>
            <a:off x="3948043" y="4416885"/>
            <a:ext cx="876517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374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Rámeček 23"/>
          <p:cNvSpPr/>
          <p:nvPr/>
        </p:nvSpPr>
        <p:spPr>
          <a:xfrm>
            <a:off x="3995936" y="1687839"/>
            <a:ext cx="894930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893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Rámeček 24"/>
          <p:cNvSpPr/>
          <p:nvPr/>
        </p:nvSpPr>
        <p:spPr>
          <a:xfrm>
            <a:off x="3387616" y="2024061"/>
            <a:ext cx="804509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532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8" name="Rámeček 27"/>
          <p:cNvSpPr/>
          <p:nvPr/>
        </p:nvSpPr>
        <p:spPr>
          <a:xfrm>
            <a:off x="4023879" y="2627391"/>
            <a:ext cx="839043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148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9" name="Rámeček 28"/>
          <p:cNvSpPr/>
          <p:nvPr/>
        </p:nvSpPr>
        <p:spPr>
          <a:xfrm>
            <a:off x="4704992" y="2835293"/>
            <a:ext cx="847043" cy="626368"/>
          </a:xfrm>
          <a:prstGeom prst="frame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704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213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3200" dirty="0"/>
              <a:t>Zaokrouhlování trojciferných čísel </a:t>
            </a:r>
            <a:r>
              <a:rPr lang="cs-CZ" sz="3200" dirty="0">
                <a:solidFill>
                  <a:srgbClr val="FF0000"/>
                </a:solidFill>
              </a:rPr>
              <a:t>na </a:t>
            </a:r>
            <a:r>
              <a:rPr lang="cs-CZ" sz="3200" dirty="0" smtClean="0">
                <a:solidFill>
                  <a:srgbClr val="FF0000"/>
                </a:solidFill>
              </a:rPr>
              <a:t>desítky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19"/>
            <a:ext cx="8229600" cy="72008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	 ROZHODUJÍCÍ JE ČÍSLO V </a:t>
            </a:r>
            <a:r>
              <a:rPr lang="cs-CZ" u="sng" dirty="0">
                <a:solidFill>
                  <a:srgbClr val="FF0000"/>
                </a:solidFill>
              </a:rPr>
              <a:t>ŘÁDU </a:t>
            </a:r>
            <a:r>
              <a:rPr lang="cs-CZ" u="sng" dirty="0" smtClean="0">
                <a:solidFill>
                  <a:srgbClr val="FF0000"/>
                </a:solidFill>
              </a:rPr>
              <a:t>JEDNOTEK       </a:t>
            </a:r>
            <a:r>
              <a:rPr lang="cs-CZ" dirty="0"/>
              <a:t>	     </a:t>
            </a:r>
            <a:r>
              <a:rPr lang="cs-CZ" dirty="0" smtClean="0"/>
              <a:t>	     </a:t>
            </a:r>
            <a:r>
              <a:rPr lang="cs-CZ" dirty="0" smtClean="0">
                <a:solidFill>
                  <a:srgbClr val="00B050"/>
                </a:solidFill>
              </a:rPr>
              <a:t>DOLŮ</a:t>
            </a:r>
            <a:r>
              <a:rPr lang="cs-CZ" dirty="0"/>
              <a:t>			 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FFCC00"/>
                </a:solidFill>
              </a:rPr>
              <a:t>NAHORU</a:t>
            </a:r>
            <a:endParaRPr lang="cs-CZ" dirty="0">
              <a:solidFill>
                <a:srgbClr val="FFCC00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188640"/>
            <a:ext cx="8229600" cy="5177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692696"/>
            <a:ext cx="8229600" cy="100811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    	</a:t>
            </a:r>
            <a:endParaRPr lang="cs-CZ" sz="2800" dirty="0">
              <a:solidFill>
                <a:srgbClr val="FFCC00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74454"/>
            <a:ext cx="1490265" cy="423452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/>
          <a:ex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930778"/>
            <a:ext cx="1490265" cy="4090510"/>
          </a:xfrm>
          <a:prstGeom prst="rect">
            <a:avLst/>
          </a:prstGeom>
          <a:solidFill>
            <a:srgbClr val="FFC000"/>
          </a:solidFill>
          <a:ln w="9525">
            <a:solidFill>
              <a:srgbClr val="00B0F0"/>
            </a:solidFill>
            <a:miter lim="800000"/>
            <a:headEnd/>
            <a:tailEnd/>
          </a:ln>
          <a:effectLst/>
          <a:extLst/>
        </p:spPr>
      </p:pic>
      <p:sp>
        <p:nvSpPr>
          <p:cNvPr id="8" name="Ovál 7"/>
          <p:cNvSpPr/>
          <p:nvPr/>
        </p:nvSpPr>
        <p:spPr>
          <a:xfrm>
            <a:off x="3131840" y="2420888"/>
            <a:ext cx="961256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561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148335" y="1842002"/>
            <a:ext cx="927721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326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965574" y="2166038"/>
            <a:ext cx="974577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473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453135" y="2808465"/>
            <a:ext cx="999727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184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5416742" y="3115448"/>
            <a:ext cx="955458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735525" y="3776018"/>
            <a:ext cx="980491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655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868415" y="3751855"/>
            <a:ext cx="991887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838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3419872" y="3103783"/>
            <a:ext cx="936104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927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881536" y="4263008"/>
            <a:ext cx="961256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241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372337" y="4365104"/>
            <a:ext cx="978189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980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500263" y="4263008"/>
            <a:ext cx="914022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704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649350" y="4956831"/>
            <a:ext cx="980491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752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5076056" y="4961068"/>
            <a:ext cx="931121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203848" y="5559152"/>
            <a:ext cx="944487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483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355976" y="5568552"/>
            <a:ext cx="941086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558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5500263" y="5568552"/>
            <a:ext cx="914022" cy="6480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17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42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2000" i="1" u="sng" dirty="0" smtClean="0">
                <a:solidFill>
                  <a:srgbClr val="C00000"/>
                </a:solidFill>
              </a:rPr>
              <a:t>ČÍSLO ZAOKROUHLETE NA STOVKY A DESÍTKY, VYHLEDEJ HO A PŘESUŇ </a:t>
            </a:r>
            <a:endParaRPr lang="cs-CZ" sz="2000" i="1" u="sng" dirty="0">
              <a:solidFill>
                <a:srgbClr val="C00000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4427046"/>
              </p:ext>
            </p:extLst>
          </p:nvPr>
        </p:nvGraphicFramePr>
        <p:xfrm>
          <a:off x="457200" y="1052513"/>
          <a:ext cx="3826767" cy="547283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275589"/>
                <a:gridCol w="1275589"/>
                <a:gridCol w="1275589"/>
              </a:tblGrid>
              <a:tr h="547283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ČÍSLO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DESÍTKY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STOVKY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845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782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651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194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476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608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360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573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229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4860032" y="1837920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480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03593" y="2498075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800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862970" y="4543013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96336" y="2498075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190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588224" y="5471854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780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72200" y="4835544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400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696236" y="1196752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500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44008" y="3891885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230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755378" y="5328522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752020" y="1052736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700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170672" y="6093296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360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15661" y="3221045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610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16216" y="1837920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650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040052" y="3145498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850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27798" y="5945390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800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611391" y="2466690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570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725183" y="4349259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200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372200" y="4022156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rgbClr val="C00000"/>
                </a:solidFill>
              </a:rPr>
              <a:t>200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23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1967693"/>
              </p:ext>
            </p:extLst>
          </p:nvPr>
        </p:nvGraphicFramePr>
        <p:xfrm>
          <a:off x="457200" y="1052513"/>
          <a:ext cx="3826767" cy="547283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275589"/>
                <a:gridCol w="1275589"/>
                <a:gridCol w="1275589"/>
              </a:tblGrid>
              <a:tr h="547283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ČÍSLO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DESÍTKY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STOVKY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845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782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651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194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476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608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360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573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4728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229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1763688" y="3793831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480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59832" y="1634374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800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59832" y="4363933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63688" y="3250248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190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63688" y="2132856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780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30280" y="4930323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400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030280" y="3831573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500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63688" y="5975910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230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053365" y="5471854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53365" y="2699666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700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748158" y="4930323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360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63688" y="4326413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610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763688" y="2718718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650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63688" y="1634374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850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38255" y="2134727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800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763688" y="5471854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570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053365" y="3250248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200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059832" y="5975910"/>
            <a:ext cx="1224136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rgbClr val="C00000"/>
                </a:solidFill>
              </a:rPr>
              <a:t>200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67544" y="265939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u="sng" dirty="0"/>
              <a:t>ŘEŠENÍ </a:t>
            </a:r>
            <a:endParaRPr lang="cs-CZ" sz="2000" i="1" u="sng" dirty="0" smtClean="0"/>
          </a:p>
          <a:p>
            <a:r>
              <a:rPr lang="cs-CZ" sz="2000" i="1" u="sng" dirty="0" smtClean="0">
                <a:solidFill>
                  <a:srgbClr val="C00000"/>
                </a:solidFill>
              </a:rPr>
              <a:t>ČÍSLO </a:t>
            </a:r>
            <a:r>
              <a:rPr lang="cs-CZ" sz="2000" i="1" u="sng" dirty="0">
                <a:solidFill>
                  <a:srgbClr val="C00000"/>
                </a:solidFill>
              </a:rPr>
              <a:t>ZAOKROUHLETE NA STOVKY A DESÍTKY, VYHLEDEJ HO A </a:t>
            </a:r>
            <a:r>
              <a:rPr lang="cs-CZ" sz="2000" i="1" u="sng" dirty="0" smtClean="0">
                <a:solidFill>
                  <a:srgbClr val="C00000"/>
                </a:solidFill>
              </a:rPr>
              <a:t>PŘESUŇ </a:t>
            </a:r>
          </a:p>
          <a:p>
            <a:r>
              <a:rPr lang="cs-CZ" sz="2400" i="1" u="sng" dirty="0" smtClean="0">
                <a:solidFill>
                  <a:srgbClr val="C00000"/>
                </a:solidFill>
              </a:rPr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99795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80545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302</Words>
  <Application>Microsoft Office PowerPoint</Application>
  <PresentationFormat>Předvádění na obrazovce (4:3)</PresentationFormat>
  <Paragraphs>150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Zaokrouhlování trojciferných čísel na stovky </vt:lpstr>
      <vt:lpstr>Zaokrouhli na stovky a přiřaď</vt:lpstr>
      <vt:lpstr>Zaokrouhlování trojciferných čísel na desítky </vt:lpstr>
      <vt:lpstr>ČÍSLO ZAOKROUHLETE NA STOVKY A DESÍTKY, VYHLEDEJ HO A PŘESUŇ </vt:lpstr>
      <vt:lpstr>Prezentace aplikace PowerPoint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Libor</cp:lastModifiedBy>
  <cp:revision>50</cp:revision>
  <dcterms:created xsi:type="dcterms:W3CDTF">2012-01-08T12:16:51Z</dcterms:created>
  <dcterms:modified xsi:type="dcterms:W3CDTF">2012-03-07T18:42:17Z</dcterms:modified>
</cp:coreProperties>
</file>