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7" r:id="rId18"/>
    <p:sldId id="271" r:id="rId19"/>
    <p:sldId id="276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474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879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530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809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37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926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413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698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958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060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751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2AD20-145C-485D-B8FA-0D99C236ED3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05491-8852-4C0A-B59C-89B58F795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759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VY_32_INOVACE_IX_3_6_</a:t>
            </a:r>
          </a:p>
          <a:p>
            <a:r>
              <a:rPr lang="cs-CZ" dirty="0" smtClean="0"/>
              <a:t> Slovní úlohy s porovnáním dvou výrazů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6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35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869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 </a:t>
            </a:r>
            <a:r>
              <a:rPr lang="cs-CZ" sz="1600" dirty="0"/>
              <a:t>Slovní úlohy s porovnáním dvou výrazů</a:t>
            </a:r>
          </a:p>
          <a:p>
            <a:r>
              <a:rPr lang="cs-CZ" sz="1600" b="1" dirty="0" smtClean="0"/>
              <a:t>Očekávaný výstup:   </a:t>
            </a:r>
            <a:r>
              <a:rPr lang="cs-CZ" sz="1600" dirty="0" smtClean="0"/>
              <a:t>Žák bude řešit složitější slovní úlohy , které obsahují informaci o nerovnosti</a:t>
            </a:r>
          </a:p>
          <a:p>
            <a:r>
              <a:rPr lang="cs-CZ" sz="1600" b="1" dirty="0"/>
              <a:t>D</a:t>
            </a:r>
            <a:r>
              <a:rPr lang="cs-CZ" sz="1600" b="1" dirty="0" smtClean="0"/>
              <a:t>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složitější slovní úloha</a:t>
            </a:r>
            <a:r>
              <a:rPr lang="cs-CZ" sz="1600" b="1" dirty="0" smtClean="0"/>
              <a:t>,</a:t>
            </a:r>
            <a:r>
              <a:rPr lang="cs-CZ" sz="1600" dirty="0" smtClean="0"/>
              <a:t> výraz, rovnost výrazů, rovnice</a:t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  3</a:t>
            </a:r>
            <a:r>
              <a:rPr lang="cs-CZ" sz="1600" dirty="0" smtClean="0"/>
              <a:t>0 minut </a:t>
            </a:r>
            <a:r>
              <a:rPr lang="cs-CZ" sz="1600" b="1" dirty="0" smtClean="0"/>
              <a:t> 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</a:p>
          <a:p>
            <a:r>
              <a:rPr lang="cs-CZ" sz="1600" b="1" dirty="0" smtClean="0"/>
              <a:t>    </a:t>
            </a:r>
            <a:r>
              <a:rPr lang="cs-CZ" sz="1600" dirty="0" smtClean="0"/>
              <a:t>DUM – prezentace –obsahuje několik jednoduchých slovních vyjádření o nerovnosti výrazů, které lze zapsat rovnicí . Jde nácvik různých možností, jak uvedené skutečnosti zapsat. Procvičuje se zároveň i řešení rovnic. Zkoušky je vhodné udělat jen ústně. Na závěr je uvedena slovní úloha, která obsahuje podobné zadání. Po samostatné práci je možné promítnout oba postupy při jiném zvoleném x.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5988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Výrazy v praxi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úlohy s porovnáváním dvou výrazů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08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Čtyřnásobek neznámého čísla je o 5 větší než dvojnásobek tohoto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88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Čtyřnásobek neznámého čísla je o 5 větší než dvojnásobek tohoto čísla</a:t>
            </a:r>
          </a:p>
          <a:p>
            <a:pPr lvl="2"/>
            <a:r>
              <a:rPr lang="cs-CZ" dirty="0" smtClean="0"/>
              <a:t>4 x             =   2 x      nebo    4 x   =  2 x</a:t>
            </a:r>
          </a:p>
          <a:p>
            <a:pPr lvl="2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90963" y="2708920"/>
            <a:ext cx="360040" cy="32840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14152"/>
            <a:ext cx="432048" cy="328406"/>
          </a:xfrm>
          <a:prstGeom prst="rect">
            <a:avLst/>
          </a:prstGeom>
          <a:noFill/>
          <a:ln w="28575">
            <a:solidFill>
              <a:srgbClr val="0070C0"/>
            </a:solidFill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9297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Čtyřnásobek neznámého čísla je o 5 větší než dvojnásobek tohoto čísla</a:t>
            </a:r>
          </a:p>
          <a:p>
            <a:pPr lvl="2"/>
            <a:r>
              <a:rPr lang="cs-CZ" dirty="0" smtClean="0"/>
              <a:t>4 x             =   2 x      nebo    4 x   =  2 x           </a:t>
            </a:r>
          </a:p>
          <a:p>
            <a:pPr lvl="2"/>
            <a:r>
              <a:rPr lang="cs-CZ" dirty="0" smtClean="0"/>
              <a:t>4 x  - 5      =   2 x       nebo    4x    =  2 x  + 5</a:t>
            </a:r>
          </a:p>
          <a:p>
            <a:pPr lvl="2"/>
            <a:r>
              <a:rPr lang="cs-CZ" dirty="0" smtClean="0"/>
              <a:t>4 x  - 2 x    =   5</a:t>
            </a:r>
          </a:p>
          <a:p>
            <a:pPr lvl="2"/>
            <a:r>
              <a:rPr lang="cs-CZ" dirty="0" smtClean="0"/>
              <a:t>          2 x   =    5</a:t>
            </a:r>
          </a:p>
          <a:p>
            <a:pPr lvl="2"/>
            <a:r>
              <a:rPr lang="cs-CZ" dirty="0"/>
              <a:t> </a:t>
            </a:r>
            <a:r>
              <a:rPr lang="cs-CZ" dirty="0" smtClean="0"/>
              <a:t>            x    =   2,5</a:t>
            </a:r>
          </a:p>
          <a:p>
            <a:pPr lvl="2"/>
            <a:r>
              <a:rPr lang="cs-CZ" dirty="0" smtClean="0"/>
              <a:t>zkouška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90963" y="2708920"/>
            <a:ext cx="360040" cy="32840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14152"/>
            <a:ext cx="432048" cy="328406"/>
          </a:xfrm>
          <a:prstGeom prst="rect">
            <a:avLst/>
          </a:prstGeom>
          <a:noFill/>
          <a:ln w="28575">
            <a:solidFill>
              <a:srgbClr val="0070C0"/>
            </a:solidFill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90869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Pětinásobek neznámého čísla je o 9 menší než jeho dvojnásobek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42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Pětinásobek neznámého čísla je o 9 menší než jeho dvojnásobek</a:t>
            </a:r>
          </a:p>
          <a:p>
            <a:endParaRPr lang="cs-CZ" dirty="0"/>
          </a:p>
          <a:p>
            <a:r>
              <a:rPr lang="cs-CZ" dirty="0" smtClean="0"/>
              <a:t>         5 x           =  2 x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83768" y="3284984"/>
            <a:ext cx="43204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356964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Pětinásobek neznámého čísla je o 9 menší než jeho dvojnásobek</a:t>
            </a:r>
          </a:p>
          <a:p>
            <a:r>
              <a:rPr lang="cs-CZ" dirty="0" smtClean="0"/>
              <a:t>         5 x           =  2 x</a:t>
            </a:r>
          </a:p>
          <a:p>
            <a:r>
              <a:rPr lang="cs-CZ" dirty="0"/>
              <a:t> </a:t>
            </a:r>
            <a:r>
              <a:rPr lang="cs-CZ" dirty="0" smtClean="0"/>
              <a:t>        5 x  + 9   =   2 x</a:t>
            </a:r>
          </a:p>
          <a:p>
            <a:r>
              <a:rPr lang="cs-CZ" dirty="0"/>
              <a:t> </a:t>
            </a:r>
            <a:r>
              <a:rPr lang="cs-CZ" dirty="0" smtClean="0"/>
              <a:t>        5 x - 2 x  =  - 9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3 x   =  - 9 / : 3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x   =  - 3</a:t>
            </a:r>
          </a:p>
          <a:p>
            <a:r>
              <a:rPr lang="cs-CZ" dirty="0" smtClean="0"/>
              <a:t>Zkouška :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83768" y="2708920"/>
            <a:ext cx="43204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217271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Šestinásobek neznámého čísla je o 4 větší než rozdíl čísla 40 a dvojnásobku daného  neznámého čísla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35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Šestinásobek neznámého čísla je o 4 větší než rozdíl čísla 40 a dvojnásobku daného  neznámého čísla</a:t>
            </a:r>
          </a:p>
          <a:p>
            <a:r>
              <a:rPr lang="cs-CZ" dirty="0"/>
              <a:t> </a:t>
            </a:r>
            <a:r>
              <a:rPr lang="cs-CZ" dirty="0" smtClean="0"/>
              <a:t>          6 x           = 40 – 2 x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3212976"/>
            <a:ext cx="432048" cy="43204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66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Sestav rovnici, která vystihuje uvedenou skutečnost. Rovnici vyřeš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Šestinásobek neznámého čísla je o 4 větší než rozdíl čísla 40 a dvojnásobku daného  neznámého čísla</a:t>
            </a:r>
          </a:p>
          <a:p>
            <a:r>
              <a:rPr lang="cs-CZ" dirty="0"/>
              <a:t> </a:t>
            </a:r>
            <a:r>
              <a:rPr lang="cs-CZ" dirty="0" smtClean="0"/>
              <a:t>          6 x           = 40 – 2 x </a:t>
            </a:r>
          </a:p>
          <a:p>
            <a:r>
              <a:rPr lang="cs-CZ" dirty="0"/>
              <a:t> </a:t>
            </a:r>
            <a:r>
              <a:rPr lang="cs-CZ" dirty="0" smtClean="0"/>
              <a:t>          6 x  - 4    = 40 – 2 x </a:t>
            </a:r>
          </a:p>
          <a:p>
            <a:r>
              <a:rPr lang="cs-CZ" dirty="0"/>
              <a:t> </a:t>
            </a:r>
            <a:r>
              <a:rPr lang="cs-CZ" dirty="0" smtClean="0"/>
              <a:t>          6 x + 2 x  = 40 + 4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8 x  = 44  / : 8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x  =  5,5</a:t>
            </a:r>
          </a:p>
          <a:p>
            <a:r>
              <a:rPr lang="cs-CZ" dirty="0" smtClean="0"/>
              <a:t>Zkouška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89847" y="2924944"/>
            <a:ext cx="432048" cy="43204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96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Vypracuj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rozbor úlohy</a:t>
            </a:r>
            <a:r>
              <a:rPr lang="cs-CZ" sz="3200" dirty="0" smtClean="0">
                <a:solidFill>
                  <a:srgbClr val="00B0F0"/>
                </a:solidFill>
              </a:rPr>
              <a:t>. Zapiš, co označíš jako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    </a:t>
            </a:r>
            <a:r>
              <a:rPr lang="cs-CZ" sz="3200" dirty="0" smtClean="0">
                <a:solidFill>
                  <a:srgbClr val="00B0F0"/>
                </a:solidFill>
              </a:rPr>
              <a:t>Pomocí x pak vyjádři ostatní skutečnosti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Sešit na matematiku letos zdražili o 2,50 Kč.  Za 8 sešitů tak letos zaplatíme jen o 1 korunu méně než za 10 sešitů loni. Kolik stál jeden sešit loni, kolik stojí letos?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90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805264"/>
            <a:ext cx="8229600" cy="418058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Z rozboru úlohy nyní sestav </a:t>
            </a:r>
            <a:r>
              <a:rPr lang="cs-CZ" sz="3600" b="1" dirty="0" smtClean="0">
                <a:solidFill>
                  <a:srgbClr val="FF0000"/>
                </a:solidFill>
              </a:rPr>
              <a:t>rovnici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001419"/>
          </a:xfrm>
        </p:spPr>
        <p:txBody>
          <a:bodyPr/>
          <a:lstStyle/>
          <a:p>
            <a:r>
              <a:rPr lang="cs-CZ" dirty="0" smtClean="0"/>
              <a:t>Sešit na matematiku letos zdražili o 2,50 Kč.  Za 8 sešitů tak letos zaplatíme jen o 1 korunu méně než za 10 sešitů loni. Kolik stál jeden sešit loni, kolik stojí letos?</a:t>
            </a:r>
          </a:p>
          <a:p>
            <a:r>
              <a:rPr lang="cs-CZ" dirty="0" smtClean="0"/>
              <a:t>1 sešit letos ……….x Kč</a:t>
            </a:r>
          </a:p>
          <a:p>
            <a:r>
              <a:rPr lang="cs-CZ" dirty="0" smtClean="0"/>
              <a:t>1 sešit loni………….x – 2,5 Kč</a:t>
            </a:r>
          </a:p>
          <a:p>
            <a:r>
              <a:rPr lang="cs-CZ" dirty="0" smtClean="0"/>
              <a:t>8 sešitů letos ………8 x Kč</a:t>
            </a:r>
          </a:p>
          <a:p>
            <a:r>
              <a:rPr lang="cs-CZ" dirty="0" smtClean="0"/>
              <a:t>10 sešitů loni ………10 . (x – 2,5)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090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805264"/>
            <a:ext cx="8229600" cy="418058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Z rozboru úlohy nyní sestav </a:t>
            </a:r>
            <a:r>
              <a:rPr lang="cs-CZ" sz="3600" b="1" dirty="0" smtClean="0">
                <a:solidFill>
                  <a:srgbClr val="FF0000"/>
                </a:solidFill>
              </a:rPr>
              <a:t>rovnici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001419"/>
          </a:xfrm>
        </p:spPr>
        <p:txBody>
          <a:bodyPr/>
          <a:lstStyle/>
          <a:p>
            <a:r>
              <a:rPr lang="cs-CZ" dirty="0" smtClean="0"/>
              <a:t>Sešit na matematiku letos zdražili o 2,50 Kč.  Za 8 sešitů tak letos zaplatíme jen o 1 korunu méně než za 10 sešitů loni. Kolik stál jeden sešit loni, kolik stojí letos?</a:t>
            </a:r>
          </a:p>
          <a:p>
            <a:r>
              <a:rPr lang="cs-CZ" dirty="0" smtClean="0"/>
              <a:t>1 sešit loni …………..x Kč</a:t>
            </a:r>
          </a:p>
          <a:p>
            <a:r>
              <a:rPr lang="cs-CZ" dirty="0" smtClean="0"/>
              <a:t>1 sešit letos………….x + 2,5 Kč</a:t>
            </a:r>
          </a:p>
          <a:p>
            <a:r>
              <a:rPr lang="cs-CZ" dirty="0" smtClean="0"/>
              <a:t>10 sešitů loni ………10 x Kč</a:t>
            </a:r>
          </a:p>
          <a:p>
            <a:r>
              <a:rPr lang="cs-CZ" dirty="0" smtClean="0"/>
              <a:t>8 sešitů letos ……….8 (x + 2,5) Kč</a:t>
            </a:r>
          </a:p>
        </p:txBody>
      </p:sp>
    </p:spTree>
    <p:extLst>
      <p:ext uri="{BB962C8B-B14F-4D97-AF65-F5344CB8AC3E}">
        <p14:creationId xmlns:p14="http://schemas.microsoft.com/office/powerpoint/2010/main" val="290543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Sestavit a řešit můžeme dvě různé rovnice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435280" cy="5073427"/>
          </a:xfrm>
        </p:spPr>
        <p:txBody>
          <a:bodyPr/>
          <a:lstStyle/>
          <a:p>
            <a:r>
              <a:rPr lang="cs-CZ" dirty="0" smtClean="0"/>
              <a:t>      8 x =10 (x – 2,5) – 1	8 (x + 2,5)= 10 x - 1</a:t>
            </a:r>
          </a:p>
          <a:p>
            <a:r>
              <a:rPr lang="cs-CZ" dirty="0" smtClean="0"/>
              <a:t>      8 x =10 x – 25 – 1 	8 x + 20    = 10 x - 1</a:t>
            </a:r>
          </a:p>
          <a:p>
            <a:pPr marL="0" indent="0">
              <a:buNone/>
            </a:pPr>
            <a:r>
              <a:rPr lang="cs-CZ" dirty="0" smtClean="0"/>
              <a:t>8 x–10 x = - 26                        8 x – 10 x = - 20 - 1</a:t>
            </a:r>
          </a:p>
          <a:p>
            <a:r>
              <a:rPr lang="cs-CZ" dirty="0" smtClean="0"/>
              <a:t>-  2 x   =  - 26  / : (-2)                - 2 x    = - 21 /:(-2)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u="sng" dirty="0" smtClean="0"/>
              <a:t>x   = 13</a:t>
            </a:r>
            <a:r>
              <a:rPr lang="cs-CZ" dirty="0" smtClean="0"/>
              <a:t>                                   </a:t>
            </a:r>
            <a:r>
              <a:rPr lang="cs-CZ" u="sng" dirty="0" smtClean="0"/>
              <a:t>x    = 10,5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1 sešit letos 13 Kč</a:t>
            </a:r>
          </a:p>
          <a:p>
            <a:r>
              <a:rPr lang="cs-CZ" dirty="0" smtClean="0"/>
              <a:t>1 sešit loni 10,50 Kč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3828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Vypracuj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zkoušku. Napiš odpověď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94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Vypracuj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zkoušku. Napiš odpověď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Sešit na matematiku letos zdražili o 2,50 Kč.  Za 8 sešitů tak letos zaplatíme jen o 1 korunu méně než za 10 sešitů loni. Kolik stál jeden sešit loni, kolik stojí letos?</a:t>
            </a:r>
          </a:p>
          <a:p>
            <a:r>
              <a:rPr lang="cs-CZ" dirty="0" smtClean="0"/>
              <a:t>1 sešit loni …… 10,50 Kč</a:t>
            </a:r>
          </a:p>
          <a:p>
            <a:r>
              <a:rPr lang="cs-CZ" dirty="0" smtClean="0"/>
              <a:t>1 sešit letos …… 10,50 + 2,50 = 13 Kč</a:t>
            </a:r>
          </a:p>
          <a:p>
            <a:r>
              <a:rPr lang="cs-CZ" dirty="0" smtClean="0"/>
              <a:t>10 sešitů loni …….10,50 . 10 = 105 Kč</a:t>
            </a:r>
          </a:p>
          <a:p>
            <a:r>
              <a:rPr lang="cs-CZ" dirty="0" smtClean="0"/>
              <a:t>8 sešitů letos ……. 13 . 8 = 104 Kč</a:t>
            </a:r>
          </a:p>
          <a:p>
            <a:r>
              <a:rPr lang="cs-CZ" dirty="0" smtClean="0"/>
              <a:t>105 – 104 = 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036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Vypracuj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zkoušku. Napiš odpověď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Sešit na matematiku letos zdražili o 2,50 Kč.  Za 8 sešitů tak letos zaplatíme jen o 1 korunu méně než za 10 sešitů loni. Kolik stál jeden sešit loni, kolik stojí letos?</a:t>
            </a:r>
          </a:p>
          <a:p>
            <a:r>
              <a:rPr lang="cs-CZ" dirty="0" smtClean="0"/>
              <a:t>1 sešit letos …… 13 Kč</a:t>
            </a:r>
          </a:p>
          <a:p>
            <a:r>
              <a:rPr lang="cs-CZ" dirty="0" smtClean="0"/>
              <a:t>1 sešit loni …… 13 - 2,50 = 10,50 Kč</a:t>
            </a:r>
          </a:p>
          <a:p>
            <a:r>
              <a:rPr lang="cs-CZ" dirty="0" smtClean="0"/>
              <a:t>10 sešitů loni …….10,50 . 10 = 105 Kč</a:t>
            </a:r>
          </a:p>
          <a:p>
            <a:r>
              <a:rPr lang="cs-CZ" dirty="0" smtClean="0"/>
              <a:t>8 sešitů letos ……. 13 . 8 = 104 Kč</a:t>
            </a:r>
          </a:p>
          <a:p>
            <a:r>
              <a:rPr lang="cs-CZ" dirty="0" smtClean="0"/>
              <a:t>105 – 104 = 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94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1490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Loni stál jeden sešit 10,50 Kč. Letos stojí 13 Kč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Sešit na matematiku letos zdražili o 2,50 Kč.  Za 8 sešitů tak letos zaplatíme jen o 1 korunu méně než za 10 sešitů loni. Kolik stál jeden sešit loni, kolik stojí letos?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278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880</Words>
  <Application>Microsoft Office PowerPoint</Application>
  <PresentationFormat>Předvádění na obrazovce (4:3)</PresentationFormat>
  <Paragraphs>101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Výrazy v praxi</vt:lpstr>
      <vt:lpstr>Sestav rovnici, která vystihuje uvedenou skutečnost. Rovnici vyřeš.</vt:lpstr>
      <vt:lpstr>Sestav rovnici, která vystihuje uvedenou skutečnost. Rovnici vyřeš.</vt:lpstr>
      <vt:lpstr>Sestav rovnici, která vystihuje uvedenou skutečnost. Rovnici vyřeš.</vt:lpstr>
      <vt:lpstr>Sestav rovnici, která vystihuje uvedenou skutečnost. Rovnici vyřeš</vt:lpstr>
      <vt:lpstr>Sestav rovnici, která vystihuje uvedenou skutečnost. Rovnici vyřeš</vt:lpstr>
      <vt:lpstr>Sestav rovnici, která vystihuje uvedenou skutečnost. Rovnici vyřeš</vt:lpstr>
      <vt:lpstr>Sestav rovnici, která vystihuje uvedenou skutečnost. Rovnici vyřeš</vt:lpstr>
      <vt:lpstr>Sestav rovnici, která vystihuje uvedenou skutečnost. Rovnici vyřeš</vt:lpstr>
      <vt:lpstr>Sestav rovnici, která vystihuje uvedenou skutečnost. Rovnici vyřeš</vt:lpstr>
      <vt:lpstr>Vypracuj rozbor úlohy. Zapiš, co označíš jako x    Pomocí x pak vyjádři ostatní skutečnosti</vt:lpstr>
      <vt:lpstr>Z rozboru úlohy nyní sestav rovnici</vt:lpstr>
      <vt:lpstr>Z rozboru úlohy nyní sestav rovnici</vt:lpstr>
      <vt:lpstr>Sestavit a řešit můžeme dvě různé rovnice</vt:lpstr>
      <vt:lpstr>Vypracuj zkoušku. Napiš odpověď</vt:lpstr>
      <vt:lpstr>Vypracuj zkoušku. Napiš odpověď</vt:lpstr>
      <vt:lpstr>Vypracuj zkoušku. Napiš odpověď</vt:lpstr>
      <vt:lpstr>Loni stál jeden sešit 10,50 Kč. Letos stojí 13 Kč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 v praxi</dc:title>
  <dc:creator>mrkackovav</dc:creator>
  <cp:lastModifiedBy>mrkackovav</cp:lastModifiedBy>
  <cp:revision>23</cp:revision>
  <dcterms:created xsi:type="dcterms:W3CDTF">2012-04-17T20:13:16Z</dcterms:created>
  <dcterms:modified xsi:type="dcterms:W3CDTF">2012-09-03T18:31:12Z</dcterms:modified>
</cp:coreProperties>
</file>