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67" r:id="rId5"/>
    <p:sldId id="262" r:id="rId6"/>
    <p:sldId id="268" r:id="rId7"/>
    <p:sldId id="260" r:id="rId8"/>
    <p:sldId id="261" r:id="rId9"/>
    <p:sldId id="263" r:id="rId10"/>
    <p:sldId id="264" r:id="rId11"/>
    <p:sldId id="265" r:id="rId12"/>
    <p:sldId id="266" r:id="rId13"/>
    <p:sldId id="269" r:id="rId14"/>
    <p:sldId id="270" r:id="rId15"/>
    <p:sldId id="272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94D3-2EE5-4DAE-AC14-153F788A219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30250-3509-4180-864B-838C1C6B8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131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94D3-2EE5-4DAE-AC14-153F788A219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30250-3509-4180-864B-838C1C6B8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679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94D3-2EE5-4DAE-AC14-153F788A219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30250-3509-4180-864B-838C1C6B8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341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94D3-2EE5-4DAE-AC14-153F788A219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30250-3509-4180-864B-838C1C6B8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676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94D3-2EE5-4DAE-AC14-153F788A219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30250-3509-4180-864B-838C1C6B8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905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94D3-2EE5-4DAE-AC14-153F788A219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30250-3509-4180-864B-838C1C6B8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153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94D3-2EE5-4DAE-AC14-153F788A219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30250-3509-4180-864B-838C1C6B8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083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94D3-2EE5-4DAE-AC14-153F788A219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30250-3509-4180-864B-838C1C6B8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830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94D3-2EE5-4DAE-AC14-153F788A219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30250-3509-4180-864B-838C1C6B8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758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94D3-2EE5-4DAE-AC14-153F788A219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30250-3509-4180-864B-838C1C6B8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397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294D3-2EE5-4DAE-AC14-153F788A219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30250-3509-4180-864B-838C1C6B8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012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99FF"/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FF993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9294D3-2EE5-4DAE-AC14-153F788A219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E30250-3509-4180-864B-838C1C6B8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935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EVROPA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2286000" y="2413338"/>
            <a:ext cx="47342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</a:t>
            </a:r>
            <a:r>
              <a:rPr lang="cs-CZ"/>
              <a:t>:  </a:t>
            </a:r>
            <a:r>
              <a:rPr lang="cs-CZ" smtClean="0"/>
              <a:t>VY_32_INOVACE_12_A_01_Evropa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509" y="5013176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1841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9125773"/>
              </p:ext>
            </p:extLst>
          </p:nvPr>
        </p:nvGraphicFramePr>
        <p:xfrm>
          <a:off x="1331640" y="1844824"/>
          <a:ext cx="6834212" cy="364574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Podnebné pásy, poloostrov,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ostrov, pohoří, nížiny, oceán, moře, průliv, záliv.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376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564" y="1268760"/>
            <a:ext cx="9102436" cy="5400600"/>
          </a:xfrm>
        </p:spPr>
        <p:txBody>
          <a:bodyPr>
            <a:normAutofit/>
          </a:bodyPr>
          <a:lstStyle/>
          <a:p>
            <a:r>
              <a:rPr lang="cs-CZ" b="1" dirty="0" smtClean="0"/>
              <a:t>Rozloha</a:t>
            </a:r>
            <a:r>
              <a:rPr lang="cs-CZ" dirty="0" smtClean="0"/>
              <a:t>: přibližně 10 443 000 km²</a:t>
            </a:r>
          </a:p>
          <a:p>
            <a:r>
              <a:rPr lang="cs-CZ" b="1" dirty="0" smtClean="0"/>
              <a:t>Počet obyvatel</a:t>
            </a:r>
            <a:r>
              <a:rPr lang="cs-CZ" dirty="0" smtClean="0"/>
              <a:t>: přibližně 508 000 000</a:t>
            </a:r>
          </a:p>
          <a:p>
            <a:r>
              <a:rPr lang="cs-CZ" dirty="0" smtClean="0"/>
              <a:t>Je to jeden ze 6 světadílů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Největší země</a:t>
            </a:r>
            <a:r>
              <a:rPr lang="cs-CZ" dirty="0" smtClean="0"/>
              <a:t>: Rusko - v Evropě leží asi 4 309 400 km²</a:t>
            </a:r>
          </a:p>
          <a:p>
            <a:pPr marL="0" indent="0">
              <a:buNone/>
            </a:pPr>
            <a:r>
              <a:rPr lang="cs-CZ" b="1" dirty="0" smtClean="0"/>
              <a:t>Nejmenší země</a:t>
            </a:r>
            <a:r>
              <a:rPr lang="cs-CZ" dirty="0" smtClean="0"/>
              <a:t>: Vatikán</a:t>
            </a:r>
          </a:p>
          <a:p>
            <a:pPr marL="0" indent="0">
              <a:buNone/>
            </a:pPr>
            <a:r>
              <a:rPr lang="cs-CZ" b="1" dirty="0" smtClean="0"/>
              <a:t>Nejvyšší hora</a:t>
            </a:r>
            <a:r>
              <a:rPr lang="cs-CZ" dirty="0" smtClean="0"/>
              <a:t>: </a:t>
            </a:r>
            <a:r>
              <a:rPr lang="cs-CZ" dirty="0" err="1" smtClean="0"/>
              <a:t>Mont</a:t>
            </a:r>
            <a:r>
              <a:rPr lang="cs-CZ" dirty="0" smtClean="0"/>
              <a:t> </a:t>
            </a:r>
            <a:r>
              <a:rPr lang="cs-CZ" dirty="0" err="1" smtClean="0"/>
              <a:t>Blanc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Nejdelší řeka</a:t>
            </a:r>
            <a:r>
              <a:rPr lang="cs-CZ" dirty="0" smtClean="0"/>
              <a:t>: Volha</a:t>
            </a:r>
          </a:p>
          <a:p>
            <a:pPr marL="0" indent="0">
              <a:buNone/>
            </a:pPr>
            <a:r>
              <a:rPr lang="cs-CZ" b="1" dirty="0" smtClean="0"/>
              <a:t>Největší jezero</a:t>
            </a:r>
            <a:r>
              <a:rPr lang="cs-CZ" dirty="0" smtClean="0"/>
              <a:t>: Ladožské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6519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8000"/>
                            </p:stCondLst>
                            <p:childTnLst>
                              <p:par>
                                <p:cTn id="3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6000"/>
                            </p:stCondLst>
                            <p:childTnLst>
                              <p:par>
                                <p:cTn id="4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96855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/>
              <a:t>Počasí</a:t>
            </a:r>
            <a:r>
              <a:rPr lang="cs-CZ" dirty="0" smtClean="0"/>
              <a:t> = okamžitý stav ovzduší</a:t>
            </a:r>
          </a:p>
          <a:p>
            <a:pPr marL="0" indent="0">
              <a:buNone/>
            </a:pPr>
            <a:r>
              <a:rPr lang="cs-CZ" b="1" dirty="0" smtClean="0"/>
              <a:t>Podnebí</a:t>
            </a:r>
            <a:r>
              <a:rPr lang="cs-CZ" dirty="0" smtClean="0"/>
              <a:t> = opakující se počasí</a:t>
            </a:r>
          </a:p>
          <a:p>
            <a:pPr marL="0" indent="0">
              <a:buNone/>
            </a:pPr>
            <a:r>
              <a:rPr lang="cs-CZ" dirty="0" smtClean="0"/>
              <a:t>Evropa - 3 podnebné pásy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b="1" dirty="0" smtClean="0"/>
              <a:t>Zima</a:t>
            </a:r>
            <a:r>
              <a:rPr lang="cs-CZ" sz="2400" dirty="0" smtClean="0"/>
              <a:t> - dlouhá, krutá                       mírná                               </a:t>
            </a:r>
            <a:r>
              <a:rPr lang="cs-CZ" sz="2400" dirty="0" err="1" smtClean="0"/>
              <a:t>mírná</a:t>
            </a:r>
            <a:r>
              <a:rPr lang="cs-CZ" sz="2400" dirty="0" smtClean="0"/>
              <a:t>, vlhká</a:t>
            </a:r>
          </a:p>
          <a:p>
            <a:pPr marL="0" indent="0">
              <a:buNone/>
            </a:pPr>
            <a:r>
              <a:rPr lang="cs-CZ" sz="2400" b="1" dirty="0" smtClean="0"/>
              <a:t>Léto</a:t>
            </a:r>
            <a:r>
              <a:rPr lang="cs-CZ" sz="2400" dirty="0" smtClean="0"/>
              <a:t>- krátké, mírné                         </a:t>
            </a:r>
            <a:r>
              <a:rPr lang="cs-CZ" sz="2400" dirty="0" err="1" smtClean="0"/>
              <a:t>mírné</a:t>
            </a:r>
            <a:r>
              <a:rPr lang="cs-CZ" sz="2400" dirty="0" smtClean="0"/>
              <a:t>                              dlouhé, teplé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439416" y="2771265"/>
            <a:ext cx="2232248" cy="914400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Subpolární pás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3707904" y="2771265"/>
            <a:ext cx="2016224" cy="914400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Mírný pás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6554813" y="2539752"/>
            <a:ext cx="2232248" cy="914400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Subtropický pás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1313224" y="3857391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4430541" y="3802922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7440872" y="3566164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1313224" y="5222073"/>
            <a:ext cx="484632" cy="489204"/>
          </a:xfrm>
          <a:prstGeom prst="down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4413773" y="5230057"/>
            <a:ext cx="484632" cy="583191"/>
          </a:xfrm>
          <a:prstGeom prst="down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7440872" y="5230057"/>
            <a:ext cx="484632" cy="583191"/>
          </a:xfrm>
          <a:prstGeom prst="down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za 12"/>
          <p:cNvSpPr/>
          <p:nvPr/>
        </p:nvSpPr>
        <p:spPr>
          <a:xfrm>
            <a:off x="683568" y="5813248"/>
            <a:ext cx="1634480" cy="856112"/>
          </a:xfrm>
          <a:prstGeom prst="teardrop">
            <a:avLst/>
          </a:prstGeom>
          <a:solidFill>
            <a:srgbClr val="92D050"/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Severní Evropa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Slza 13"/>
          <p:cNvSpPr/>
          <p:nvPr/>
        </p:nvSpPr>
        <p:spPr>
          <a:xfrm>
            <a:off x="3851920" y="5902036"/>
            <a:ext cx="1562472" cy="767324"/>
          </a:xfrm>
          <a:prstGeom prst="teardrop">
            <a:avLst/>
          </a:prstGeom>
          <a:solidFill>
            <a:schemeClr val="accent2">
              <a:lumMod val="60000"/>
              <a:lumOff val="40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Střední Evropa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Slza 14"/>
          <p:cNvSpPr/>
          <p:nvPr/>
        </p:nvSpPr>
        <p:spPr>
          <a:xfrm>
            <a:off x="6804248" y="5902036"/>
            <a:ext cx="1706488" cy="767324"/>
          </a:xfrm>
          <a:prstGeom prst="teardrop">
            <a:avLst/>
          </a:prstGeom>
          <a:solidFill>
            <a:srgbClr val="FFFF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Jižní Evropa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298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000"/>
                            </p:stCondLst>
                            <p:childTnLst>
                              <p:par>
                                <p:cTn id="12" presetID="56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8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98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8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7800"/>
                            </p:stCondLst>
                            <p:childTnLst>
                              <p:par>
                                <p:cTn id="35" presetID="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1800"/>
                            </p:stCondLst>
                            <p:childTnLst>
                              <p:par>
                                <p:cTn id="4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3800"/>
                            </p:stCondLst>
                            <p:childTnLst>
                              <p:par>
                                <p:cTn id="56" presetID="42" presetClass="entr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9300"/>
                            </p:stCondLst>
                            <p:childTnLst>
                              <p:par>
                                <p:cTn id="62" presetID="42" presetClass="entr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800"/>
                            </p:stCondLst>
                            <p:childTnLst>
                              <p:par>
                                <p:cTn id="68" presetID="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8800"/>
                            </p:stCondLst>
                            <p:childTnLst>
                              <p:par>
                                <p:cTn id="8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2800"/>
                            </p:stCondLst>
                            <p:childTnLst>
                              <p:par>
                                <p:cTn id="85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6800"/>
                            </p:stCondLst>
                            <p:childTnLst>
                              <p:par>
                                <p:cTn id="89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POLOOSTROVY A OSTROVY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856984" cy="554461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Poloostrovy = výběžky pevniny do moří a oceánů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Největší poloostrovy</a:t>
            </a:r>
          </a:p>
          <a:p>
            <a:pPr marL="0" indent="0">
              <a:buNone/>
            </a:pPr>
            <a:r>
              <a:rPr lang="cs-CZ" dirty="0" smtClean="0"/>
              <a:t>1. Skandinávský</a:t>
            </a:r>
          </a:p>
          <a:p>
            <a:pPr marL="0" indent="0">
              <a:buNone/>
            </a:pPr>
            <a:r>
              <a:rPr lang="cs-CZ" dirty="0" smtClean="0"/>
              <a:t>2. Pyrenejský</a:t>
            </a:r>
          </a:p>
          <a:p>
            <a:pPr marL="0" indent="0">
              <a:buNone/>
            </a:pPr>
            <a:r>
              <a:rPr lang="cs-CZ" dirty="0" smtClean="0"/>
              <a:t>3. Balkánský</a:t>
            </a:r>
          </a:p>
          <a:p>
            <a:pPr marL="0" indent="0">
              <a:buNone/>
            </a:pPr>
            <a:r>
              <a:rPr lang="cs-CZ" dirty="0" smtClean="0"/>
              <a:t>4. Apeninský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Největší ostrovy</a:t>
            </a:r>
          </a:p>
          <a:p>
            <a:pPr marL="514350" indent="-514350">
              <a:buAutoNum type="alphaUcPeriod"/>
            </a:pPr>
            <a:r>
              <a:rPr lang="cs-CZ" dirty="0" smtClean="0"/>
              <a:t>Britské ostrovy</a:t>
            </a:r>
          </a:p>
          <a:p>
            <a:pPr marL="514350" indent="-514350">
              <a:buAutoNum type="alphaUcPeriod"/>
            </a:pPr>
            <a:r>
              <a:rPr lang="cs-CZ" dirty="0" smtClean="0"/>
              <a:t>Island</a:t>
            </a:r>
          </a:p>
          <a:p>
            <a:pPr marL="514350" indent="-514350">
              <a:buAutoNum type="alphaUcPeriod"/>
            </a:pPr>
            <a:r>
              <a:rPr lang="cs-CZ" dirty="0" smtClean="0"/>
              <a:t>Irsko</a:t>
            </a:r>
          </a:p>
          <a:p>
            <a:pPr marL="514350" indent="-514350">
              <a:buAutoNum type="alphaUcPeriod"/>
            </a:pPr>
            <a:r>
              <a:rPr lang="cs-CZ" dirty="0" smtClean="0"/>
              <a:t>Sicílie</a:t>
            </a:r>
          </a:p>
          <a:p>
            <a:pPr marL="514350" indent="-514350">
              <a:buAutoNum type="alphaUcPeriod"/>
            </a:pPr>
            <a:r>
              <a:rPr lang="cs-CZ" dirty="0" smtClean="0"/>
              <a:t>Sardinie</a:t>
            </a:r>
          </a:p>
          <a:p>
            <a:pPr marL="0" indent="0">
              <a:buNone/>
            </a:pPr>
            <a:endParaRPr lang="cs-CZ" b="1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3275856" y="1772815"/>
            <a:ext cx="5204385" cy="4734111"/>
            <a:chOff x="3275856" y="1772815"/>
            <a:chExt cx="5204385" cy="4734111"/>
          </a:xfrm>
        </p:grpSpPr>
        <p:pic>
          <p:nvPicPr>
            <p:cNvPr id="4098" name="Picture 2" descr="C:\Users\Simona\Desktop\Evropa mapy\l 001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395" t="18788" r="7840" b="14141"/>
            <a:stretch/>
          </p:blipFill>
          <p:spPr bwMode="auto">
            <a:xfrm rot="16200000">
              <a:off x="3510993" y="1537678"/>
              <a:ext cx="4734111" cy="5204385"/>
            </a:xfrm>
            <a:prstGeom prst="rect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517674" y="3284984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5153394" y="3217168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701077" y="515210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933325" y="5521441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179049" y="515210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380950" y="4005064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068122" y="2421541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013923" y="378904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315465" y="5706107"/>
              <a:ext cx="330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D</a:t>
              </a:r>
              <a:endParaRPr lang="cs-CZ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883584" y="5336775"/>
              <a:ext cx="296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E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187254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0"/>
                            </p:stCondLst>
                            <p:childTnLst>
                              <p:par>
                                <p:cTn id="21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6000"/>
                            </p:stCondLst>
                            <p:childTnLst>
                              <p:par>
                                <p:cTn id="2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9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3000"/>
                            </p:stCondLst>
                            <p:childTnLst>
                              <p:par>
                                <p:cTn id="33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6500"/>
                            </p:stCondLst>
                            <p:childTnLst>
                              <p:par>
                                <p:cTn id="37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3500"/>
                            </p:stCondLst>
                            <p:childTnLst>
                              <p:par>
                                <p:cTn id="4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9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- NÍŽINY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4932040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4355974" y="1999396"/>
            <a:ext cx="4788025" cy="4371379"/>
            <a:chOff x="4355974" y="1999396"/>
            <a:chExt cx="4788025" cy="4371379"/>
          </a:xfrm>
        </p:grpSpPr>
        <p:pic>
          <p:nvPicPr>
            <p:cNvPr id="7170" name="Picture 2" descr="C:\Users\Simona\Desktop\Evropa mapy\h 002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079" t="11294" r="8716" b="15776"/>
            <a:stretch/>
          </p:blipFill>
          <p:spPr bwMode="auto">
            <a:xfrm rot="5400000">
              <a:off x="4564297" y="1791073"/>
              <a:ext cx="4371379" cy="4788025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740352" y="3356992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5508104" y="4560101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300057" y="4185085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014503" y="4988768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749986" y="4760156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353888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7776"/>
          </a:xfrm>
        </p:spPr>
        <p:txBody>
          <a:bodyPr/>
          <a:lstStyle/>
          <a:p>
            <a:r>
              <a:rPr lang="cs-CZ" dirty="0" smtClean="0"/>
              <a:t>POVRCH - POHOŘÍ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579296" cy="547260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grpSp>
        <p:nvGrpSpPr>
          <p:cNvPr id="4" name="Skupina 3"/>
          <p:cNvGrpSpPr/>
          <p:nvPr/>
        </p:nvGrpSpPr>
        <p:grpSpPr>
          <a:xfrm>
            <a:off x="107505" y="1188388"/>
            <a:ext cx="8928996" cy="5635589"/>
            <a:chOff x="107505" y="1188388"/>
            <a:chExt cx="8928996" cy="5635589"/>
          </a:xfrm>
        </p:grpSpPr>
        <p:pic>
          <p:nvPicPr>
            <p:cNvPr id="6146" name="Picture 2" descr="C:\Users\Simona\Desktop\Evropa mapy\h 002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 rot="5400000">
              <a:off x="1754208" y="-458315"/>
              <a:ext cx="5635589" cy="8928996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  <a:effectLst>
              <a:glow rad="228600">
                <a:schemeClr val="accent4">
                  <a:satMod val="175000"/>
                  <a:alpha val="40000"/>
                </a:schemeClr>
              </a:glo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323528" y="1325959"/>
              <a:ext cx="11631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Pohoří</a:t>
              </a:r>
              <a:endParaRPr lang="cs-CZ" sz="28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06664" y="1956901"/>
              <a:ext cx="10566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1. Alpy</a:t>
              </a:r>
              <a:endParaRPr lang="cs-CZ" sz="24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88682" y="2418566"/>
              <a:ext cx="161813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2. Pyreneje</a:t>
              </a:r>
              <a:endParaRPr lang="cs-CZ" sz="24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69685" y="2880231"/>
              <a:ext cx="148431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3. Karpaty</a:t>
              </a:r>
              <a:endParaRPr lang="cs-CZ" sz="24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73829" y="3341896"/>
              <a:ext cx="102111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4. Ural</a:t>
              </a:r>
              <a:endParaRPr lang="cs-CZ" sz="24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73829" y="3775351"/>
              <a:ext cx="154324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5. Apeniny</a:t>
              </a:r>
              <a:endParaRPr lang="cs-CZ" sz="24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39306" y="4184927"/>
              <a:ext cx="22142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6. Skandinávské</a:t>
              </a:r>
              <a:endParaRPr lang="cs-CZ" sz="24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88682" y="4601658"/>
              <a:ext cx="13526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7. Balkán</a:t>
              </a:r>
              <a:endParaRPr lang="cs-CZ" sz="24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779912" y="4402232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923262" y="4832490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174542" y="4601658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805399" y="2710953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094422" y="5141956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5</a:t>
              </a:r>
              <a:endParaRPr lang="cs-CZ" sz="2000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4358568" y="2832073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6</a:t>
              </a:r>
              <a:endParaRPr lang="cs-CZ" sz="2000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785207" y="5142710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7</a:t>
              </a:r>
              <a:endParaRPr lang="cs-CZ" sz="2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682161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2298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600" b="1" dirty="0" smtClean="0"/>
              <a:t>Oceány</a:t>
            </a:r>
            <a:r>
              <a:rPr lang="cs-CZ" dirty="0" smtClean="0"/>
              <a:t> - oddělují světadíly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dirty="0" smtClean="0"/>
              <a:t>. </a:t>
            </a:r>
            <a:r>
              <a:rPr lang="cs-CZ" i="1" dirty="0" smtClean="0"/>
              <a:t>Atlantský oceán</a:t>
            </a:r>
          </a:p>
          <a:p>
            <a:pPr marL="0" indent="0">
              <a:buNone/>
            </a:pPr>
            <a:r>
              <a:rPr lang="cs-CZ" b="1" dirty="0" smtClean="0"/>
              <a:t>2</a:t>
            </a:r>
            <a:r>
              <a:rPr lang="cs-CZ" dirty="0" smtClean="0"/>
              <a:t>. </a:t>
            </a:r>
            <a:r>
              <a:rPr lang="cs-CZ" i="1" dirty="0" smtClean="0"/>
              <a:t>Severní ledový oceán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b="1" dirty="0" smtClean="0"/>
              <a:t>Moře</a:t>
            </a:r>
            <a:r>
              <a:rPr lang="cs-CZ" b="1" dirty="0" smtClean="0"/>
              <a:t> </a:t>
            </a:r>
            <a:r>
              <a:rPr lang="cs-CZ" dirty="0" smtClean="0"/>
              <a:t>- části oceánů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- dotýkají se pevniny</a:t>
            </a:r>
          </a:p>
          <a:p>
            <a:pPr marL="514350" indent="-514350">
              <a:buAutoNum type="alphaU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Středozemní</a:t>
            </a:r>
          </a:p>
          <a:p>
            <a:pPr marL="514350" indent="-514350">
              <a:buAutoNum type="alphaU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Kaspické</a:t>
            </a:r>
          </a:p>
          <a:p>
            <a:pPr marL="514350" indent="-514350">
              <a:buAutoNum type="alphaU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Azovské</a:t>
            </a:r>
          </a:p>
          <a:p>
            <a:pPr marL="514350" indent="-514350">
              <a:buAutoNum type="alphaU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Černé</a:t>
            </a:r>
          </a:p>
          <a:p>
            <a:pPr marL="514350" indent="-514350">
              <a:buAutoNum type="alphaU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Norské</a:t>
            </a:r>
          </a:p>
          <a:p>
            <a:pPr marL="514350" indent="-514350">
              <a:buAutoNum type="alphaU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</a:t>
            </a:r>
          </a:p>
          <a:p>
            <a:pPr marL="514350" indent="-514350">
              <a:buAutoNum type="alphaU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Baltské</a:t>
            </a:r>
          </a:p>
          <a:p>
            <a:pPr marL="514350" indent="-514350">
              <a:buAutoNum type="alphaU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Jaderské</a:t>
            </a:r>
          </a:p>
          <a:p>
            <a:pPr marL="514350" indent="-514350">
              <a:buAutoNum type="alphaUcPeriod"/>
            </a:pP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Barentsovo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3707904" y="1844824"/>
            <a:ext cx="5184576" cy="4767959"/>
            <a:chOff x="3707904" y="1844824"/>
            <a:chExt cx="5184576" cy="4767959"/>
          </a:xfrm>
        </p:grpSpPr>
        <p:pic>
          <p:nvPicPr>
            <p:cNvPr id="5122" name="Picture 2" descr="C:\Users\Simona\Desktop\Evropa mapy\l 001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05" t="17980" r="4790" b="14141"/>
            <a:stretch/>
          </p:blipFill>
          <p:spPr bwMode="auto">
            <a:xfrm rot="16200000">
              <a:off x="3916212" y="1636516"/>
              <a:ext cx="4767959" cy="5184576"/>
            </a:xfrm>
            <a:prstGeom prst="rect">
              <a:avLst/>
            </a:prstGeom>
            <a:ln>
              <a:noFill/>
            </a:ln>
            <a:effectLst>
              <a:glow rad="228600">
                <a:schemeClr val="accent1">
                  <a:satMod val="175000"/>
                  <a:alpha val="40000"/>
                </a:schemeClr>
              </a:glow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364088" y="1948190"/>
              <a:ext cx="21709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Severní ledový oceán</a:t>
              </a:r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 rot="19269734">
              <a:off x="3740121" y="3377437"/>
              <a:ext cx="166750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Atlantský oceán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148064" y="5949280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8375185" y="4831811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369733" y="5301208"/>
              <a:ext cx="330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D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193882" y="3789040"/>
              <a:ext cx="2904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134120" y="3973706"/>
              <a:ext cx="3321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G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5865782" y="5374512"/>
              <a:ext cx="330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H</a:t>
              </a:r>
              <a:endParaRPr lang="cs-CZ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021760" y="2420888"/>
              <a:ext cx="2455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I</a:t>
              </a:r>
              <a:endParaRPr lang="cs-CZ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724128" y="2790220"/>
              <a:ext cx="296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E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7700273" y="4831811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52690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8000"/>
                            </p:stCondLst>
                            <p:childTnLst>
                              <p:par>
                                <p:cTn id="3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6000"/>
                            </p:stCondLst>
                            <p:childTnLst>
                              <p:par>
                                <p:cTn id="4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0"/>
                            </p:stCondLst>
                            <p:childTnLst>
                              <p:par>
                                <p:cTn id="45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8000"/>
                            </p:stCondLst>
                            <p:childTnLst>
                              <p:par>
                                <p:cTn id="55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2000"/>
                            </p:stCondLst>
                            <p:childTnLst>
                              <p:par>
                                <p:cTn id="6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6000"/>
                            </p:stCondLst>
                            <p:childTnLst>
                              <p:par>
                                <p:cTn id="65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0"/>
                            </p:stCondLst>
                            <p:childTnLst>
                              <p:par>
                                <p:cTn id="7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4000"/>
                            </p:stCondLst>
                            <p:childTnLst>
                              <p:par>
                                <p:cTn id="75" presetID="21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95714"/>
            <a:ext cx="8229600" cy="778552"/>
          </a:xfrm>
        </p:spPr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3740" y="1052735"/>
            <a:ext cx="8870750" cy="543975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Průlivy </a:t>
            </a:r>
            <a:r>
              <a:rPr lang="cs-CZ" dirty="0" smtClean="0"/>
              <a:t>- 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          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</a:t>
            </a:r>
            <a:r>
              <a:rPr lang="cs-CZ" b="1" dirty="0" smtClean="0"/>
              <a:t>Zálivy - </a:t>
            </a:r>
            <a:endParaRPr lang="cs-CZ" dirty="0"/>
          </a:p>
          <a:p>
            <a:pPr marL="0" indent="0">
              <a:buNone/>
            </a:pPr>
            <a:r>
              <a:rPr lang="cs-CZ" sz="4100" b="1" dirty="0" smtClean="0"/>
              <a:t>Řeky</a:t>
            </a:r>
            <a:r>
              <a:rPr lang="cs-CZ" dirty="0" smtClean="0"/>
              <a:t> - nejdelší</a:t>
            </a:r>
          </a:p>
          <a:p>
            <a:pPr marL="514350" indent="-514350">
              <a:buAutoNum type="alphaUcPeriod"/>
            </a:pPr>
            <a:r>
              <a:rPr lang="cs-CZ" dirty="0" smtClean="0"/>
              <a:t>Volha</a:t>
            </a:r>
          </a:p>
          <a:p>
            <a:pPr marL="514350" indent="-514350">
              <a:buAutoNum type="alphaUcPeriod"/>
            </a:pPr>
            <a:r>
              <a:rPr lang="cs-CZ" dirty="0" smtClean="0"/>
              <a:t>Dunaj</a:t>
            </a:r>
          </a:p>
          <a:p>
            <a:pPr marL="514350" indent="-514350">
              <a:buAutoNum type="alphaUcPeriod"/>
            </a:pPr>
            <a:r>
              <a:rPr lang="cs-CZ" dirty="0" smtClean="0"/>
              <a:t>Rýn</a:t>
            </a:r>
          </a:p>
          <a:p>
            <a:pPr marL="514350" indent="-514350">
              <a:buAutoNum type="alphaUcPeriod"/>
            </a:pPr>
            <a:r>
              <a:rPr lang="cs-CZ" dirty="0" smtClean="0"/>
              <a:t>Labe</a:t>
            </a:r>
          </a:p>
          <a:p>
            <a:pPr marL="0" indent="0">
              <a:buNone/>
            </a:pPr>
            <a:r>
              <a:rPr lang="cs-CZ" sz="4100" b="1" dirty="0" smtClean="0"/>
              <a:t>Jezera</a:t>
            </a:r>
            <a:r>
              <a:rPr lang="cs-CZ" sz="4100" dirty="0" smtClean="0"/>
              <a:t> </a:t>
            </a:r>
            <a:r>
              <a:rPr lang="cs-CZ" dirty="0" smtClean="0"/>
              <a:t>- největší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841575" y="799931"/>
            <a:ext cx="1440160" cy="749472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La Manche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4139952" y="762820"/>
            <a:ext cx="1377098" cy="750038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Gibraltar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04048" y="1691775"/>
            <a:ext cx="1289542" cy="414115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Botnický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092280" y="1691775"/>
            <a:ext cx="1327675" cy="38715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Biskajský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39552" y="4742455"/>
            <a:ext cx="2190220" cy="453721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1. </a:t>
            </a:r>
            <a:r>
              <a:rPr lang="cs-CZ" sz="2000" b="1" dirty="0" err="1" smtClean="0">
                <a:solidFill>
                  <a:schemeClr val="tx1"/>
                </a:solidFill>
              </a:rPr>
              <a:t>Ladošské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93740" y="5196177"/>
            <a:ext cx="2101995" cy="502793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2. Oněžské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93740" y="5770072"/>
            <a:ext cx="1848349" cy="473434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3. </a:t>
            </a:r>
            <a:r>
              <a:rPr lang="cs-CZ" sz="2000" b="1" dirty="0" err="1" smtClean="0">
                <a:solidFill>
                  <a:schemeClr val="tx1"/>
                </a:solidFill>
              </a:rPr>
              <a:t>V</a:t>
            </a:r>
            <a:r>
              <a:rPr lang="cs-CZ" sz="2000" b="1" dirty="0" err="1" smtClean="0">
                <a:solidFill>
                  <a:schemeClr val="tx1"/>
                </a:solidFill>
                <a:latin typeface="Calibri"/>
                <a:cs typeface="Calibri"/>
              </a:rPr>
              <a:t>änern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41020" y="6243506"/>
            <a:ext cx="1783038" cy="497969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4. Balaton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Slunce 14"/>
          <p:cNvSpPr/>
          <p:nvPr/>
        </p:nvSpPr>
        <p:spPr>
          <a:xfrm>
            <a:off x="4512816" y="1750940"/>
            <a:ext cx="315685" cy="38266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344552" y="1137839"/>
            <a:ext cx="216024" cy="20292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Čtyřcípá hvězda 30"/>
          <p:cNvSpPr/>
          <p:nvPr/>
        </p:nvSpPr>
        <p:spPr>
          <a:xfrm>
            <a:off x="6627587" y="1691775"/>
            <a:ext cx="392122" cy="414115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4006945" y="2300564"/>
            <a:ext cx="4965996" cy="4519322"/>
            <a:chOff x="4006945" y="2300564"/>
            <a:chExt cx="4965996" cy="4519322"/>
          </a:xfrm>
        </p:grpSpPr>
        <p:pic>
          <p:nvPicPr>
            <p:cNvPr id="8194" name="Picture 2" descr="C:\Users\Simona\Desktop\Evropa mapy\h 001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917" t="19277" r="7213" b="13598"/>
            <a:stretch/>
          </p:blipFill>
          <p:spPr bwMode="auto">
            <a:xfrm rot="16200000">
              <a:off x="4230282" y="2077227"/>
              <a:ext cx="4519322" cy="496599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8117139" y="3573016"/>
              <a:ext cx="3401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A</a:t>
              </a:r>
              <a:endParaRPr lang="cs-CZ" sz="2000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627587" y="5145981"/>
              <a:ext cx="32893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B</a:t>
              </a:r>
              <a:endParaRPr lang="cs-CZ" sz="20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517050" y="4528398"/>
              <a:ext cx="32092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C</a:t>
              </a:r>
              <a:endParaRPr lang="cs-CZ" sz="20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963330" y="4528398"/>
              <a:ext cx="34657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D</a:t>
              </a:r>
              <a:endParaRPr lang="cs-CZ" sz="2000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862454" y="3573016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1</a:t>
              </a:r>
              <a:endParaRPr lang="cs-CZ" sz="2000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7092280" y="3356992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2</a:t>
              </a:r>
              <a:endParaRPr lang="cs-CZ" sz="2000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992462" y="3773071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3</a:t>
              </a:r>
              <a:endParaRPr lang="cs-CZ" sz="2000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231719" y="5145981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4</a:t>
              </a:r>
              <a:endParaRPr lang="cs-CZ" sz="2000" b="1" dirty="0"/>
            </a:p>
          </p:txBody>
        </p:sp>
        <p:sp>
          <p:nvSpPr>
            <p:cNvPr id="25" name="Slunce 24"/>
            <p:cNvSpPr/>
            <p:nvPr/>
          </p:nvSpPr>
          <p:spPr>
            <a:xfrm>
              <a:off x="6334661" y="3557047"/>
              <a:ext cx="310564" cy="216024"/>
            </a:xfrm>
            <a:prstGeom prst="sun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92" name="Čtyřcípá hvězda 8191"/>
            <p:cNvSpPr/>
            <p:nvPr/>
          </p:nvSpPr>
          <p:spPr>
            <a:xfrm>
              <a:off x="4512816" y="4969315"/>
              <a:ext cx="343147" cy="367636"/>
            </a:xfrm>
            <a:prstGeom prst="star4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93" name="Ovál 8192"/>
            <p:cNvSpPr/>
            <p:nvPr/>
          </p:nvSpPr>
          <p:spPr>
            <a:xfrm>
              <a:off x="5040052" y="4742455"/>
              <a:ext cx="216024" cy="168229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99" name="Srdce 8198"/>
            <p:cNvSpPr/>
            <p:nvPr/>
          </p:nvSpPr>
          <p:spPr>
            <a:xfrm>
              <a:off x="4502397" y="6228045"/>
              <a:ext cx="363984" cy="263382"/>
            </a:xfrm>
            <a:prstGeom prst="hear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200" name="Srdce 8199"/>
          <p:cNvSpPr/>
          <p:nvPr/>
        </p:nvSpPr>
        <p:spPr>
          <a:xfrm>
            <a:off x="3563888" y="980728"/>
            <a:ext cx="443056" cy="258575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9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8000"/>
                            </p:stCondLst>
                            <p:childTnLst>
                              <p:par>
                                <p:cTn id="46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2000"/>
                            </p:stCondLst>
                            <p:childTnLst>
                              <p:par>
                                <p:cTn id="63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6000"/>
                            </p:stCondLst>
                            <p:childTnLst>
                              <p:par>
                                <p:cTn id="80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0000"/>
                            </p:stCondLst>
                            <p:childTnLst>
                              <p:par>
                                <p:cTn id="97" presetID="4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EVROPY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268761"/>
            <a:ext cx="4040188" cy="504056"/>
          </a:xfrm>
        </p:spPr>
        <p:txBody>
          <a:bodyPr>
            <a:noAutofit/>
          </a:bodyPr>
          <a:lstStyle/>
          <a:p>
            <a:r>
              <a:rPr lang="cs-CZ" sz="2800" dirty="0" smtClean="0"/>
              <a:t>Severní Evropa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79512" y="1916832"/>
            <a:ext cx="4104456" cy="4788768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Island, Norsko, Švédsko, </a:t>
            </a:r>
            <a:r>
              <a:rPr lang="cs-CZ" dirty="0" err="1" smtClean="0"/>
              <a:t>Finsko,Dánsko</a:t>
            </a: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340769"/>
            <a:ext cx="4041775" cy="5760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Jižní Evropa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916832"/>
            <a:ext cx="4041775" cy="46805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- Portugalsko, Španělsko,</a:t>
            </a:r>
          </a:p>
          <a:p>
            <a:pPr marL="0" indent="0">
              <a:buNone/>
            </a:pPr>
            <a:r>
              <a:rPr lang="cs-CZ" dirty="0" smtClean="0"/>
              <a:t>  Itálie, Řecko</a:t>
            </a:r>
            <a:endParaRPr lang="cs-CZ" dirty="0"/>
          </a:p>
        </p:txBody>
      </p:sp>
      <p:pic>
        <p:nvPicPr>
          <p:cNvPr id="1028" name="Picture 4" descr="C:\Users\Simona\Desktop\Evropa mapy\Severní 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61" t="8485" r="12727" b="6602"/>
          <a:stretch/>
        </p:blipFill>
        <p:spPr bwMode="auto">
          <a:xfrm>
            <a:off x="287180" y="2996953"/>
            <a:ext cx="3780764" cy="33811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9" name="Picture 5" descr="C:\Users\Simona\Desktop\Evropa mapy\Jižní E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52" t="8889" r="13031" b="6998"/>
          <a:stretch/>
        </p:blipFill>
        <p:spPr bwMode="auto">
          <a:xfrm>
            <a:off x="4716016" y="3025784"/>
            <a:ext cx="3783553" cy="33234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561596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EVROPY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1268761"/>
            <a:ext cx="4317876" cy="504056"/>
          </a:xfrm>
        </p:spPr>
        <p:txBody>
          <a:bodyPr>
            <a:noAutofit/>
          </a:bodyPr>
          <a:lstStyle/>
          <a:p>
            <a:r>
              <a:rPr lang="cs-CZ" sz="2800" dirty="0" smtClean="0"/>
              <a:t>Východní Evropa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1844824"/>
            <a:ext cx="4317876" cy="48965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Litva, Lotyšsko, Estonsko, Rusko, Bělorusko, Ukrajina, Moldavsko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340769"/>
            <a:ext cx="4041775" cy="432047"/>
          </a:xfrm>
        </p:spPr>
        <p:txBody>
          <a:bodyPr>
            <a:noAutofit/>
          </a:bodyPr>
          <a:lstStyle/>
          <a:p>
            <a:r>
              <a:rPr lang="cs-CZ" sz="2800" dirty="0" smtClean="0"/>
              <a:t>Západní Evropa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427985" y="1772816"/>
            <a:ext cx="4464496" cy="494663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Velká Británie, Irsko, Francie,</a:t>
            </a:r>
          </a:p>
          <a:p>
            <a:pPr marL="0" indent="0">
              <a:buNone/>
            </a:pPr>
            <a:r>
              <a:rPr lang="cs-CZ" dirty="0" smtClean="0"/>
              <a:t>  Belgie, Nizozemsko, Lucembursko</a:t>
            </a:r>
            <a:endParaRPr lang="cs-CZ" dirty="0"/>
          </a:p>
        </p:txBody>
      </p:sp>
      <p:pic>
        <p:nvPicPr>
          <p:cNvPr id="2050" name="Picture 2" descr="C:\Users\Simona\Desktop\Evropa mapy\Východní 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57" t="9495" r="11970" b="5656"/>
          <a:stretch/>
        </p:blipFill>
        <p:spPr bwMode="auto">
          <a:xfrm>
            <a:off x="395536" y="2780928"/>
            <a:ext cx="3890852" cy="34259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1" name="Picture 3" descr="C:\Users\Simona\Desktop\Evropa mapy\Západní E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55" t="8081" r="12423" b="6464"/>
          <a:stretch/>
        </p:blipFill>
        <p:spPr bwMode="auto">
          <a:xfrm>
            <a:off x="5028238" y="2780927"/>
            <a:ext cx="3855159" cy="34259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459448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EVROPY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1268761"/>
            <a:ext cx="4245868" cy="504056"/>
          </a:xfrm>
        </p:spPr>
        <p:txBody>
          <a:bodyPr/>
          <a:lstStyle/>
          <a:p>
            <a:r>
              <a:rPr lang="cs-CZ" dirty="0" smtClean="0"/>
              <a:t>Střední Evropa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7504" y="1844824"/>
            <a:ext cx="4389884" cy="48245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Německo, Polsko, Slovensko,</a:t>
            </a:r>
          </a:p>
          <a:p>
            <a:pPr marL="0" indent="0">
              <a:buNone/>
            </a:pPr>
            <a:r>
              <a:rPr lang="cs-CZ" dirty="0" smtClean="0"/>
              <a:t>Maďarsko, Rakousko, Švýcarsko,</a:t>
            </a:r>
          </a:p>
          <a:p>
            <a:pPr marL="0" indent="0">
              <a:buNone/>
            </a:pPr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268761"/>
            <a:ext cx="4041775" cy="576064"/>
          </a:xfrm>
        </p:spPr>
        <p:txBody>
          <a:bodyPr/>
          <a:lstStyle/>
          <a:p>
            <a:r>
              <a:rPr lang="cs-CZ" dirty="0" smtClean="0"/>
              <a:t>Jihovýchodní Evropa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916832"/>
            <a:ext cx="4319463" cy="47525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Slovinsko, Chorvatsko, Srbsko,</a:t>
            </a:r>
          </a:p>
          <a:p>
            <a:pPr marL="0" indent="0">
              <a:buNone/>
            </a:pPr>
            <a:r>
              <a:rPr lang="cs-CZ" dirty="0" smtClean="0"/>
              <a:t>Bosna a Hercegovina, Kosovo,</a:t>
            </a:r>
          </a:p>
          <a:p>
            <a:pPr marL="0" indent="0">
              <a:buNone/>
            </a:pPr>
            <a:r>
              <a:rPr lang="cs-CZ" dirty="0" smtClean="0"/>
              <a:t>Černá Hora, Makedonie, Albánie,</a:t>
            </a:r>
          </a:p>
          <a:p>
            <a:pPr marL="0" indent="0">
              <a:buNone/>
            </a:pPr>
            <a:r>
              <a:rPr lang="cs-CZ" dirty="0" smtClean="0"/>
              <a:t>Bulharsko, Rumunsko</a:t>
            </a:r>
            <a:endParaRPr lang="cs-CZ" dirty="0"/>
          </a:p>
        </p:txBody>
      </p:sp>
      <p:pic>
        <p:nvPicPr>
          <p:cNvPr id="3074" name="Picture 2" descr="C:\Users\Simona\Desktop\Evropa mapy\Střední 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55" t="9091" r="12424" b="6666"/>
          <a:stretch/>
        </p:blipFill>
        <p:spPr bwMode="auto">
          <a:xfrm>
            <a:off x="384694" y="3356992"/>
            <a:ext cx="3452240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075" name="Picture 3" descr="C:\Users\Simona\Desktop\Evropa mapy\Jihov E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09" t="9091" r="11970" b="6951"/>
          <a:stretch/>
        </p:blipFill>
        <p:spPr bwMode="auto">
          <a:xfrm>
            <a:off x="5004048" y="3789040"/>
            <a:ext cx="3240360" cy="28291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297346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ODPOVĚZTE: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9971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1) Které ostrovy Evropy znáte?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2) Co je to poloostrov?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3) Jaké poloostrovy se v Evropě nacházejí?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4) Která pohoří můžete v Evropě navštívit?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5) Napište 4 nejdelší řeky Evropy.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…………………………………………………………………………………..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739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ODPOVĚZTE: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9971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6) Jak se jmenují 2 největší jezera Evropy?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…………………………………………………………………………………...</a:t>
            </a:r>
          </a:p>
          <a:p>
            <a:pPr marL="0" indent="0">
              <a:buNone/>
            </a:pPr>
            <a:r>
              <a:rPr lang="cs-CZ" dirty="0" smtClean="0"/>
              <a:t>7) Který stát Evropy je největší a který nejmenší?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8) Na jaké části můžete Evropu rozdělit?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9) Která moře Evropy znáte?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10) Jaké je podnebí v Evropě?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0928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8282972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se světadílem - Evropa 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957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Vlastní zdroje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57200" y="1600200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8531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779</TotalTime>
  <Words>643</Words>
  <Application>Microsoft Office PowerPoint</Application>
  <PresentationFormat>Předvádění na obrazovce (4:3)</PresentationFormat>
  <Paragraphs>225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EVROPA</vt:lpstr>
      <vt:lpstr>Prezentace aplikace PowerPoint</vt:lpstr>
      <vt:lpstr>EVROPA</vt:lpstr>
      <vt:lpstr>PODNEBÍ EVROPY</vt:lpstr>
      <vt:lpstr>POLOOSTROVY A OSTROVY</vt:lpstr>
      <vt:lpstr>POVRCH - NÍŽINY</vt:lpstr>
      <vt:lpstr>POVRCH - POHOŘÍ</vt:lpstr>
      <vt:lpstr>VODSTVO</vt:lpstr>
      <vt:lpstr>VODSTVO</vt:lpstr>
      <vt:lpstr>ROZDĚLENÍ EVROPY</vt:lpstr>
      <vt:lpstr>ROZDĚLENÍ EVROPY</vt:lpstr>
      <vt:lpstr>ROZDĚLENÍ EVROPY</vt:lpstr>
      <vt:lpstr>SPRÁVNĚ ODPOVĚZTE:</vt:lpstr>
      <vt:lpstr>SPRÁVNĚ ODPOVĚZTE: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</dc:title>
  <dc:creator>Simona</dc:creator>
  <cp:lastModifiedBy>Zdeněk Kubík</cp:lastModifiedBy>
  <cp:revision>116</cp:revision>
  <dcterms:created xsi:type="dcterms:W3CDTF">2012-04-22T09:37:32Z</dcterms:created>
  <dcterms:modified xsi:type="dcterms:W3CDTF">2012-06-25T06:01:25Z</dcterms:modified>
</cp:coreProperties>
</file>