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58" r:id="rId4"/>
    <p:sldId id="257" r:id="rId5"/>
    <p:sldId id="259" r:id="rId6"/>
    <p:sldId id="261" r:id="rId7"/>
    <p:sldId id="264" r:id="rId8"/>
    <p:sldId id="262" r:id="rId9"/>
    <p:sldId id="263" r:id="rId10"/>
    <p:sldId id="265" r:id="rId11"/>
    <p:sldId id="266" r:id="rId12"/>
    <p:sldId id="267" r:id="rId13"/>
    <p:sldId id="268" r:id="rId14"/>
    <p:sldId id="272" r:id="rId15"/>
    <p:sldId id="269" r:id="rId16"/>
    <p:sldId id="270" r:id="rId17"/>
    <p:sldId id="271" r:id="rId18"/>
    <p:sldId id="273" r:id="rId19"/>
    <p:sldId id="275" r:id="rId20"/>
    <p:sldId id="26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0734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5388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2568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614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778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246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8521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876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9006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5234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4022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7743B8-1B4A-45EA-B3A5-169EE24A68BF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0E8B1E-8462-4E8B-8552-D2B4788D3A0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48466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RAKOUSKO A ŠVÝCARSKO</a:t>
            </a:r>
            <a:endParaRPr lang="cs-CZ" b="1" dirty="0"/>
          </a:p>
        </p:txBody>
      </p:sp>
      <p:sp>
        <p:nvSpPr>
          <p:cNvPr id="2" name="Obdélník 1"/>
          <p:cNvSpPr/>
          <p:nvPr/>
        </p:nvSpPr>
        <p:spPr>
          <a:xfrm>
            <a:off x="1835696" y="2204864"/>
            <a:ext cx="56886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Název školy:  Základní škola Karla Klíče Hostinné</a:t>
            </a:r>
          </a:p>
          <a:p>
            <a:r>
              <a:rPr lang="cs-CZ" dirty="0"/>
              <a:t>Autor:  Mgr. Simona Stránská</a:t>
            </a:r>
          </a:p>
          <a:p>
            <a:r>
              <a:rPr lang="cs-CZ" dirty="0"/>
              <a:t>Název:  </a:t>
            </a:r>
            <a:r>
              <a:rPr lang="cs-CZ" dirty="0" smtClean="0"/>
              <a:t>VY_32_INOVACE_12_A_03_Rakousko </a:t>
            </a:r>
            <a:r>
              <a:rPr lang="cs-CZ" dirty="0" smtClean="0"/>
              <a:t>a  Švýcarsko</a:t>
            </a:r>
            <a:endParaRPr lang="cs-CZ" dirty="0"/>
          </a:p>
          <a:p>
            <a:r>
              <a:rPr lang="cs-CZ" dirty="0"/>
              <a:t>Téma:   Vlastivěda - </a:t>
            </a:r>
            <a:r>
              <a:rPr lang="cs-CZ" dirty="0" smtClean="0"/>
              <a:t>Evropa</a:t>
            </a:r>
            <a:endParaRPr lang="cs-CZ" dirty="0"/>
          </a:p>
          <a:p>
            <a:r>
              <a:rPr lang="cs-CZ" dirty="0"/>
              <a:t>Číslo projektu: CZ.1.07/1.4.00/21.2131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4725144"/>
            <a:ext cx="5761037" cy="112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549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790342"/>
              </p:ext>
            </p:extLst>
          </p:nvPr>
        </p:nvGraphicFramePr>
        <p:xfrm>
          <a:off x="1187624" y="1340768"/>
          <a:ext cx="6834212" cy="3645747"/>
        </p:xfrm>
        <a:graphic>
          <a:graphicData uri="http://schemas.openxmlformats.org/drawingml/2006/table">
            <a:tbl>
              <a:tblPr firstRow="1" bandRow="1"/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8.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17.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 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Evropa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Rakousko a Švýcarsko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1F497D">
                        <a:lumMod val="40000"/>
                        <a:lumOff val="60000"/>
                      </a:srgbClr>
                    </a:solidFill>
                  </a:tcPr>
                </a:tc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Povrch,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poloha, vodstvo, průmysl, zemědělství, kulturní památka, město, federace.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860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REPUBLIKA RAKOUSKO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Hlavní město</a:t>
            </a:r>
            <a:r>
              <a:rPr lang="cs-CZ" dirty="0" smtClean="0"/>
              <a:t>: Vídeň</a:t>
            </a:r>
          </a:p>
          <a:p>
            <a:pPr marL="0" indent="0">
              <a:buNone/>
            </a:pPr>
            <a:r>
              <a:rPr lang="cs-CZ" b="1" dirty="0" smtClean="0"/>
              <a:t>Počet obyvatel</a:t>
            </a:r>
            <a:r>
              <a:rPr lang="cs-CZ" dirty="0" smtClean="0"/>
              <a:t>: 8,3 milionů</a:t>
            </a:r>
          </a:p>
          <a:p>
            <a:pPr marL="0" indent="0">
              <a:buNone/>
            </a:pPr>
            <a:r>
              <a:rPr lang="cs-CZ" b="1" dirty="0" smtClean="0"/>
              <a:t>Rozloha</a:t>
            </a:r>
            <a:r>
              <a:rPr lang="cs-CZ" dirty="0" smtClean="0"/>
              <a:t>:83 871 km²</a:t>
            </a:r>
          </a:p>
          <a:p>
            <a:pPr marL="0" indent="0">
              <a:buNone/>
            </a:pPr>
            <a:r>
              <a:rPr lang="cs-CZ" b="1" dirty="0" smtClean="0"/>
              <a:t>Úřední jazyk</a:t>
            </a:r>
            <a:r>
              <a:rPr lang="cs-CZ" dirty="0" smtClean="0"/>
              <a:t>: němčina</a:t>
            </a:r>
          </a:p>
          <a:p>
            <a:pPr marL="0" indent="0">
              <a:buNone/>
            </a:pPr>
            <a:r>
              <a:rPr lang="cs-CZ" dirty="0" smtClean="0"/>
              <a:t>Skládá se z 9 spolkových zemí.</a:t>
            </a:r>
          </a:p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dirty="0"/>
              <a:t>j</a:t>
            </a:r>
            <a:r>
              <a:rPr lang="cs-CZ" dirty="0" smtClean="0"/>
              <a:t>e to federativní republika</a:t>
            </a:r>
          </a:p>
          <a:p>
            <a:pPr marL="0" indent="0">
              <a:buNone/>
            </a:pPr>
            <a:r>
              <a:rPr lang="cs-CZ" dirty="0" smtClean="0"/>
              <a:t>- je součástí Evropské unie</a:t>
            </a:r>
            <a:endParaRPr lang="cs-CZ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4572000" y="2358980"/>
            <a:ext cx="4995116" cy="2082777"/>
            <a:chOff x="4572000" y="2358980"/>
            <a:chExt cx="4995116" cy="2082777"/>
          </a:xfrm>
        </p:grpSpPr>
        <p:pic>
          <p:nvPicPr>
            <p:cNvPr id="1026" name="Picture 2" descr="C:\Users\Simona\Pictures\2012-05-06 1\1 011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71494" b="95373" l="10000" r="9321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102" b="3434"/>
            <a:stretch/>
          </p:blipFill>
          <p:spPr bwMode="auto">
            <a:xfrm rot="10800000">
              <a:off x="4572000" y="2492896"/>
              <a:ext cx="4995116" cy="1814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2" descr="C:\Users\Simona\Desktop\Barevné hotovo\Rakousko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ackgroundRemoval t="0" b="95674" l="2907" r="9732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72000" y="2358980"/>
              <a:ext cx="4428154" cy="20827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8100392" y="3128570"/>
              <a:ext cx="7393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Vídeň</a:t>
              </a:r>
              <a:endParaRPr lang="cs-CZ" b="1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7596336" y="3676382"/>
              <a:ext cx="58381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Mur</a:t>
              </a:r>
              <a:endParaRPr lang="cs-CZ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812100" y="2564904"/>
              <a:ext cx="73609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Dunaj</a:t>
              </a:r>
              <a:endParaRPr lang="cs-CZ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016918" y="3351507"/>
              <a:ext cx="4860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Inn</a:t>
              </a:r>
              <a:endParaRPr lang="cs-CZ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436096" y="3644303"/>
              <a:ext cx="595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Alpy</a:t>
              </a:r>
              <a:endParaRPr lang="cs-CZ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6475957" y="3491868"/>
              <a:ext cx="11203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Vysoké Taury</a:t>
              </a:r>
              <a:endParaRPr lang="cs-CZ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7036146" y="3128570"/>
              <a:ext cx="8901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Nízké T.</a:t>
              </a:r>
              <a:endParaRPr lang="cs-CZ" dirty="0"/>
            </a:p>
          </p:txBody>
        </p:sp>
        <p:sp>
          <p:nvSpPr>
            <p:cNvPr id="12" name="Ovál 11"/>
            <p:cNvSpPr/>
            <p:nvPr/>
          </p:nvSpPr>
          <p:spPr>
            <a:xfrm>
              <a:off x="4669939" y="3256362"/>
              <a:ext cx="128226" cy="113748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4876990" y="2672813"/>
              <a:ext cx="162595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Lichtenštejnsko</a:t>
              </a:r>
              <a:endParaRPr lang="cs-CZ" dirty="0"/>
            </a:p>
          </p:txBody>
        </p:sp>
        <p:cxnSp>
          <p:nvCxnSpPr>
            <p:cNvPr id="15" name="Přímá spojnice se šipkou 14"/>
            <p:cNvCxnSpPr/>
            <p:nvPr/>
          </p:nvCxnSpPr>
          <p:spPr>
            <a:xfrm flipV="1">
              <a:off x="4734052" y="2934236"/>
              <a:ext cx="269996" cy="194334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78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buFontTx/>
              <a:buChar char="-"/>
            </a:pPr>
            <a:r>
              <a:rPr lang="cs-CZ" dirty="0" smtClean="0"/>
              <a:t>vnitrozemský stát</a:t>
            </a:r>
          </a:p>
          <a:p>
            <a:pPr>
              <a:buFontTx/>
              <a:buChar char="-"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SOUSEDNÍ STÁTY</a:t>
            </a:r>
          </a:p>
          <a:p>
            <a:pPr marL="0" indent="0">
              <a:buNone/>
            </a:pPr>
            <a:r>
              <a:rPr lang="cs-CZ" dirty="0" smtClean="0"/>
              <a:t>1. Švýcarsko</a:t>
            </a:r>
          </a:p>
          <a:p>
            <a:pPr marL="0" indent="0">
              <a:buNone/>
            </a:pPr>
            <a:r>
              <a:rPr lang="cs-CZ" dirty="0" smtClean="0"/>
              <a:t>2. Lichtenštejnsko</a:t>
            </a:r>
          </a:p>
          <a:p>
            <a:pPr marL="0" indent="0">
              <a:buNone/>
            </a:pPr>
            <a:r>
              <a:rPr lang="cs-CZ" dirty="0" smtClean="0"/>
              <a:t>3. Německo</a:t>
            </a:r>
          </a:p>
          <a:p>
            <a:pPr marL="0" indent="0">
              <a:buNone/>
            </a:pPr>
            <a:r>
              <a:rPr lang="cs-CZ" dirty="0" smtClean="0"/>
              <a:t>4. Česká republika</a:t>
            </a:r>
          </a:p>
          <a:p>
            <a:pPr marL="0" indent="0">
              <a:buNone/>
            </a:pPr>
            <a:r>
              <a:rPr lang="cs-CZ" dirty="0" smtClean="0"/>
              <a:t>5. Slovensko</a:t>
            </a:r>
          </a:p>
          <a:p>
            <a:pPr marL="0" indent="0">
              <a:buNone/>
            </a:pPr>
            <a:r>
              <a:rPr lang="cs-CZ" dirty="0" smtClean="0"/>
              <a:t>6. Maďarsko</a:t>
            </a:r>
          </a:p>
          <a:p>
            <a:pPr marL="0" indent="0">
              <a:buNone/>
            </a:pPr>
            <a:r>
              <a:rPr lang="cs-CZ" dirty="0" smtClean="0"/>
              <a:t>7. Slovinsko</a:t>
            </a:r>
          </a:p>
          <a:p>
            <a:pPr marL="0" indent="0">
              <a:buNone/>
            </a:pPr>
            <a:r>
              <a:rPr lang="cs-CZ" dirty="0" smtClean="0"/>
              <a:t>8. Itálie</a:t>
            </a:r>
            <a:endParaRPr lang="cs-CZ" dirty="0"/>
          </a:p>
        </p:txBody>
      </p:sp>
      <p:grpSp>
        <p:nvGrpSpPr>
          <p:cNvPr id="17" name="Skupina 16"/>
          <p:cNvGrpSpPr/>
          <p:nvPr/>
        </p:nvGrpSpPr>
        <p:grpSpPr>
          <a:xfrm>
            <a:off x="4313163" y="1354035"/>
            <a:ext cx="3536014" cy="5186103"/>
            <a:chOff x="4313163" y="1354035"/>
            <a:chExt cx="3536014" cy="5186103"/>
          </a:xfrm>
        </p:grpSpPr>
        <p:grpSp>
          <p:nvGrpSpPr>
            <p:cNvPr id="5" name="Skupina 4"/>
            <p:cNvGrpSpPr/>
            <p:nvPr/>
          </p:nvGrpSpPr>
          <p:grpSpPr>
            <a:xfrm>
              <a:off x="4477976" y="1354035"/>
              <a:ext cx="3371201" cy="5042357"/>
              <a:chOff x="4591374" y="1188823"/>
              <a:chExt cx="4127441" cy="5966252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1299662">
                <a:off x="5406653" y="2887091"/>
                <a:ext cx="2651174" cy="9643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732240" y="2261107"/>
                <a:ext cx="1749822" cy="14832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5914625">
                <a:off x="6471436" y="2109793"/>
                <a:ext cx="826535" cy="138111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5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91374" y="3167802"/>
                <a:ext cx="1518623" cy="79748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9" name="Picture 5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prstClr val="black"/>
                  <a:srgbClr val="C000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92051">
                <a:off x="5041886" y="1188823"/>
                <a:ext cx="1848194" cy="228484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30" name="Picture 6"/>
              <p:cNvPicPr>
                <a:picLocks noChangeAspect="1" noChangeArrowheads="1"/>
              </p:cNvPicPr>
              <p:nvPr/>
            </p:nvPicPr>
            <p:blipFill>
              <a:blip r:embed="rId7" cstate="print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354464">
                <a:off x="6943970" y="2887144"/>
                <a:ext cx="1774845" cy="107383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31" name="Picture 7"/>
              <p:cNvPicPr>
                <a:picLocks noChangeAspect="1" noChangeArrowheads="1"/>
              </p:cNvPicPr>
              <p:nvPr/>
            </p:nvPicPr>
            <p:blipFill>
              <a:blip r:embed="rId8" cstate="print">
                <a:duotone>
                  <a:prstClr val="black"/>
                  <a:srgbClr val="7030A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439962">
                <a:off x="6223121" y="3606524"/>
                <a:ext cx="1208897" cy="7494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32" name="Picture 8"/>
              <p:cNvPicPr>
                <a:picLocks noChangeAspect="1" noChangeArrowheads="1"/>
              </p:cNvPicPr>
              <p:nvPr/>
            </p:nvPicPr>
            <p:blipFill>
              <a:blip r:embed="rId9" cstate="print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0805177">
                <a:off x="5008659" y="3150182"/>
                <a:ext cx="3124939" cy="400489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" name="TextovéPole 5"/>
            <p:cNvSpPr txBox="1"/>
            <p:nvPr/>
          </p:nvSpPr>
          <p:spPr>
            <a:xfrm>
              <a:off x="6235753" y="2621823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4</a:t>
              </a:r>
              <a:endParaRPr lang="cs-CZ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6825170" y="2744606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5</a:t>
              </a:r>
              <a:endParaRPr lang="cs-CZ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5613743" y="206084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3</a:t>
              </a:r>
              <a:endParaRPr lang="cs-CZ" b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4974624" y="319851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1</a:t>
              </a:r>
              <a:endParaRPr lang="cs-CZ" b="1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6737337" y="3232993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6</a:t>
              </a:r>
              <a:endParaRPr lang="cs-CZ" b="1" dirty="0"/>
            </a:p>
          </p:txBody>
        </p:sp>
        <p:sp>
          <p:nvSpPr>
            <p:cNvPr id="11" name="TextovéPole 10"/>
            <p:cNvSpPr txBox="1"/>
            <p:nvPr/>
          </p:nvSpPr>
          <p:spPr>
            <a:xfrm>
              <a:off x="6235548" y="350588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7</a:t>
              </a:r>
              <a:endParaRPr lang="cs-CZ" b="1" dirty="0"/>
            </a:p>
          </p:txBody>
        </p:sp>
        <p:sp>
          <p:nvSpPr>
            <p:cNvPr id="12" name="TextovéPole 11"/>
            <p:cNvSpPr txBox="1"/>
            <p:nvPr/>
          </p:nvSpPr>
          <p:spPr>
            <a:xfrm>
              <a:off x="5613743" y="394398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8</a:t>
              </a:r>
              <a:endParaRPr lang="cs-CZ" b="1" dirty="0"/>
            </a:p>
          </p:txBody>
        </p:sp>
        <p:pic>
          <p:nvPicPr>
            <p:cNvPr id="13" name="Picture 2"/>
            <p:cNvPicPr>
              <a:picLocks noChangeAspect="1" noChangeArrowheads="1"/>
            </p:cNvPicPr>
            <p:nvPr/>
          </p:nvPicPr>
          <p:blipFill>
            <a:blip r:embed="rId10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4072299">
              <a:off x="5095880" y="5064484"/>
              <a:ext cx="670049" cy="7124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5" name="TextovéPole 14"/>
            <p:cNvSpPr txBox="1"/>
            <p:nvPr/>
          </p:nvSpPr>
          <p:spPr>
            <a:xfrm>
              <a:off x="5356108" y="3061916"/>
              <a:ext cx="26124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2</a:t>
              </a:r>
              <a:endParaRPr lang="cs-CZ" sz="2800" b="1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4313163" y="5116542"/>
              <a:ext cx="9429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Sardinie</a:t>
              </a:r>
              <a:endParaRPr lang="cs-CZ" dirty="0"/>
            </a:p>
          </p:txBody>
        </p:sp>
        <p:sp>
          <p:nvSpPr>
            <p:cNvPr id="16" name="TextovéPole 15"/>
            <p:cNvSpPr txBox="1"/>
            <p:nvPr/>
          </p:nvSpPr>
          <p:spPr>
            <a:xfrm>
              <a:off x="5356108" y="6170806"/>
              <a:ext cx="715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err="1" smtClean="0"/>
                <a:t>Sicilie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1036115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POHOŘÍ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/>
          <a:lstStyle/>
          <a:p>
            <a:pPr marL="0" indent="0">
              <a:buNone/>
            </a:pPr>
            <a:r>
              <a:rPr lang="cs-CZ" sz="3600" b="1" dirty="0" smtClean="0"/>
              <a:t>                                                   ALPY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Grossglockner</a:t>
            </a:r>
          </a:p>
          <a:p>
            <a:pPr marL="0" indent="0">
              <a:buNone/>
            </a:pPr>
            <a:r>
              <a:rPr lang="cs-CZ" dirty="0" smtClean="0"/>
              <a:t>-nejvyšší vrchol</a:t>
            </a:r>
          </a:p>
          <a:p>
            <a:pPr marL="0" indent="0">
              <a:buNone/>
            </a:pPr>
            <a:r>
              <a:rPr lang="cs-CZ" b="1" dirty="0" smtClean="0"/>
              <a:t>Vysoké Taury</a:t>
            </a: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Nízké Taury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3449246"/>
            <a:ext cx="2232248" cy="1674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581128"/>
            <a:ext cx="2520280" cy="16791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916832"/>
            <a:ext cx="2362557" cy="17128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016974" y="4343964"/>
            <a:ext cx="54691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3" descr="C:\Users\Simona\Desktop\fotky\704  Salza a Soča Letková\Milan fotky +1 video\ivetka\IMG_254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828995"/>
            <a:ext cx="2119784" cy="15898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scene3d>
            <a:camera prst="orthographicFront"/>
            <a:lightRig rig="threePt" dir="t"/>
          </a:scene3d>
          <a:sp3d>
            <a:bevelT w="114300" prst="artDeco"/>
          </a:sp3d>
          <a:extLst/>
        </p:spPr>
      </p:pic>
    </p:spTree>
    <p:extLst>
      <p:ext uri="{BB962C8B-B14F-4D97-AF65-F5344CB8AC3E}">
        <p14:creationId xmlns:p14="http://schemas.microsoft.com/office/powerpoint/2010/main" val="266387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96752"/>
            <a:ext cx="8784976" cy="54726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400" dirty="0" smtClean="0"/>
              <a:t>               ŘEKY</a:t>
            </a:r>
            <a:endParaRPr lang="cs-CZ" sz="4400" dirty="0"/>
          </a:p>
        </p:txBody>
      </p:sp>
      <p:pic>
        <p:nvPicPr>
          <p:cNvPr id="3074" name="Picture 2" descr="C:\Users\Simona\Desktop\fotky\704  Salza a Soča Letková\Milan fotky +1 video\ivetka\IMG_256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863035"/>
            <a:ext cx="4680520" cy="3510390"/>
          </a:xfrm>
          <a:prstGeom prst="ellipse">
            <a:avLst/>
          </a:prstGeom>
          <a:ln>
            <a:noFill/>
          </a:ln>
          <a:effectLst>
            <a:glow rad="63500">
              <a:schemeClr val="accent1">
                <a:satMod val="175000"/>
                <a:alpha val="40000"/>
              </a:schemeClr>
            </a:glow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/>
          <p:cNvSpPr/>
          <p:nvPr/>
        </p:nvSpPr>
        <p:spPr>
          <a:xfrm>
            <a:off x="827583" y="2276872"/>
            <a:ext cx="1292161" cy="11604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Dunaj</a:t>
            </a:r>
            <a:endParaRPr lang="cs-CZ" sz="2000" b="1" dirty="0"/>
          </a:p>
        </p:txBody>
      </p:sp>
      <p:sp>
        <p:nvSpPr>
          <p:cNvPr id="5" name="Ovál 4"/>
          <p:cNvSpPr/>
          <p:nvPr/>
        </p:nvSpPr>
        <p:spPr>
          <a:xfrm>
            <a:off x="1043608" y="4437111"/>
            <a:ext cx="1440160" cy="139351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Salzach</a:t>
            </a:r>
            <a:endParaRPr lang="cs-CZ" sz="2000" b="1" dirty="0"/>
          </a:p>
        </p:txBody>
      </p:sp>
      <p:sp>
        <p:nvSpPr>
          <p:cNvPr id="6" name="Ovál 5"/>
          <p:cNvSpPr/>
          <p:nvPr/>
        </p:nvSpPr>
        <p:spPr>
          <a:xfrm>
            <a:off x="4366828" y="5373425"/>
            <a:ext cx="1285292" cy="121767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Mur</a:t>
            </a:r>
            <a:endParaRPr lang="cs-CZ" sz="2000" b="1" dirty="0"/>
          </a:p>
        </p:txBody>
      </p:sp>
      <p:sp>
        <p:nvSpPr>
          <p:cNvPr id="7" name="Ovál 6"/>
          <p:cNvSpPr/>
          <p:nvPr/>
        </p:nvSpPr>
        <p:spPr>
          <a:xfrm>
            <a:off x="7308304" y="2276872"/>
            <a:ext cx="1231095" cy="116048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Inn</a:t>
            </a:r>
            <a:endParaRPr lang="cs-CZ" sz="2000" b="1" dirty="0"/>
          </a:p>
        </p:txBody>
      </p:sp>
      <p:sp>
        <p:nvSpPr>
          <p:cNvPr id="8" name="Ovál 7"/>
          <p:cNvSpPr/>
          <p:nvPr/>
        </p:nvSpPr>
        <p:spPr>
          <a:xfrm>
            <a:off x="7164288" y="4676666"/>
            <a:ext cx="1216763" cy="115395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err="1" smtClean="0"/>
              <a:t>Möll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3286313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6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507288" cy="547260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Neziderské</a:t>
            </a:r>
          </a:p>
          <a:p>
            <a:pPr marL="0" indent="0">
              <a:buNone/>
            </a:pPr>
            <a:r>
              <a:rPr lang="cs-CZ" dirty="0" smtClean="0"/>
              <a:t>Bodamské</a:t>
            </a:r>
          </a:p>
          <a:p>
            <a:pPr marL="0" indent="0">
              <a:buNone/>
            </a:pPr>
            <a:r>
              <a:rPr lang="cs-CZ" dirty="0" err="1" smtClean="0"/>
              <a:t>Atterské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Mondsee</a:t>
            </a:r>
            <a:endParaRPr lang="cs-CZ" dirty="0" smtClean="0"/>
          </a:p>
          <a:p>
            <a:pPr marL="0" indent="0">
              <a:buNone/>
            </a:pPr>
            <a:r>
              <a:rPr lang="cs-CZ" dirty="0" err="1" smtClean="0"/>
              <a:t>Traunsee</a:t>
            </a:r>
            <a:r>
              <a:rPr lang="cs-CZ" dirty="0" smtClean="0"/>
              <a:t>                                                                   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1" y="1340768"/>
            <a:ext cx="5391263" cy="54202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4" name="TextovéPole 3"/>
          <p:cNvSpPr txBox="1"/>
          <p:nvPr/>
        </p:nvSpPr>
        <p:spPr>
          <a:xfrm>
            <a:off x="3779912" y="1521658"/>
            <a:ext cx="15161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JEZERA</a:t>
            </a:r>
            <a:endParaRPr lang="cs-CZ" sz="3600" dirty="0"/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2267744" y="3429000"/>
            <a:ext cx="1512168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5945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775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  <p:sp>
        <p:nvSpPr>
          <p:cNvPr id="4" name="Svislý svitek 3"/>
          <p:cNvSpPr/>
          <p:nvPr/>
        </p:nvSpPr>
        <p:spPr>
          <a:xfrm>
            <a:off x="1135476" y="1340768"/>
            <a:ext cx="5976664" cy="511256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Papírenský</a:t>
            </a:r>
          </a:p>
          <a:p>
            <a:pPr algn="ctr"/>
            <a:r>
              <a:rPr lang="cs-CZ" sz="3600" dirty="0" smtClean="0"/>
              <a:t>Automobilový</a:t>
            </a:r>
          </a:p>
          <a:p>
            <a:pPr algn="ctr"/>
            <a:r>
              <a:rPr lang="cs-CZ" sz="3600" dirty="0" smtClean="0"/>
              <a:t>Strojírenský</a:t>
            </a:r>
          </a:p>
          <a:p>
            <a:pPr algn="ctr"/>
            <a:r>
              <a:rPr lang="cs-CZ" sz="3600" dirty="0" smtClean="0"/>
              <a:t>Potravinářský</a:t>
            </a:r>
          </a:p>
          <a:p>
            <a:pPr algn="ctr"/>
            <a:r>
              <a:rPr lang="cs-CZ" sz="3600" dirty="0" smtClean="0"/>
              <a:t>Chemický</a:t>
            </a:r>
          </a:p>
          <a:p>
            <a:pPr algn="ctr"/>
            <a:r>
              <a:rPr lang="cs-CZ" sz="3600" dirty="0" smtClean="0"/>
              <a:t>Dřevozpracující</a:t>
            </a:r>
            <a:endParaRPr lang="cs-CZ" sz="3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15816" y="6021288"/>
            <a:ext cx="26557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Vodní elektrárny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604795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Obilí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Brambory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Cukrová řepa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Vinná réva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Ovoce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Chov</a:t>
            </a:r>
            <a:r>
              <a:rPr lang="cs-CZ" dirty="0" smtClean="0"/>
              <a:t>  prasat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drůbeže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ovcí</a:t>
            </a:r>
            <a:endParaRPr lang="cs-CZ" dirty="0"/>
          </a:p>
        </p:txBody>
      </p:sp>
      <p:pic>
        <p:nvPicPr>
          <p:cNvPr id="2050" name="Picture 2" descr="C:\Users\Simona\Desktop\fotky\704  Salza a Soča Letková\Milan fotky +1 video\ivetka\IMG_25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501008"/>
            <a:ext cx="2592288" cy="21602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Simona\Desktop\zelenina\Snímek 01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47" b="89965" l="9991" r="925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239090"/>
            <a:ext cx="3491880" cy="2618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58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75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75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75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7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75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17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750"/>
                            </p:stCondLst>
                            <p:childTnLst>
                              <p:par>
                                <p:cTn id="25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75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25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8000"/>
                            </p:stCondLst>
                            <p:childTnLst>
                              <p:par>
                                <p:cTn id="41" presetID="6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HLAVNÍ MĚSTO - VÍDEŇ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- řeka Dunaj</a:t>
            </a:r>
          </a:p>
          <a:p>
            <a:pPr marL="0" indent="0">
              <a:buNone/>
            </a:pPr>
            <a:r>
              <a:rPr lang="cs-CZ" dirty="0" smtClean="0"/>
              <a:t>- říční přístav</a:t>
            </a:r>
          </a:p>
          <a:p>
            <a:pPr marL="0" indent="0">
              <a:buNone/>
            </a:pPr>
            <a:r>
              <a:rPr lang="cs-CZ" dirty="0" smtClean="0"/>
              <a:t>- zábavný park </a:t>
            </a:r>
            <a:r>
              <a:rPr lang="cs-CZ" dirty="0" err="1" smtClean="0"/>
              <a:t>Prater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muzea</a:t>
            </a:r>
          </a:p>
          <a:p>
            <a:pPr marL="0" indent="0">
              <a:buNone/>
            </a:pPr>
            <a:r>
              <a:rPr lang="cs-CZ" dirty="0" smtClean="0"/>
              <a:t>- Dům umělců</a:t>
            </a:r>
          </a:p>
          <a:p>
            <a:pPr marL="0" indent="0">
              <a:buNone/>
            </a:pPr>
            <a:r>
              <a:rPr lang="cs-CZ" dirty="0" smtClean="0"/>
              <a:t>- Rakouská národní knihovna</a:t>
            </a:r>
          </a:p>
          <a:p>
            <a:pPr>
              <a:buFontTx/>
              <a:buChar char="-"/>
            </a:pPr>
            <a:r>
              <a:rPr lang="cs-CZ" dirty="0" smtClean="0"/>
              <a:t>ZOO</a:t>
            </a:r>
          </a:p>
          <a:p>
            <a:pPr marL="0" indent="0">
              <a:buNone/>
            </a:pPr>
            <a:r>
              <a:rPr lang="cs-CZ" dirty="0" smtClean="0"/>
              <a:t>- Vídeňská státní opera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844824"/>
            <a:ext cx="2044137" cy="170060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898" y="4971911"/>
            <a:ext cx="2016224" cy="151216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12976"/>
            <a:ext cx="2129813" cy="159736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V="1">
            <a:off x="4211960" y="2780928"/>
            <a:ext cx="288032" cy="1440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5436096" y="4293096"/>
            <a:ext cx="864096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499992" y="5589240"/>
            <a:ext cx="72008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8749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250"/>
                            </p:stCondLst>
                            <p:childTnLst>
                              <p:par>
                                <p:cTn id="24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250"/>
                            </p:stCondLst>
                            <p:childTnLst>
                              <p:par>
                                <p:cTn id="29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250"/>
                            </p:stCondLst>
                            <p:childTnLst>
                              <p:par>
                                <p:cTn id="34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25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8500"/>
                            </p:stCondLst>
                            <p:childTnLst>
                              <p:par>
                                <p:cTn id="43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0"/>
                            </p:stCondLst>
                            <p:childTnLst>
                              <p:par>
                                <p:cTn id="48" presetID="2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6500"/>
                            </p:stCondLst>
                            <p:childTnLst>
                              <p:par>
                                <p:cTn id="53" presetID="18" presetClass="entr" presetSubtype="12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47260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cs-CZ" b="1" dirty="0" smtClean="0"/>
              <a:t>Štýrský Hradec</a:t>
            </a:r>
          </a:p>
          <a:p>
            <a:pPr marL="0" indent="0">
              <a:buNone/>
            </a:pPr>
            <a:r>
              <a:rPr lang="cs-CZ" dirty="0" smtClean="0"/>
              <a:t>- zámecký vrch </a:t>
            </a:r>
            <a:r>
              <a:rPr lang="cs-CZ" dirty="0" err="1" smtClean="0"/>
              <a:t>Schlossberg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- hodinová věž </a:t>
            </a:r>
          </a:p>
          <a:p>
            <a:pPr marL="0" indent="0">
              <a:buNone/>
            </a:pPr>
            <a:r>
              <a:rPr lang="cs-CZ" b="1" dirty="0" smtClean="0"/>
              <a:t>Linec</a:t>
            </a:r>
          </a:p>
          <a:p>
            <a:pPr marL="0" indent="0">
              <a:buNone/>
            </a:pPr>
            <a:r>
              <a:rPr lang="cs-CZ" dirty="0" smtClean="0"/>
              <a:t>- přístav</a:t>
            </a:r>
          </a:p>
          <a:p>
            <a:pPr marL="0" indent="0">
              <a:buNone/>
            </a:pPr>
            <a:r>
              <a:rPr lang="cs-CZ" dirty="0" smtClean="0"/>
              <a:t>- botanická zahrada</a:t>
            </a:r>
          </a:p>
          <a:p>
            <a:pPr marL="0" indent="0">
              <a:buNone/>
            </a:pPr>
            <a:r>
              <a:rPr lang="cs-CZ" dirty="0" smtClean="0"/>
              <a:t>- 19. stol. první železnice z Českých Budějovic do Lince</a:t>
            </a:r>
          </a:p>
          <a:p>
            <a:pPr marL="0" indent="0">
              <a:buNone/>
            </a:pPr>
            <a:r>
              <a:rPr lang="cs-CZ" b="1" dirty="0" smtClean="0"/>
              <a:t>Salzburg</a:t>
            </a:r>
          </a:p>
          <a:p>
            <a:pPr marL="0" indent="0">
              <a:buNone/>
            </a:pPr>
            <a:r>
              <a:rPr lang="cs-CZ" dirty="0" smtClean="0"/>
              <a:t>- rodiště W. A. Mozarta</a:t>
            </a:r>
          </a:p>
          <a:p>
            <a:pPr marL="0" indent="0">
              <a:buNone/>
            </a:pPr>
            <a:r>
              <a:rPr lang="cs-CZ" b="1" dirty="0" smtClean="0"/>
              <a:t>Innsbruck</a:t>
            </a:r>
          </a:p>
          <a:p>
            <a:pPr marL="0" indent="0">
              <a:buNone/>
            </a:pPr>
            <a:r>
              <a:rPr lang="cs-CZ" dirty="0" smtClean="0"/>
              <a:t>- letiště</a:t>
            </a:r>
          </a:p>
          <a:p>
            <a:pPr marL="0" indent="0">
              <a:buNone/>
            </a:pPr>
            <a:r>
              <a:rPr lang="cs-CZ" dirty="0" smtClean="0"/>
              <a:t>- mezinárodní lyžařské závody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25530"/>
            <a:ext cx="1556579" cy="2252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3465" y="4449339"/>
            <a:ext cx="2845935" cy="20953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>
            <a:off x="2555776" y="4725144"/>
            <a:ext cx="216024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/>
          <p:nvPr/>
        </p:nvCxnSpPr>
        <p:spPr>
          <a:xfrm>
            <a:off x="2987824" y="2420888"/>
            <a:ext cx="12961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96985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8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2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000"/>
                            </p:stCondLst>
                            <p:childTnLst>
                              <p:par>
                                <p:cTn id="7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STŘEDISKA ZIMNÍCH SPORTŮ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363272" cy="5040560"/>
          </a:xfrm>
        </p:spPr>
        <p:txBody>
          <a:bodyPr/>
          <a:lstStyle/>
          <a:p>
            <a:pPr marL="0" indent="0">
              <a:buNone/>
            </a:pPr>
            <a:r>
              <a:rPr lang="cs-CZ" b="1" dirty="0" smtClean="0"/>
              <a:t>Národní sport </a:t>
            </a:r>
            <a:r>
              <a:rPr lang="cs-CZ" dirty="0" smtClean="0"/>
              <a:t>- lyžování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b="1" dirty="0" smtClean="0"/>
              <a:t>Dachstein </a:t>
            </a:r>
            <a:r>
              <a:rPr lang="cs-CZ" dirty="0" smtClean="0"/>
              <a:t>                                     </a:t>
            </a:r>
            <a:r>
              <a:rPr lang="cs-CZ" b="1" dirty="0" err="1" smtClean="0"/>
              <a:t>Schladming</a:t>
            </a:r>
            <a:endParaRPr lang="cs-CZ" b="1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</a:t>
            </a:r>
            <a:r>
              <a:rPr lang="cs-CZ" b="1" dirty="0" smtClean="0"/>
              <a:t>Innsbruck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</a:t>
            </a:r>
            <a:r>
              <a:rPr lang="cs-CZ" b="1" dirty="0" err="1" smtClean="0"/>
              <a:t>Zell</a:t>
            </a:r>
            <a:r>
              <a:rPr lang="cs-CZ" b="1" dirty="0" smtClean="0"/>
              <a:t> </a:t>
            </a:r>
            <a:r>
              <a:rPr lang="cs-CZ" b="1" dirty="0" err="1" smtClean="0"/>
              <a:t>am</a:t>
            </a:r>
            <a:r>
              <a:rPr lang="cs-CZ" b="1" dirty="0" smtClean="0"/>
              <a:t> </a:t>
            </a:r>
            <a:r>
              <a:rPr lang="cs-CZ" b="1" dirty="0" err="1" smtClean="0"/>
              <a:t>See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                  </a:t>
            </a:r>
            <a:r>
              <a:rPr lang="cs-CZ" b="1" dirty="0" err="1" smtClean="0"/>
              <a:t>Kitzbühel</a:t>
            </a:r>
            <a:endParaRPr lang="cs-CZ" b="1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356992"/>
            <a:ext cx="2952328" cy="237626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510204"/>
            <a:ext cx="2736785" cy="222305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0" name="Přímá spojnice se šipkou 9"/>
          <p:cNvCxnSpPr/>
          <p:nvPr/>
        </p:nvCxnSpPr>
        <p:spPr>
          <a:xfrm>
            <a:off x="6228184" y="3222172"/>
            <a:ext cx="288032" cy="1348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827584" y="3222172"/>
            <a:ext cx="288032" cy="2788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4873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589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                </a:t>
            </a:r>
            <a:r>
              <a:rPr lang="cs-CZ" b="1" dirty="0" smtClean="0"/>
              <a:t>Zámek</a:t>
            </a:r>
            <a:r>
              <a:rPr lang="cs-CZ" dirty="0" smtClean="0"/>
              <a:t> </a:t>
            </a:r>
            <a:r>
              <a:rPr lang="cs-CZ" dirty="0" err="1" smtClean="0"/>
              <a:t>Schönbrunn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err="1" smtClean="0"/>
              <a:t>Mirabell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err="1" smtClean="0"/>
              <a:t>Klessheim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err="1" smtClean="0"/>
              <a:t>Merkenstein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</a:t>
            </a:r>
            <a:r>
              <a:rPr lang="cs-CZ" dirty="0" err="1" smtClean="0"/>
              <a:t>Orth</a:t>
            </a: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Palác</a:t>
            </a:r>
            <a:r>
              <a:rPr lang="cs-CZ" dirty="0" smtClean="0"/>
              <a:t> Belveder                       </a:t>
            </a:r>
            <a:r>
              <a:rPr lang="cs-CZ" b="1" dirty="0" smtClean="0"/>
              <a:t>Hrad</a:t>
            </a:r>
            <a:r>
              <a:rPr lang="cs-CZ" dirty="0" smtClean="0"/>
              <a:t> Liechtenstein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</a:t>
            </a:r>
            <a:r>
              <a:rPr lang="cs-CZ" dirty="0" err="1" smtClean="0"/>
              <a:t>Ottenstein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470213"/>
            <a:ext cx="2303716" cy="15348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968" y="1412776"/>
            <a:ext cx="1864536" cy="13718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Přímá spojnice se šipkou 6"/>
          <p:cNvCxnSpPr/>
          <p:nvPr/>
        </p:nvCxnSpPr>
        <p:spPr>
          <a:xfrm flipV="1">
            <a:off x="5436096" y="2996952"/>
            <a:ext cx="504056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402" y="5068335"/>
            <a:ext cx="2081808" cy="15613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1203" y="5366736"/>
            <a:ext cx="1736981" cy="13027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Přímá spojnice se šipkou 8"/>
          <p:cNvCxnSpPr/>
          <p:nvPr/>
        </p:nvCxnSpPr>
        <p:spPr>
          <a:xfrm flipH="1">
            <a:off x="6516216" y="5366736"/>
            <a:ext cx="360040" cy="2225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1115616" y="4797152"/>
            <a:ext cx="36004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470213"/>
            <a:ext cx="1773109" cy="18002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Přímá spojnice se šipkou 12"/>
          <p:cNvCxnSpPr/>
          <p:nvPr/>
        </p:nvCxnSpPr>
        <p:spPr>
          <a:xfrm flipV="1">
            <a:off x="6696236" y="3789040"/>
            <a:ext cx="39604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H="1">
            <a:off x="2915816" y="2784665"/>
            <a:ext cx="360040" cy="2122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1724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13" presetClass="entr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5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9500"/>
                            </p:stCondLst>
                            <p:childTnLst>
                              <p:par>
                                <p:cTn id="44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500"/>
                            </p:stCondLst>
                            <p:childTnLst>
                              <p:par>
                                <p:cTn id="48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500"/>
                            </p:stCondLst>
                            <p:childTnLst>
                              <p:par>
                                <p:cTn id="52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8500"/>
                            </p:stCondLst>
                            <p:childTnLst>
                              <p:par>
                                <p:cTn id="56" presetID="1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ODPOVĚZTE: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Jaké je hlavní město a co zde můžete vidět?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</a:t>
            </a:r>
          </a:p>
          <a:p>
            <a:pPr marL="514350" indent="-514350">
              <a:buAutoNum type="arabicParenR" startAt="2"/>
            </a:pPr>
            <a:r>
              <a:rPr lang="cs-CZ" dirty="0" smtClean="0"/>
              <a:t>Která pohoří se zde nachází?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………………………………………………………………………..</a:t>
            </a:r>
          </a:p>
          <a:p>
            <a:pPr marL="514350" indent="-514350">
              <a:buAutoNum type="arabicParenR" startAt="3"/>
            </a:pPr>
            <a:r>
              <a:rPr lang="cs-CZ" dirty="0" smtClean="0"/>
              <a:t>Napište 1 řeku a 1 jezero Rakouska.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………………………………………………………………………….</a:t>
            </a:r>
          </a:p>
          <a:p>
            <a:pPr marL="514350" indent="-514350">
              <a:buAutoNum type="arabicParenR" startAt="4"/>
            </a:pPr>
            <a:r>
              <a:rPr lang="cs-CZ" dirty="0" smtClean="0"/>
              <a:t>Čím je známé město Salzburg a Innsbruck?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……………………………………………………………………..</a:t>
            </a:r>
          </a:p>
          <a:p>
            <a:pPr marL="514350" indent="-514350">
              <a:buAutoNum type="arabicParenR" startAt="5"/>
            </a:pPr>
            <a:r>
              <a:rPr lang="cs-CZ" dirty="0" smtClean="0"/>
              <a:t>Který sport je považován za národní?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969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66FFFF"/>
            </a:gs>
            <a:gs pos="36000">
              <a:srgbClr val="FAC77D"/>
            </a:gs>
            <a:gs pos="61000">
              <a:srgbClr val="FBA97D"/>
            </a:gs>
            <a:gs pos="100000">
              <a:srgbClr val="00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ŠVÝCARSKÁ FEDERACE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Hlavní město</a:t>
            </a:r>
            <a:r>
              <a:rPr lang="cs-CZ" dirty="0" smtClean="0"/>
              <a:t>: Bern</a:t>
            </a:r>
          </a:p>
          <a:p>
            <a:pPr marL="0" indent="0">
              <a:buNone/>
            </a:pPr>
            <a:r>
              <a:rPr lang="cs-CZ" b="1" dirty="0" smtClean="0"/>
              <a:t>Počet obyvatel</a:t>
            </a:r>
            <a:r>
              <a:rPr lang="cs-CZ" dirty="0" smtClean="0"/>
              <a:t>: 7,8 milionů</a:t>
            </a:r>
          </a:p>
          <a:p>
            <a:pPr marL="0" indent="0">
              <a:buNone/>
            </a:pPr>
            <a:r>
              <a:rPr lang="cs-CZ" b="1" dirty="0" smtClean="0"/>
              <a:t>Rozloha</a:t>
            </a:r>
            <a:r>
              <a:rPr lang="cs-CZ" dirty="0" smtClean="0"/>
              <a:t>: 41 285km²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Úřední jazyk</a:t>
            </a:r>
            <a:r>
              <a:rPr lang="cs-CZ" dirty="0" smtClean="0"/>
              <a:t>: němčina, francouzština, italština,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rétorománština</a:t>
            </a:r>
          </a:p>
          <a:p>
            <a:endParaRPr lang="cs-CZ" dirty="0"/>
          </a:p>
        </p:txBody>
      </p:sp>
      <p:grpSp>
        <p:nvGrpSpPr>
          <p:cNvPr id="8" name="Skupina 7"/>
          <p:cNvGrpSpPr/>
          <p:nvPr/>
        </p:nvGrpSpPr>
        <p:grpSpPr>
          <a:xfrm>
            <a:off x="4139953" y="1233625"/>
            <a:ext cx="5019149" cy="3074084"/>
            <a:chOff x="4139953" y="1233625"/>
            <a:chExt cx="5019149" cy="3074084"/>
          </a:xfrm>
        </p:grpSpPr>
        <p:pic>
          <p:nvPicPr>
            <p:cNvPr id="2050" name="Picture 2" descr="C:\Users\Simona\Desktop\Barevné hotovo\Švýcarsko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864" b="100000" l="0" r="9679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65273" y="1772816"/>
              <a:ext cx="4493829" cy="253105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6084168" y="2132856"/>
              <a:ext cx="6351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Bern</a:t>
              </a:r>
              <a:endParaRPr lang="cs-CZ" b="1" dirty="0"/>
            </a:p>
          </p:txBody>
        </p:sp>
        <p:sp>
          <p:nvSpPr>
            <p:cNvPr id="5" name="TextovéPole 4"/>
            <p:cNvSpPr txBox="1"/>
            <p:nvPr/>
          </p:nvSpPr>
          <p:spPr>
            <a:xfrm>
              <a:off x="7157391" y="2786040"/>
              <a:ext cx="5320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Rýn</a:t>
              </a:r>
              <a:endParaRPr lang="cs-CZ" dirty="0"/>
            </a:p>
          </p:txBody>
        </p:sp>
        <p:sp>
          <p:nvSpPr>
            <p:cNvPr id="6" name="TextovéPole 5"/>
            <p:cNvSpPr txBox="1"/>
            <p:nvPr/>
          </p:nvSpPr>
          <p:spPr>
            <a:xfrm rot="20848229">
              <a:off x="7190361" y="3354208"/>
              <a:ext cx="5954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Alpy</a:t>
              </a:r>
              <a:endParaRPr lang="cs-CZ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7423393" y="1233625"/>
              <a:ext cx="139707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Bodamské jezero</a:t>
              </a:r>
              <a:endParaRPr lang="cs-CZ" dirty="0"/>
            </a:p>
          </p:txBody>
        </p:sp>
        <p:cxnSp>
          <p:nvCxnSpPr>
            <p:cNvPr id="11" name="Přímá spojnice se šipkou 10"/>
            <p:cNvCxnSpPr/>
            <p:nvPr/>
          </p:nvCxnSpPr>
          <p:spPr>
            <a:xfrm flipH="1">
              <a:off x="7689396" y="1556790"/>
              <a:ext cx="699028" cy="576066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TextovéPole 11"/>
            <p:cNvSpPr txBox="1"/>
            <p:nvPr/>
          </p:nvSpPr>
          <p:spPr>
            <a:xfrm>
              <a:off x="4139953" y="3661378"/>
              <a:ext cx="122413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Ženevské jezero</a:t>
              </a:r>
              <a:endParaRPr lang="cs-CZ" dirty="0"/>
            </a:p>
          </p:txBody>
        </p:sp>
        <p:cxnSp>
          <p:nvCxnSpPr>
            <p:cNvPr id="14" name="Přímá spojnice se šipkou 13"/>
            <p:cNvCxnSpPr/>
            <p:nvPr/>
          </p:nvCxnSpPr>
          <p:spPr>
            <a:xfrm flipV="1">
              <a:off x="5220072" y="3155372"/>
              <a:ext cx="360040" cy="602310"/>
            </a:xfrm>
            <a:prstGeom prst="straightConnector1">
              <a:avLst/>
            </a:prstGeom>
            <a:ln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818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66FFFF"/>
            </a:gs>
            <a:gs pos="36000">
              <a:srgbClr val="FAC77D"/>
            </a:gs>
            <a:gs pos="61000">
              <a:srgbClr val="FBA97D"/>
            </a:gs>
            <a:gs pos="100000">
              <a:srgbClr val="00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POLOHA,POVRCH A VODSTVO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2"/>
            <a:ext cx="9036496" cy="5733257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 vnitrozemský stát              </a:t>
            </a:r>
            <a:r>
              <a:rPr lang="cs-CZ" b="1" dirty="0" smtClean="0"/>
              <a:t>Pohoří</a:t>
            </a:r>
            <a:r>
              <a:rPr lang="cs-CZ" dirty="0" smtClean="0"/>
              <a:t>: Alpy</a:t>
            </a:r>
          </a:p>
          <a:p>
            <a:pPr marL="0" indent="0">
              <a:buNone/>
            </a:pPr>
            <a:r>
              <a:rPr lang="cs-CZ" b="1" dirty="0" smtClean="0"/>
              <a:t>Sousední státy      Řeka: </a:t>
            </a:r>
            <a:r>
              <a:rPr lang="cs-CZ" dirty="0" smtClean="0"/>
              <a:t>Rýn  </a:t>
            </a:r>
            <a:r>
              <a:rPr lang="cs-CZ" b="1" dirty="0" smtClean="0"/>
              <a:t>Jezera</a:t>
            </a:r>
            <a:r>
              <a:rPr lang="cs-CZ" dirty="0" smtClean="0"/>
              <a:t>: Ženevské</a:t>
            </a: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A. Itálie                                                   </a:t>
            </a:r>
            <a:r>
              <a:rPr lang="cs-CZ" dirty="0" err="1" smtClean="0"/>
              <a:t>Bodamcké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B. Francie                                                Curyšské</a:t>
            </a:r>
          </a:p>
          <a:p>
            <a:pPr marL="0" indent="0">
              <a:buNone/>
            </a:pPr>
            <a:r>
              <a:rPr lang="cs-CZ" dirty="0" smtClean="0"/>
              <a:t>C. Německo                                          </a:t>
            </a:r>
          </a:p>
          <a:p>
            <a:pPr marL="0" indent="0">
              <a:buNone/>
            </a:pPr>
            <a:r>
              <a:rPr lang="cs-CZ" dirty="0" smtClean="0"/>
              <a:t>D. Rakousko</a:t>
            </a:r>
          </a:p>
          <a:p>
            <a:pPr marL="0" indent="0">
              <a:buNone/>
            </a:pPr>
            <a:r>
              <a:rPr lang="cs-CZ" dirty="0" smtClean="0"/>
              <a:t>E. Lichtenštejnsko</a:t>
            </a:r>
            <a:endParaRPr lang="cs-CZ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2720995" y="2348880"/>
            <a:ext cx="3651206" cy="4361130"/>
            <a:chOff x="2720995" y="2348880"/>
            <a:chExt cx="3651206" cy="4361130"/>
          </a:xfrm>
        </p:grpSpPr>
        <p:grpSp>
          <p:nvGrpSpPr>
            <p:cNvPr id="5" name="Skupina 4"/>
            <p:cNvGrpSpPr/>
            <p:nvPr/>
          </p:nvGrpSpPr>
          <p:grpSpPr>
            <a:xfrm>
              <a:off x="2720995" y="2348880"/>
              <a:ext cx="3651206" cy="4344526"/>
              <a:chOff x="2720994" y="1558329"/>
              <a:chExt cx="4264049" cy="5135077"/>
            </a:xfrm>
          </p:grpSpPr>
          <p:pic>
            <p:nvPicPr>
              <p:cNvPr id="1026" name="Picture 2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83561">
                <a:off x="4130729" y="3434365"/>
                <a:ext cx="1008886" cy="58954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4" name="Picture 2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21023693">
                <a:off x="2720994" y="2333464"/>
                <a:ext cx="1930619" cy="256282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7" name="Picture 3"/>
              <p:cNvPicPr>
                <a:picLocks noChangeAspect="1" noChangeArrowheads="1"/>
              </p:cNvPicPr>
              <p:nvPr/>
            </p:nvPicPr>
            <p:blipFill>
              <a:blip r:embed="rId5" cstate="print">
                <a:duotone>
                  <a:prstClr val="black"/>
                  <a:schemeClr val="accent2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976804" y="3393805"/>
                <a:ext cx="2633123" cy="329960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8" name="Picture 4"/>
              <p:cNvPicPr>
                <a:picLocks noChangeAspect="1" noChangeArrowheads="1"/>
              </p:cNvPicPr>
              <p:nvPr/>
            </p:nvPicPr>
            <p:blipFill>
              <a:blip r:embed="rId6" cstate="print">
                <a:duotone>
                  <a:prstClr val="black"/>
                  <a:schemeClr val="accent5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328876">
                <a:off x="4225603" y="1558329"/>
                <a:ext cx="1817890" cy="215065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029" name="Picture 5"/>
              <p:cNvPicPr>
                <a:picLocks noChangeAspect="1" noChangeArrowheads="1"/>
              </p:cNvPicPr>
              <p:nvPr/>
            </p:nvPicPr>
            <p:blipFill>
              <a:blip r:embed="rId7" cstate="print">
                <a:duotone>
                  <a:prstClr val="black"/>
                  <a:srgbClr val="FFFF00">
                    <a:tint val="45000"/>
                    <a:satMod val="400000"/>
                  </a:srgb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35173" y="3233114"/>
                <a:ext cx="2349870" cy="8525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6" name="TextovéPole 5"/>
            <p:cNvSpPr txBox="1"/>
            <p:nvPr/>
          </p:nvSpPr>
          <p:spPr>
            <a:xfrm>
              <a:off x="4543448" y="4653136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A</a:t>
              </a:r>
              <a:endParaRPr lang="cs-CZ" b="1" dirty="0"/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3419872" y="3901782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B</a:t>
              </a:r>
              <a:endParaRPr lang="cs-CZ" b="1" dirty="0"/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4702306" y="2881961"/>
              <a:ext cx="30809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C</a:t>
              </a:r>
              <a:endParaRPr lang="cs-CZ" b="1" dirty="0"/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5287426" y="3941804"/>
              <a:ext cx="33054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D</a:t>
              </a:r>
              <a:endParaRPr lang="cs-CZ" b="1" dirty="0"/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4522609" y="3901357"/>
              <a:ext cx="35939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800" dirty="0" smtClean="0"/>
                <a:t>E</a:t>
              </a:r>
              <a:endParaRPr lang="cs-CZ" sz="2800" dirty="0"/>
            </a:p>
          </p:txBody>
        </p:sp>
        <p:pic>
          <p:nvPicPr>
            <p:cNvPr id="11" name="Picture 2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766329">
              <a:off x="3728809" y="5420671"/>
              <a:ext cx="672760" cy="7153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2" name="TextovéPole 11"/>
            <p:cNvSpPr txBox="1"/>
            <p:nvPr/>
          </p:nvSpPr>
          <p:spPr>
            <a:xfrm>
              <a:off x="2987824" y="5778351"/>
              <a:ext cx="94295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Sardinie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737013" y="6340678"/>
              <a:ext cx="7152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err="1" smtClean="0"/>
                <a:t>Sicilie</a:t>
              </a:r>
              <a:endParaRPr lang="cs-CZ" dirty="0"/>
            </a:p>
          </p:txBody>
        </p:sp>
      </p:grpSp>
    </p:spTree>
    <p:extLst>
      <p:ext uri="{BB962C8B-B14F-4D97-AF65-F5344CB8AC3E}">
        <p14:creationId xmlns:p14="http://schemas.microsoft.com/office/powerpoint/2010/main" val="42773522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0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6000"/>
                            </p:stCondLst>
                            <p:childTnLst>
                              <p:par>
                                <p:cTn id="33" presetID="21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66FFFF"/>
            </a:gs>
            <a:gs pos="36000">
              <a:srgbClr val="FAC77D"/>
            </a:gs>
            <a:gs pos="61000">
              <a:srgbClr val="FBA97D"/>
            </a:gs>
            <a:gs pos="100000">
              <a:srgbClr val="00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507288" cy="51411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Bern</a:t>
            </a:r>
            <a:r>
              <a:rPr lang="cs-CZ" dirty="0" smtClean="0"/>
              <a:t> - hlavní město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- letiště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Curych - </a:t>
            </a:r>
            <a:r>
              <a:rPr lang="cs-CZ" dirty="0" smtClean="0"/>
              <a:t>letiště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b="1" dirty="0" smtClean="0"/>
              <a:t>Ženeva -</a:t>
            </a:r>
            <a:r>
              <a:rPr lang="cs-CZ" dirty="0" smtClean="0"/>
              <a:t> hodinářský průmysl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- </a:t>
            </a:r>
            <a:r>
              <a:rPr lang="cs-CZ" dirty="0" smtClean="0"/>
              <a:t>letiště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    - </a:t>
            </a:r>
            <a:r>
              <a:rPr lang="cs-CZ" dirty="0" smtClean="0"/>
              <a:t>výstavní centrum - Ženevské autosalony</a:t>
            </a:r>
            <a:endParaRPr lang="cs-CZ" b="1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793587"/>
            <a:ext cx="3395092" cy="22851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3707904" y="1916832"/>
            <a:ext cx="72008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142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6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000"/>
                            </p:stCondLst>
                            <p:childTnLst>
                              <p:par>
                                <p:cTn id="47" presetID="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66FFFF"/>
            </a:gs>
            <a:gs pos="36000">
              <a:srgbClr val="FAC77D"/>
            </a:gs>
            <a:gs pos="61000">
              <a:srgbClr val="FBA97D"/>
            </a:gs>
            <a:gs pos="100000">
              <a:srgbClr val="00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SPRÁVNĚ ODPOVĚZTE: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pPr marL="514350" indent="-514350">
              <a:buAutoNum type="arabicParenR"/>
            </a:pPr>
            <a:r>
              <a:rPr lang="cs-CZ" dirty="0" smtClean="0"/>
              <a:t>Které pohoří se nachází ve Švýcarsku?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…………………………………………………………………….</a:t>
            </a:r>
          </a:p>
          <a:p>
            <a:pPr marL="514350" indent="-514350">
              <a:buAutoNum type="arabicParenR" startAt="2"/>
            </a:pPr>
            <a:r>
              <a:rPr lang="cs-CZ" dirty="0" smtClean="0"/>
              <a:t>Jaké je hlavní město a co o něm víte?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</a:t>
            </a:r>
          </a:p>
          <a:p>
            <a:pPr marL="514350" indent="-514350">
              <a:buAutoNum type="arabicParenR" startAt="3"/>
            </a:pPr>
            <a:r>
              <a:rPr lang="cs-CZ" dirty="0" smtClean="0"/>
              <a:t>Čím je známé město Ženeva?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………………………………………………………………………..</a:t>
            </a:r>
          </a:p>
          <a:p>
            <a:pPr marL="514350" indent="-514350">
              <a:buAutoNum type="arabicParenR" startAt="4"/>
            </a:pPr>
            <a:r>
              <a:rPr lang="cs-CZ" dirty="0" smtClean="0"/>
              <a:t>Která řeka zde protéká?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………………………………………………………………………..</a:t>
            </a:r>
          </a:p>
          <a:p>
            <a:pPr marL="514350" indent="-514350">
              <a:buAutoNum type="arabicParenR" startAt="5"/>
            </a:pPr>
            <a:r>
              <a:rPr lang="cs-CZ" dirty="0" smtClean="0"/>
              <a:t>Je to stát ostrovní nebo vnitrozemský?</a:t>
            </a:r>
          </a:p>
          <a:p>
            <a:pPr marL="0" indent="0">
              <a:buNone/>
            </a:pPr>
            <a:r>
              <a:rPr lang="cs-CZ" dirty="0" smtClean="0"/>
              <a:t>…………………………………………………………………………….</a:t>
            </a:r>
          </a:p>
        </p:txBody>
      </p:sp>
    </p:spTree>
    <p:extLst>
      <p:ext uri="{BB962C8B-B14F-4D97-AF65-F5344CB8AC3E}">
        <p14:creationId xmlns:p14="http://schemas.microsoft.com/office/powerpoint/2010/main" val="30540776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66FFFF"/>
            </a:gs>
            <a:gs pos="36000">
              <a:srgbClr val="FAC77D"/>
            </a:gs>
            <a:gs pos="61000">
              <a:srgbClr val="FBA97D"/>
            </a:gs>
            <a:gs pos="100000">
              <a:srgbClr val="00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8571125"/>
              </p:ext>
            </p:extLst>
          </p:nvPr>
        </p:nvGraphicFramePr>
        <p:xfrm>
          <a:off x="827584" y="332656"/>
          <a:ext cx="7358114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Rakouskou republikou a Švýcarskou federací.</a:t>
                      </a:r>
                    </a:p>
                    <a:p>
                      <a:pPr marL="0" indent="0">
                        <a:buNone/>
                      </a:pPr>
                      <a:endParaRPr lang="cs-CZ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1) Výkladový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materiál doplňující k učebnici</a:t>
                      </a:r>
                    </a:p>
                    <a:p>
                      <a:pPr marL="0" indent="0">
                        <a:buNone/>
                      </a:pPr>
                      <a:r>
                        <a:rPr lang="cs-CZ" u="sng" baseline="0" dirty="0" smtClean="0">
                          <a:solidFill>
                            <a:schemeClr val="tx1"/>
                          </a:solidFill>
                        </a:rPr>
                        <a:t>Místo kde žijeme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Učebnice pro 4. a 5. ročník základní školy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RNDr. Irena Smolová, Ph.D., Doc. RNDr. Zdeněk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Szczyrba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, Ph.D.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Vydal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spol. s r. o., pedagogické nakladatelství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Výroba: </a:t>
                      </a:r>
                      <a:r>
                        <a:rPr lang="cs-CZ" baseline="0" dirty="0" err="1" smtClean="0">
                          <a:solidFill>
                            <a:schemeClr val="tx1"/>
                          </a:solidFill>
                        </a:rPr>
                        <a:t>Prodos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2008</a:t>
                      </a:r>
                    </a:p>
                    <a:p>
                      <a:pPr marL="0" indent="0">
                        <a:buNone/>
                      </a:pP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ISBN 978-80-7230-221-5</a:t>
                      </a:r>
                    </a:p>
                    <a:p>
                      <a:pPr marL="0" indent="0">
                        <a:buNone/>
                      </a:pP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Procvičování -  otázky</a:t>
                      </a:r>
                    </a:p>
                    <a:p>
                      <a:pPr marL="342900" indent="-342900">
                        <a:buAutoNum type="arabicParenR"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12612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rgbClr val="66FFFF"/>
            </a:gs>
            <a:gs pos="36000">
              <a:srgbClr val="FAC77D"/>
            </a:gs>
            <a:gs pos="61000">
              <a:srgbClr val="FBA97D"/>
            </a:gs>
            <a:gs pos="100000">
              <a:srgbClr val="00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3266023"/>
              </p:ext>
            </p:extLst>
          </p:nvPr>
        </p:nvGraphicFramePr>
        <p:xfrm>
          <a:off x="683568" y="188640"/>
          <a:ext cx="7358114" cy="5882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352928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5479720">
                <a:tc>
                  <a:txBody>
                    <a:bodyPr/>
                    <a:lstStyle/>
                    <a:p>
                      <a:r>
                        <a:rPr lang="cs-CZ" sz="1600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endParaRPr lang="cs-CZ" sz="160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Vlastní zdroje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http://cs.wikipedia.org/wiki/Soubor:Grossglockner_from_SW.jpg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http://cs.wikipedia.org/wiki/Soubor:Rakouske_alpy_1.jpg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http://cs.wikipedia.org/wiki/Soubor:Tribulaune.jpg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http://cs.wikipedia.org/wiki/Soubor:Mondsee_from_above.jpg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http://cs.wikipedia.org/wiki/Soubor:Wiener_Riesenrad_DSC02378.JPG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http://cs.wikipedia.org/wiki/Soubor:Oper_z03.JPG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http://cs.wikipedia.org/wiki/Soubor:Nationalbibliothek01.jpg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http://cs.wikipedia.org/wiki/Soubor:Graz_clock_tower.jpg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http://cs.wikipedia.org/wiki/Soubor:Salzburger_Stadtansicht.jpg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http://cs.wikipedia.org/wiki/Soubor:Schigebiet_Schladming.jpg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http://cs.wikipedia.org/wiki/Soubor:Dachstein_z_hochgollingu.jpg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http://cs.wikipedia.org/wiki/Soubor:Schloss_Klessheim.jpg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http://cs.wikipedia.org/wiki/Soubor:Schloss_merkenstein01.jpg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http://cs.wikipedia.org/wiki/Soubor:Belvedere_Vienna_June_2006_009.jpg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http://cs.wikipedia.org/wiki/Soubor:Burg_Ottenstein_080523_2.jpg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http://cs.wikipedia.org/wiki/Soubor:Castle_Liechtenstein.jpg</a:t>
                      </a:r>
                    </a:p>
                    <a:p>
                      <a:pPr marL="0" indent="0">
                        <a:buNone/>
                      </a:pPr>
                      <a:r>
                        <a:rPr lang="cs-CZ" sz="1600" dirty="0" smtClean="0"/>
                        <a:t>http://cs.wikipedia.org/wiki/Soubor:Bern_luftaufnahme.png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536882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585</TotalTime>
  <Words>661</Words>
  <Application>Microsoft Office PowerPoint</Application>
  <PresentationFormat>Předvádění na obrazovce (4:3)</PresentationFormat>
  <Paragraphs>238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RAKOUSKO A ŠVÝCARSKO</vt:lpstr>
      <vt:lpstr>Prezentace aplikace PowerPoint</vt:lpstr>
      <vt:lpstr>REPUBLIKA RAKOUSKO</vt:lpstr>
      <vt:lpstr>POLOHA</vt:lpstr>
      <vt:lpstr>POHOŘÍ</vt:lpstr>
      <vt:lpstr>VODSTVO</vt:lpstr>
      <vt:lpstr>VODSTVO</vt:lpstr>
      <vt:lpstr>PRŮMYSL</vt:lpstr>
      <vt:lpstr>ZEMĚDĚLSTVÍ</vt:lpstr>
      <vt:lpstr>HLAVNÍ MĚSTO - VÍDEŇ</vt:lpstr>
      <vt:lpstr>MĚSTA</vt:lpstr>
      <vt:lpstr>STŘEDISKA ZIMNÍCH SPORTŮ</vt:lpstr>
      <vt:lpstr>PAMÁTKY</vt:lpstr>
      <vt:lpstr>SPRÁVNĚ ODPOVĚZTE:</vt:lpstr>
      <vt:lpstr>ŠVÝCARSKÁ FEDERACE</vt:lpstr>
      <vt:lpstr>POLOHA,POVRCH A VODSTVO</vt:lpstr>
      <vt:lpstr>MĚSTA</vt:lpstr>
      <vt:lpstr>SPRÁVNĚ ODPOVĚZTE: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RAKOUSKO</dc:title>
  <dc:creator>Simona</dc:creator>
  <cp:lastModifiedBy>Zdeněk Kubík</cp:lastModifiedBy>
  <cp:revision>184</cp:revision>
  <dcterms:created xsi:type="dcterms:W3CDTF">2012-04-01T12:45:02Z</dcterms:created>
  <dcterms:modified xsi:type="dcterms:W3CDTF">2012-06-25T06:03:03Z</dcterms:modified>
</cp:coreProperties>
</file>