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7" r:id="rId4"/>
    <p:sldId id="258" r:id="rId5"/>
    <p:sldId id="259" r:id="rId6"/>
    <p:sldId id="261" r:id="rId7"/>
    <p:sldId id="262" r:id="rId8"/>
    <p:sldId id="263" r:id="rId9"/>
    <p:sldId id="270" r:id="rId10"/>
    <p:sldId id="264" r:id="rId11"/>
    <p:sldId id="265" r:id="rId12"/>
    <p:sldId id="266" r:id="rId13"/>
    <p:sldId id="267" r:id="rId14"/>
    <p:sldId id="268" r:id="rId15"/>
    <p:sldId id="269" r:id="rId16"/>
    <p:sldId id="272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26AB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8D5FB-1807-4A51-AC48-496CF92BA98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B465A-2FBD-4634-9D9C-8A3951551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8700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8D5FB-1807-4A51-AC48-496CF92BA98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B465A-2FBD-4634-9D9C-8A3951551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884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8D5FB-1807-4A51-AC48-496CF92BA98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B465A-2FBD-4634-9D9C-8A3951551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975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8D5FB-1807-4A51-AC48-496CF92BA98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B465A-2FBD-4634-9D9C-8A3951551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097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8D5FB-1807-4A51-AC48-496CF92BA98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B465A-2FBD-4634-9D9C-8A3951551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583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8D5FB-1807-4A51-AC48-496CF92BA98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B465A-2FBD-4634-9D9C-8A3951551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246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8D5FB-1807-4A51-AC48-496CF92BA98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B465A-2FBD-4634-9D9C-8A3951551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015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8D5FB-1807-4A51-AC48-496CF92BA98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B465A-2FBD-4634-9D9C-8A3951551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748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8D5FB-1807-4A51-AC48-496CF92BA98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B465A-2FBD-4634-9D9C-8A3951551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659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8D5FB-1807-4A51-AC48-496CF92BA98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B465A-2FBD-4634-9D9C-8A3951551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279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8D5FB-1807-4A51-AC48-496CF92BA98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B465A-2FBD-4634-9D9C-8A3951551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631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18D5FB-1807-4A51-AC48-496CF92BA98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2B465A-2FBD-4634-9D9C-8A3951551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333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14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0.jpeg"/><Relationship Id="rId7" Type="http://schemas.openxmlformats.org/officeDocument/2006/relationships/image" Target="../media/image34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26AB1"/>
            </a:gs>
            <a:gs pos="50000">
              <a:schemeClr val="bg1">
                <a:lumMod val="85000"/>
              </a:schemeClr>
            </a:gs>
            <a:gs pos="84000">
              <a:schemeClr val="bg1">
                <a:lumMod val="65000"/>
              </a:schemeClr>
            </a:gs>
          </a:gsLst>
          <a:lin ang="4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MAĎARSKO A RUMUNSKO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1691481" y="2413338"/>
            <a:ext cx="576103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VY_32_INOVACE_12_A_06_Maďarsko </a:t>
            </a:r>
            <a:r>
              <a:rPr lang="cs-CZ" dirty="0" smtClean="0"/>
              <a:t>a  Rumunsko</a:t>
            </a:r>
            <a:endParaRPr lang="cs-CZ" dirty="0"/>
          </a:p>
          <a:p>
            <a:r>
              <a:rPr lang="cs-CZ" dirty="0"/>
              <a:t>Téma:   Vlastivěda - </a:t>
            </a:r>
            <a:r>
              <a:rPr lang="cs-CZ" dirty="0" smtClean="0"/>
              <a:t>Evropa</a:t>
            </a:r>
            <a:endParaRPr lang="cs-CZ" dirty="0"/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5085184"/>
            <a:ext cx="5761037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3366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26AB1"/>
            </a:gs>
            <a:gs pos="50000">
              <a:schemeClr val="bg1">
                <a:lumMod val="85000"/>
              </a:schemeClr>
            </a:gs>
            <a:gs pos="84000">
              <a:schemeClr val="bg1">
                <a:lumMod val="65000"/>
              </a:schemeClr>
            </a:gs>
          </a:gsLst>
          <a:lin ang="4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0089136"/>
              </p:ext>
            </p:extLst>
          </p:nvPr>
        </p:nvGraphicFramePr>
        <p:xfrm>
          <a:off x="1403648" y="1268760"/>
          <a:ext cx="6834212" cy="3645747"/>
        </p:xfrm>
        <a:graphic>
          <a:graphicData uri="http://schemas.openxmlformats.org/drawingml/2006/table">
            <a:tbl>
              <a:tblPr firstRow="1" bandRow="1"/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14.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26.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Evropa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Maďarsko a Rumunsko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Vnitrozemský stát, přímořský stát, poloha, povrch, vodstvo, zemědělství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,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město.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40444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6AB1"/>
            </a:gs>
            <a:gs pos="50000">
              <a:schemeClr val="bg1">
                <a:lumMod val="85000"/>
              </a:schemeClr>
            </a:gs>
            <a:gs pos="84000">
              <a:schemeClr val="bg1">
                <a:lumMod val="65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MAĎARSKÁ REPUBLIKA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</a:t>
            </a:r>
            <a:r>
              <a:rPr lang="cs-CZ" dirty="0" smtClean="0"/>
              <a:t>: Budapešť</a:t>
            </a:r>
          </a:p>
          <a:p>
            <a:pPr marL="0" indent="0">
              <a:buNone/>
            </a:pPr>
            <a:r>
              <a:rPr lang="cs-CZ" b="1" dirty="0" smtClean="0"/>
              <a:t>Počet obyvatel</a:t>
            </a:r>
            <a:r>
              <a:rPr lang="cs-CZ" dirty="0" smtClean="0"/>
              <a:t>: 9 960 000</a:t>
            </a:r>
          </a:p>
          <a:p>
            <a:pPr marL="0" indent="0">
              <a:buNone/>
            </a:pPr>
            <a:r>
              <a:rPr lang="cs-CZ" b="1" dirty="0" smtClean="0"/>
              <a:t>Rozloha</a:t>
            </a:r>
            <a:r>
              <a:rPr lang="cs-CZ" dirty="0" smtClean="0"/>
              <a:t>: 93 000km²</a:t>
            </a:r>
          </a:p>
          <a:p>
            <a:pPr marL="0" indent="0">
              <a:buNone/>
            </a:pPr>
            <a:r>
              <a:rPr lang="cs-CZ" b="1" dirty="0" smtClean="0"/>
              <a:t>Úřední jazyk</a:t>
            </a:r>
            <a:r>
              <a:rPr lang="cs-CZ" dirty="0" smtClean="0"/>
              <a:t>: maďarština</a:t>
            </a:r>
          </a:p>
          <a:p>
            <a:pPr marL="0" indent="0">
              <a:buNone/>
            </a:pPr>
            <a:r>
              <a:rPr lang="cs-CZ" dirty="0" smtClean="0"/>
              <a:t>- člen Evropské unie</a:t>
            </a: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3491452" y="3030666"/>
            <a:ext cx="5756166" cy="3326242"/>
            <a:chOff x="3491452" y="3030666"/>
            <a:chExt cx="5756166" cy="3326242"/>
          </a:xfrm>
        </p:grpSpPr>
        <p:pic>
          <p:nvPicPr>
            <p:cNvPr id="1026" name="Picture 2" descr="C:\Users\Simona\Desktop\Barevné hotovo\Maďarsko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5439" b="99876" l="0" r="9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118251">
              <a:off x="3491452" y="3030666"/>
              <a:ext cx="5756166" cy="33262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5858904" y="4139789"/>
              <a:ext cx="108619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Budapešť</a:t>
              </a:r>
              <a:endParaRPr lang="cs-CZ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381622" y="4621610"/>
              <a:ext cx="5501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Tisa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141891" y="4806276"/>
              <a:ext cx="7360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Dunaj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 rot="20093455">
              <a:off x="5206001" y="5760119"/>
              <a:ext cx="90005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Balaton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509940" y="3789040"/>
              <a:ext cx="75328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Mátra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82585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6AB1"/>
            </a:gs>
            <a:gs pos="50000">
              <a:schemeClr val="bg1">
                <a:lumMod val="85000"/>
              </a:schemeClr>
            </a:gs>
            <a:gs pos="84000">
              <a:schemeClr val="bg1">
                <a:lumMod val="65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POLOHA A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836" y="1124744"/>
            <a:ext cx="892566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- vnitrozemský stát            Země termálních lázní                 </a:t>
            </a:r>
          </a:p>
          <a:p>
            <a:pPr marL="0" indent="0">
              <a:buNone/>
            </a:pPr>
            <a:r>
              <a:rPr lang="cs-CZ" sz="2400" b="1" dirty="0" smtClean="0"/>
              <a:t>Sousední státy                    </a:t>
            </a:r>
            <a:r>
              <a:rPr lang="cs-CZ" sz="2400" b="1" dirty="0"/>
              <a:t>Nížiny                                Pohoří: </a:t>
            </a:r>
            <a:r>
              <a:rPr lang="cs-CZ" sz="2400" b="1" dirty="0" err="1"/>
              <a:t>Mátra</a:t>
            </a:r>
            <a:endParaRPr lang="cs-CZ" sz="2400" b="1" dirty="0"/>
          </a:p>
          <a:p>
            <a:pPr marL="457200" indent="-457200">
              <a:buAutoNum type="alphaUcPeriod"/>
            </a:pPr>
            <a:r>
              <a:rPr lang="cs-CZ" sz="2400" dirty="0"/>
              <a:t>Rakousko              </a:t>
            </a:r>
            <a:r>
              <a:rPr lang="cs-CZ" sz="2400" dirty="0" smtClean="0"/>
              <a:t>                                                    </a:t>
            </a:r>
            <a:r>
              <a:rPr lang="cs-CZ" sz="2400" dirty="0"/>
              <a:t>Bukové hory</a:t>
            </a:r>
          </a:p>
          <a:p>
            <a:pPr marL="0" indent="0">
              <a:buNone/>
            </a:pPr>
            <a:r>
              <a:rPr lang="cs-CZ" sz="2400" dirty="0" smtClean="0"/>
              <a:t>B. Slovinsko                                                                     </a:t>
            </a:r>
            <a:r>
              <a:rPr lang="cs-CZ" sz="2400" dirty="0" err="1"/>
              <a:t>Zemplínské</a:t>
            </a:r>
            <a:r>
              <a:rPr lang="cs-CZ" sz="2400" dirty="0"/>
              <a:t> vrchy</a:t>
            </a:r>
          </a:p>
          <a:p>
            <a:pPr marL="0" indent="0">
              <a:buNone/>
            </a:pPr>
            <a:r>
              <a:rPr lang="cs-CZ" sz="2400" dirty="0" smtClean="0"/>
              <a:t>C. Chorvatsko                                     </a:t>
            </a:r>
          </a:p>
          <a:p>
            <a:pPr marL="0" indent="0">
              <a:buNone/>
            </a:pPr>
            <a:r>
              <a:rPr lang="cs-CZ" sz="2400" dirty="0" smtClean="0"/>
              <a:t>D. Srbsko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2400" dirty="0" smtClean="0"/>
              <a:t>E. Rumunsko</a:t>
            </a:r>
          </a:p>
          <a:p>
            <a:pPr marL="0" indent="0">
              <a:buNone/>
            </a:pPr>
            <a:r>
              <a:rPr lang="cs-CZ" sz="2400" dirty="0" smtClean="0"/>
              <a:t>F. Ukrajina</a:t>
            </a:r>
          </a:p>
          <a:p>
            <a:pPr marL="0" indent="0">
              <a:buNone/>
            </a:pPr>
            <a:r>
              <a:rPr lang="cs-CZ" sz="2400" dirty="0" smtClean="0"/>
              <a:t>G. Slovensko</a:t>
            </a:r>
            <a:endParaRPr lang="cs-CZ" sz="24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2019772" y="3091625"/>
            <a:ext cx="5832648" cy="3662643"/>
            <a:chOff x="2019772" y="3091625"/>
            <a:chExt cx="5832648" cy="3662643"/>
          </a:xfrm>
        </p:grpSpPr>
        <p:grpSp>
          <p:nvGrpSpPr>
            <p:cNvPr id="4" name="Skupina 3"/>
            <p:cNvGrpSpPr/>
            <p:nvPr/>
          </p:nvGrpSpPr>
          <p:grpSpPr>
            <a:xfrm>
              <a:off x="2019772" y="3091625"/>
              <a:ext cx="5832648" cy="3662643"/>
              <a:chOff x="3261633" y="3284984"/>
              <a:chExt cx="4939367" cy="2997402"/>
            </a:xfrm>
          </p:grpSpPr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850848">
                <a:off x="4551606" y="3970390"/>
                <a:ext cx="1297203" cy="90811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050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duotone>
                  <a:prstClr val="black"/>
                  <a:schemeClr val="accent5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24128" y="3284984"/>
                <a:ext cx="2476872" cy="180390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051" name="Picture 3"/>
              <p:cNvPicPr>
                <a:picLocks noChangeAspect="1" noChangeArrowheads="1"/>
              </p:cNvPicPr>
              <p:nvPr/>
            </p:nvPicPr>
            <p:blipFill>
              <a:blip r:embed="rId4" cstate="print">
                <a:duotone>
                  <a:prstClr val="black"/>
                  <a:schemeClr val="accent2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634155">
                <a:off x="5107007" y="3818554"/>
                <a:ext cx="1774916" cy="24638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052" name="Picture 4"/>
              <p:cNvPicPr>
                <a:picLocks noChangeAspect="1" noChangeArrowheads="1"/>
              </p:cNvPicPr>
              <p:nvPr/>
            </p:nvPicPr>
            <p:blipFill>
              <a:blip r:embed="rId5" cstate="print">
                <a:duotone>
                  <a:prstClr val="black"/>
                  <a:srgbClr val="FFC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5318678">
                <a:off x="4843087" y="4777762"/>
                <a:ext cx="1478429" cy="105846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053" name="Picture 5"/>
              <p:cNvPicPr>
                <a:picLocks noChangeAspect="1" noChangeArrowheads="1"/>
              </p:cNvPicPr>
              <p:nvPr/>
            </p:nvPicPr>
            <p:blipFill>
              <a:blip r:embed="rId6" cstate="print">
                <a:duotone>
                  <a:prstClr val="black"/>
                  <a:schemeClr val="accent6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370447">
                <a:off x="4281455" y="3364794"/>
                <a:ext cx="1738045" cy="139236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054" name="Picture 6"/>
              <p:cNvPicPr>
                <a:picLocks noChangeAspect="1" noChangeArrowheads="1"/>
              </p:cNvPicPr>
              <p:nvPr/>
            </p:nvPicPr>
            <p:blipFill>
              <a:blip r:embed="rId7" cstate="print">
                <a:duotone>
                  <a:prstClr val="black"/>
                  <a:schemeClr val="accent3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261633" y="3901164"/>
                <a:ext cx="2136757" cy="94542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055" name="Picture 7"/>
              <p:cNvPicPr>
                <a:picLocks noChangeAspect="1" noChangeArrowheads="1"/>
              </p:cNvPicPr>
              <p:nvPr/>
            </p:nvPicPr>
            <p:blipFill>
              <a:blip r:embed="rId8" cstate="print">
                <a:duotone>
                  <a:prstClr val="black"/>
                  <a:schemeClr val="accent1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212621">
                <a:off x="3724083" y="4541853"/>
                <a:ext cx="1347181" cy="93227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056" name="Picture 8"/>
              <p:cNvPicPr>
                <a:picLocks noChangeAspect="1" noChangeArrowheads="1"/>
              </p:cNvPicPr>
              <p:nvPr/>
            </p:nvPicPr>
            <p:blipFill>
              <a:blip r:embed="rId9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672291">
                <a:off x="4336267" y="4436548"/>
                <a:ext cx="1307577" cy="124341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3281366" y="4360838"/>
              <a:ext cx="3241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296253" y="4841741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787300" y="4841741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C</a:t>
              </a:r>
              <a:endParaRPr lang="cs-CZ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760132" y="5562397"/>
              <a:ext cx="3305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D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246835" y="4545504"/>
              <a:ext cx="2968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E</a:t>
              </a:r>
              <a:endParaRPr lang="cs-CZ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660232" y="3844559"/>
              <a:ext cx="2904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250212" y="3844559"/>
              <a:ext cx="33214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G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445337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60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0"/>
                            </p:stCondLst>
                            <p:childTnLst>
                              <p:par>
                                <p:cTn id="3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85010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326" y="0"/>
            <a:ext cx="916332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1628800"/>
            <a:ext cx="12143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Řeky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771800" y="1772816"/>
            <a:ext cx="149046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Dunaj</a:t>
            </a:r>
            <a:endParaRPr lang="cs-CZ" sz="2400" b="1" dirty="0"/>
          </a:p>
        </p:txBody>
      </p:sp>
      <p:sp>
        <p:nvSpPr>
          <p:cNvPr id="6" name="Ovál 5"/>
          <p:cNvSpPr/>
          <p:nvPr/>
        </p:nvSpPr>
        <p:spPr>
          <a:xfrm>
            <a:off x="5209309" y="1315616"/>
            <a:ext cx="1285203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Tisa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62264" y="3789040"/>
            <a:ext cx="1496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/>
                </a:solidFill>
              </a:rPr>
              <a:t>Balaton</a:t>
            </a:r>
            <a:endParaRPr lang="cs-CZ" sz="3200" b="1" dirty="0">
              <a:solidFill>
                <a:schemeClr val="accent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94512" y="3645024"/>
            <a:ext cx="15181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Velence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09309" y="5013176"/>
            <a:ext cx="15069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</a:rPr>
              <a:t>Vadkert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1187624" y="4229799"/>
            <a:ext cx="2329408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Jezera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05528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200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10" grpId="0"/>
      <p:bldP spid="11" grpId="0"/>
      <p:bldP spid="12" grpId="0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141277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Simona\Desktop\zelenina\Snímek 0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4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imona\Desktop\zelenina\Snímek 00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12" b="87965" l="9960" r="8990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80" y="3753036"/>
            <a:ext cx="3851048" cy="2888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imona\Pictures\2012-03-03 v\v 002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977" b="32374" l="32137" r="6414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136" t="6052" r="31849" b="64701"/>
          <a:stretch/>
        </p:blipFill>
        <p:spPr bwMode="auto">
          <a:xfrm>
            <a:off x="6156176" y="0"/>
            <a:ext cx="3022218" cy="2694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imona\Pictures\2012-02-19 14\14 001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598" b="38303" l="2000" r="4129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57" t="7407" r="58426" b="61270"/>
          <a:stretch/>
        </p:blipFill>
        <p:spPr bwMode="auto">
          <a:xfrm>
            <a:off x="323528" y="2144982"/>
            <a:ext cx="1973944" cy="2148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1674" y="345697"/>
            <a:ext cx="32734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Zemědělství</a:t>
            </a:r>
            <a:endParaRPr lang="cs-CZ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7776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6AB1"/>
            </a:gs>
            <a:gs pos="50000">
              <a:schemeClr val="bg1">
                <a:lumMod val="85000"/>
              </a:schemeClr>
            </a:gs>
            <a:gs pos="84000">
              <a:schemeClr val="bg1">
                <a:lumMod val="65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 - BUDAPEŠŤ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termální prameny</a:t>
            </a:r>
          </a:p>
          <a:p>
            <a:pPr marL="0" indent="0">
              <a:buNone/>
            </a:pPr>
            <a:r>
              <a:rPr lang="cs-CZ" dirty="0" smtClean="0"/>
              <a:t>- Řetězový most</a:t>
            </a:r>
          </a:p>
          <a:p>
            <a:pPr marL="0" indent="0">
              <a:buNone/>
            </a:pPr>
            <a:r>
              <a:rPr lang="cs-CZ" dirty="0" smtClean="0"/>
              <a:t>- Alžbětin most</a:t>
            </a:r>
          </a:p>
          <a:p>
            <a:pPr marL="0" indent="0">
              <a:buNone/>
            </a:pPr>
            <a:r>
              <a:rPr lang="cs-CZ" dirty="0" smtClean="0"/>
              <a:t>- letiště</a:t>
            </a:r>
          </a:p>
          <a:p>
            <a:pPr marL="0" indent="0">
              <a:buNone/>
            </a:pPr>
            <a:r>
              <a:rPr lang="cs-CZ" dirty="0" smtClean="0"/>
              <a:t>- metro</a:t>
            </a:r>
          </a:p>
          <a:p>
            <a:pPr marL="0" indent="0">
              <a:buNone/>
            </a:pPr>
            <a:r>
              <a:rPr lang="cs-CZ" dirty="0" smtClean="0"/>
              <a:t>- Bazilika sv. Štěpána</a:t>
            </a:r>
          </a:p>
          <a:p>
            <a:pPr marL="0" indent="0">
              <a:buNone/>
            </a:pPr>
            <a:r>
              <a:rPr lang="cs-CZ" dirty="0" smtClean="0"/>
              <a:t>- ZOO</a:t>
            </a:r>
          </a:p>
          <a:p>
            <a:pPr marL="0" indent="0">
              <a:buNone/>
            </a:pPr>
            <a:r>
              <a:rPr lang="cs-CZ" dirty="0" smtClean="0"/>
              <a:t>- Parlament</a:t>
            </a:r>
          </a:p>
          <a:p>
            <a:pPr marL="0" indent="0">
              <a:buNone/>
            </a:pPr>
            <a:r>
              <a:rPr lang="cs-CZ" dirty="0" smtClean="0"/>
              <a:t>- planetárium</a:t>
            </a:r>
          </a:p>
          <a:p>
            <a:pPr marL="0" indent="0">
              <a:buNone/>
            </a:pPr>
            <a:r>
              <a:rPr lang="cs-CZ" dirty="0" smtClean="0"/>
              <a:t>- parky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633334"/>
            <a:ext cx="2808312" cy="18078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308727"/>
            <a:ext cx="2088232" cy="216771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4194" y="1593242"/>
            <a:ext cx="2818046" cy="18845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3203848" y="2348880"/>
            <a:ext cx="57606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4139952" y="4149080"/>
            <a:ext cx="187220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627784" y="5157192"/>
            <a:ext cx="86409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2183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000"/>
                            </p:stCondLst>
                            <p:childTnLst>
                              <p:par>
                                <p:cTn id="37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8000"/>
                            </p:stCondLst>
                            <p:childTnLst>
                              <p:par>
                                <p:cTn id="42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2000"/>
                            </p:stCondLst>
                            <p:childTnLst>
                              <p:par>
                                <p:cTn id="47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6000"/>
                            </p:stCondLst>
                            <p:childTnLst>
                              <p:par>
                                <p:cTn id="52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000"/>
                            </p:stCondLst>
                            <p:childTnLst>
                              <p:par>
                                <p:cTn id="69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4000"/>
                            </p:stCondLst>
                            <p:childTnLst>
                              <p:par>
                                <p:cTn id="74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38000"/>
                            </p:stCondLst>
                            <p:childTnLst>
                              <p:par>
                                <p:cTn id="79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42000"/>
                            </p:stCondLst>
                            <p:childTnLst>
                              <p:par>
                                <p:cTn id="96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9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46000"/>
                            </p:stCondLst>
                            <p:childTnLst>
                              <p:par>
                                <p:cTn id="101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4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6AB1"/>
            </a:gs>
            <a:gs pos="50000">
              <a:schemeClr val="bg1">
                <a:lumMod val="85000"/>
              </a:schemeClr>
            </a:gs>
            <a:gs pos="84000">
              <a:schemeClr val="bg1">
                <a:lumMod val="65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7"/>
            <a:ext cx="8229600" cy="525541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Debrecín</a:t>
            </a:r>
          </a:p>
          <a:p>
            <a:pPr marL="0" indent="0">
              <a:buNone/>
            </a:pPr>
            <a:r>
              <a:rPr lang="cs-CZ" b="1" dirty="0" smtClean="0"/>
              <a:t>Szeged</a:t>
            </a:r>
            <a:r>
              <a:rPr lang="cs-CZ" dirty="0" smtClean="0"/>
              <a:t> - katedrála</a:t>
            </a:r>
          </a:p>
          <a:p>
            <a:pPr marL="0" indent="0">
              <a:buNone/>
            </a:pPr>
            <a:r>
              <a:rPr lang="cs-CZ" b="1" dirty="0" err="1" smtClean="0"/>
              <a:t>Miskolc</a:t>
            </a: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b="1" dirty="0" smtClean="0"/>
              <a:t>Lázeňská města	  Budínský hrad</a:t>
            </a:r>
          </a:p>
          <a:p>
            <a:pPr marL="0" indent="0">
              <a:buNone/>
            </a:pPr>
            <a:r>
              <a:rPr lang="cs-CZ" i="1" dirty="0" err="1" smtClean="0"/>
              <a:t>Hevíz</a:t>
            </a:r>
            <a:r>
              <a:rPr lang="cs-CZ" i="1" dirty="0" smtClean="0"/>
              <a:t>   </a:t>
            </a:r>
            <a:r>
              <a:rPr lang="cs-CZ" dirty="0" smtClean="0"/>
              <a:t>                                                              </a:t>
            </a:r>
          </a:p>
          <a:p>
            <a:pPr marL="0" indent="0">
              <a:buNone/>
            </a:pPr>
            <a:r>
              <a:rPr lang="cs-CZ" i="1" dirty="0" err="1" smtClean="0"/>
              <a:t>Zalakaros</a:t>
            </a:r>
            <a:endParaRPr lang="cs-CZ" i="1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339668"/>
            <a:ext cx="2952328" cy="221424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389316"/>
            <a:ext cx="3312368" cy="220686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707904" y="2060848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644008" y="4389316"/>
            <a:ext cx="360040" cy="4798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4538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2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6AB1"/>
            </a:gs>
            <a:gs pos="50000">
              <a:schemeClr val="bg1">
                <a:lumMod val="85000"/>
              </a:schemeClr>
            </a:gs>
            <a:gs pos="84000">
              <a:schemeClr val="bg1">
                <a:lumMod val="65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ŠKRTNĚTE SLOVA, KTERÁ DO VĚT NEPATŘÍ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Hlavní město Maďarska je </a:t>
            </a:r>
            <a:r>
              <a:rPr lang="cs-CZ" i="1" dirty="0" smtClean="0"/>
              <a:t>Ženeva - Oxford - Budapešť.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Maďarsko je stát </a:t>
            </a:r>
            <a:r>
              <a:rPr lang="cs-CZ" i="1" dirty="0" smtClean="0"/>
              <a:t>ostrovní - přímořský - vnitrozemský.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Největší jezero Maďarska je </a:t>
            </a:r>
            <a:r>
              <a:rPr lang="cs-CZ" i="1" dirty="0" smtClean="0"/>
              <a:t>Ladožské - Balaton - Bodamské.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Maďarsko sousedí se </a:t>
            </a:r>
            <a:r>
              <a:rPr lang="cs-CZ" i="1" dirty="0" smtClean="0"/>
              <a:t>Švédskem - Rumunskem - Slovenskem.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Maďarsko je </a:t>
            </a:r>
            <a:r>
              <a:rPr lang="cs-CZ" i="1" dirty="0" smtClean="0"/>
              <a:t>knížectví - království - republika.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23496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bg1">
                <a:lumMod val="85000"/>
              </a:schemeClr>
            </a:gs>
            <a:gs pos="84000">
              <a:schemeClr val="accent6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RUMUNSKÁ REPUBLIKA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</a:t>
            </a:r>
            <a:r>
              <a:rPr lang="cs-CZ" dirty="0" smtClean="0"/>
              <a:t>: Bukurešť</a:t>
            </a:r>
          </a:p>
          <a:p>
            <a:pPr marL="0" indent="0">
              <a:buNone/>
            </a:pPr>
            <a:r>
              <a:rPr lang="cs-CZ" b="1" dirty="0" smtClean="0"/>
              <a:t>Počet obyvatel</a:t>
            </a:r>
            <a:r>
              <a:rPr lang="cs-CZ" dirty="0" smtClean="0"/>
              <a:t>: 19 600 000</a:t>
            </a:r>
          </a:p>
          <a:p>
            <a:pPr marL="0" indent="0">
              <a:buNone/>
            </a:pPr>
            <a:r>
              <a:rPr lang="cs-CZ" b="1" dirty="0" smtClean="0"/>
              <a:t>Rozloha</a:t>
            </a:r>
            <a:r>
              <a:rPr lang="cs-CZ" dirty="0" smtClean="0"/>
              <a:t>: 238 400km²</a:t>
            </a:r>
          </a:p>
          <a:p>
            <a:pPr marL="0" indent="0">
              <a:buNone/>
            </a:pPr>
            <a:r>
              <a:rPr lang="cs-CZ" b="1" dirty="0" smtClean="0"/>
              <a:t>Úřední jazyk</a:t>
            </a:r>
            <a:r>
              <a:rPr lang="cs-CZ" dirty="0" smtClean="0"/>
              <a:t>: rumunština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člen Evropské unie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3871391" y="2564904"/>
            <a:ext cx="5282837" cy="3859785"/>
            <a:chOff x="3871391" y="2564904"/>
            <a:chExt cx="5282837" cy="3859785"/>
          </a:xfrm>
        </p:grpSpPr>
        <p:pic>
          <p:nvPicPr>
            <p:cNvPr id="2050" name="Picture 2" descr="C:\Users\Simona\Desktop\Barevné hotovo\Rumunsko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091" b="99242" l="3229" r="9681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71391" y="2564904"/>
              <a:ext cx="5282837" cy="38597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475247" y="5229200"/>
              <a:ext cx="103592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Bukurešť</a:t>
              </a:r>
              <a:endParaRPr lang="cs-CZ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5724128" y="5877272"/>
              <a:ext cx="7360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Dunaj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 rot="1620484">
              <a:off x="5563811" y="3731705"/>
              <a:ext cx="182287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Východní Karpaty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 rot="20503615">
              <a:off x="5292080" y="5044534"/>
              <a:ext cx="134889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Jižní Karpaty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802765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bg1">
                <a:lumMod val="85000"/>
              </a:schemeClr>
            </a:gs>
            <a:gs pos="84000">
              <a:schemeClr val="accent6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- přímořský stát</a:t>
            </a:r>
          </a:p>
          <a:p>
            <a:pPr marL="0" indent="0">
              <a:buNone/>
            </a:pPr>
            <a:r>
              <a:rPr lang="cs-CZ" dirty="0" smtClean="0"/>
              <a:t>- na </a:t>
            </a:r>
            <a:r>
              <a:rPr lang="cs-CZ" b="1" dirty="0" smtClean="0"/>
              <a:t>Balkánském poloostrově</a:t>
            </a:r>
          </a:p>
          <a:p>
            <a:pPr marL="0" indent="0">
              <a:buNone/>
            </a:pPr>
            <a:r>
              <a:rPr lang="cs-CZ" b="1" dirty="0" smtClean="0"/>
              <a:t>Sousední státy</a:t>
            </a:r>
          </a:p>
          <a:p>
            <a:pPr marL="0" indent="0">
              <a:buNone/>
            </a:pPr>
            <a:r>
              <a:rPr lang="cs-CZ" dirty="0" smtClean="0"/>
              <a:t>A. Ukrajina</a:t>
            </a:r>
          </a:p>
          <a:p>
            <a:pPr marL="0" indent="0">
              <a:buNone/>
            </a:pPr>
            <a:r>
              <a:rPr lang="cs-CZ" dirty="0" smtClean="0"/>
              <a:t>B. Moldavsko</a:t>
            </a:r>
          </a:p>
          <a:p>
            <a:pPr marL="0" indent="0">
              <a:buNone/>
            </a:pPr>
            <a:r>
              <a:rPr lang="cs-CZ" dirty="0" smtClean="0"/>
              <a:t>C. Maďarsko</a:t>
            </a:r>
          </a:p>
          <a:p>
            <a:pPr marL="0" indent="0">
              <a:buNone/>
            </a:pPr>
            <a:r>
              <a:rPr lang="cs-CZ" dirty="0" smtClean="0"/>
              <a:t>D. Srbsko</a:t>
            </a:r>
          </a:p>
          <a:p>
            <a:pPr marL="0" indent="0">
              <a:buNone/>
            </a:pPr>
            <a:r>
              <a:rPr lang="cs-CZ" dirty="0" smtClean="0"/>
              <a:t>E. Bulharsko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4734922" y="2118216"/>
            <a:ext cx="4145602" cy="3543032"/>
            <a:chOff x="4734922" y="2118216"/>
            <a:chExt cx="4145602" cy="3543032"/>
          </a:xfrm>
        </p:grpSpPr>
        <p:grpSp>
          <p:nvGrpSpPr>
            <p:cNvPr id="9" name="Skupina 8"/>
            <p:cNvGrpSpPr/>
            <p:nvPr/>
          </p:nvGrpSpPr>
          <p:grpSpPr>
            <a:xfrm>
              <a:off x="4734922" y="2118216"/>
              <a:ext cx="4145602" cy="3543032"/>
              <a:chOff x="4734922" y="2118216"/>
              <a:chExt cx="4145602" cy="3543032"/>
            </a:xfrm>
          </p:grpSpPr>
          <p:pic>
            <p:nvPicPr>
              <p:cNvPr id="2050" name="Picture 2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387470" y="2780928"/>
                <a:ext cx="1982207" cy="288032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duotone>
                  <a:prstClr val="black"/>
                  <a:schemeClr val="accent2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160880">
                <a:off x="6454590" y="2882049"/>
                <a:ext cx="883584" cy="102677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4" name="Skupina 3"/>
              <p:cNvGrpSpPr/>
              <p:nvPr/>
            </p:nvGrpSpPr>
            <p:grpSpPr>
              <a:xfrm>
                <a:off x="4734922" y="2118216"/>
                <a:ext cx="4145602" cy="2945689"/>
                <a:chOff x="4734922" y="2118216"/>
                <a:chExt cx="4145602" cy="2945689"/>
              </a:xfrm>
            </p:grpSpPr>
            <p:pic>
              <p:nvPicPr>
                <p:cNvPr id="1027" name="Picture 3"/>
                <p:cNvPicPr>
                  <a:picLocks noChangeAspect="1" noChangeArrowheads="1"/>
                </p:cNvPicPr>
                <p:nvPr/>
              </p:nvPicPr>
              <p:blipFill>
                <a:blip r:embed="rId4">
                  <a:duotone>
                    <a:prstClr val="black"/>
                    <a:schemeClr val="accent1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1093292">
                  <a:off x="5925889" y="2118216"/>
                  <a:ext cx="2954635" cy="1850471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28" name="Picture 4"/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duotone>
                    <a:prstClr val="black"/>
                    <a:schemeClr val="accent6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0958285">
                  <a:off x="4734922" y="3059455"/>
                  <a:ext cx="1364108" cy="9273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29" name="Picture 5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duotone>
                    <a:prstClr val="black"/>
                    <a:srgbClr val="FFFF00">
                      <a:tint val="45000"/>
                      <a:satMod val="400000"/>
                    </a:srgb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1387656">
                  <a:off x="5651422" y="3938315"/>
                  <a:ext cx="1846212" cy="11255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sp>
            <p:nvSpPr>
              <p:cNvPr id="5" name="TextovéPole 4"/>
              <p:cNvSpPr txBox="1"/>
              <p:nvPr/>
            </p:nvSpPr>
            <p:spPr>
              <a:xfrm>
                <a:off x="7740352" y="2940930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A</a:t>
                </a:r>
                <a:endParaRPr lang="cs-CZ" b="1" dirty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6796219" y="3310262"/>
                <a:ext cx="3145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B</a:t>
                </a:r>
                <a:endParaRPr lang="cs-CZ" b="1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5508104" y="3395435"/>
                <a:ext cx="3080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C</a:t>
                </a:r>
                <a:endParaRPr lang="cs-CZ" b="1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6378573" y="4365104"/>
                <a:ext cx="2968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E</a:t>
                </a:r>
                <a:endParaRPr lang="cs-CZ" b="1" dirty="0"/>
              </a:p>
            </p:txBody>
          </p:sp>
        </p:grpSp>
        <p:sp>
          <p:nvSpPr>
            <p:cNvPr id="10" name="TextovéPole 9"/>
            <p:cNvSpPr txBox="1"/>
            <p:nvPr/>
          </p:nvSpPr>
          <p:spPr>
            <a:xfrm>
              <a:off x="7385013" y="4131778"/>
              <a:ext cx="12925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Černé moře</a:t>
              </a:r>
              <a:endParaRPr lang="cs-CZ" b="1" dirty="0"/>
            </a:p>
          </p:txBody>
        </p:sp>
        <p:pic>
          <p:nvPicPr>
            <p:cNvPr id="11" name="Picture 2"/>
            <p:cNvPicPr>
              <a:picLocks noChangeAspect="1" noChangeArrowheads="1"/>
            </p:cNvPicPr>
            <p:nvPr/>
          </p:nvPicPr>
          <p:blipFill>
            <a:blip r:embed="rId7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309554">
              <a:off x="5292180" y="3898659"/>
              <a:ext cx="1019925" cy="7131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5816202" y="4131778"/>
              <a:ext cx="3305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D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566829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bg1">
                <a:lumMod val="85000"/>
              </a:schemeClr>
            </a:gs>
            <a:gs pos="84000">
              <a:schemeClr val="accent6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4826852"/>
            <a:ext cx="9144000" cy="203114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48268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55576" y="692696"/>
            <a:ext cx="187795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Pohoří: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1077416"/>
            <a:ext cx="16201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Karpaty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4720" y="5013176"/>
            <a:ext cx="41512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Nížiny: </a:t>
            </a:r>
            <a:r>
              <a:rPr lang="cs-CZ" sz="3600" dirty="0" smtClean="0"/>
              <a:t>Valašská</a:t>
            </a:r>
          </a:p>
          <a:p>
            <a:r>
              <a:rPr lang="cs-CZ" sz="4000" b="1" dirty="0"/>
              <a:t> </a:t>
            </a:r>
            <a:r>
              <a:rPr lang="cs-CZ" sz="4000" b="1" dirty="0" smtClean="0"/>
              <a:t>             </a:t>
            </a:r>
            <a:r>
              <a:rPr lang="cs-CZ" sz="3600" dirty="0" smtClean="0"/>
              <a:t>Panonská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4967009"/>
            <a:ext cx="33123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Moře</a:t>
            </a:r>
            <a:r>
              <a:rPr lang="cs-CZ" sz="3600" dirty="0" smtClean="0"/>
              <a:t>: Černé</a:t>
            </a:r>
          </a:p>
          <a:p>
            <a:r>
              <a:rPr lang="cs-CZ" sz="4000" b="1" dirty="0" smtClean="0"/>
              <a:t>Řeka</a:t>
            </a:r>
            <a:r>
              <a:rPr lang="cs-CZ" sz="3600" dirty="0" smtClean="0"/>
              <a:t>: Dunaj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74123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bg1">
                <a:lumMod val="85000"/>
              </a:schemeClr>
            </a:gs>
            <a:gs pos="84000">
              <a:schemeClr val="accent6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528" y="1844823"/>
            <a:ext cx="1802087" cy="240278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Simona\Desktop\zelenina\Snímek 012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3411" y="1556792"/>
            <a:ext cx="2112351" cy="158426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imona\Desktop\obrázky k prezentacím\brambor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528" y="4831465"/>
            <a:ext cx="2304030" cy="13363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imona\Desktop\zelenina\Snímek 00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406180"/>
            <a:ext cx="2034252" cy="183684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imona\Desktop\fotky\beskydy 2006\IMG_028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389856"/>
            <a:ext cx="2208478" cy="16563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67556"/>
            <a:ext cx="2731625" cy="1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3158" y="4541316"/>
            <a:ext cx="1987027" cy="19166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1705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0"/>
                            </p:stCondLst>
                            <p:childTnLst>
                              <p:par>
                                <p:cTn id="56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4000"/>
                            </p:stCondLst>
                            <p:childTnLst>
                              <p:par>
                                <p:cTn id="73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8000"/>
                            </p:stCondLst>
                            <p:childTnLst>
                              <p:par>
                                <p:cTn id="90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2000"/>
                            </p:stCondLst>
                            <p:childTnLst>
                              <p:par>
                                <p:cTn id="107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bg1">
                <a:lumMod val="85000"/>
              </a:schemeClr>
            </a:gs>
            <a:gs pos="84000">
              <a:schemeClr val="accent6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Bukurešť</a:t>
            </a:r>
            <a:r>
              <a:rPr lang="cs-CZ" dirty="0" smtClean="0"/>
              <a:t> - hlavní město</a:t>
            </a:r>
          </a:p>
          <a:p>
            <a:pPr marL="0" indent="0">
              <a:buNone/>
            </a:pPr>
            <a:r>
              <a:rPr lang="cs-CZ" dirty="0" smtClean="0"/>
              <a:t>- Parlament</a:t>
            </a:r>
          </a:p>
          <a:p>
            <a:pPr marL="0" indent="0">
              <a:buNone/>
            </a:pPr>
            <a:r>
              <a:rPr lang="cs-CZ" b="1" dirty="0" smtClean="0"/>
              <a:t>Konstanca</a:t>
            </a:r>
            <a:r>
              <a:rPr lang="cs-CZ" dirty="0" smtClean="0"/>
              <a:t> - přístav</a:t>
            </a:r>
          </a:p>
          <a:p>
            <a:pPr marL="0" indent="0">
              <a:buNone/>
            </a:pPr>
            <a:r>
              <a:rPr lang="cs-CZ" b="1" dirty="0" smtClean="0"/>
              <a:t>Kluž</a:t>
            </a:r>
          </a:p>
          <a:p>
            <a:pPr marL="0" indent="0">
              <a:buNone/>
            </a:pPr>
            <a:r>
              <a:rPr lang="cs-CZ" b="1" dirty="0" smtClean="0"/>
              <a:t>HRADY </a:t>
            </a:r>
            <a:r>
              <a:rPr lang="cs-CZ" dirty="0" smtClean="0"/>
              <a:t>                        </a:t>
            </a:r>
            <a:r>
              <a:rPr lang="cs-CZ" b="1" dirty="0" smtClean="0"/>
              <a:t>ZÁMEK</a:t>
            </a:r>
          </a:p>
          <a:p>
            <a:pPr marL="0" indent="0">
              <a:buNone/>
            </a:pPr>
            <a:r>
              <a:rPr lang="cs-CZ" dirty="0" smtClean="0"/>
              <a:t>Bran                              </a:t>
            </a:r>
            <a:r>
              <a:rPr lang="cs-CZ" dirty="0" err="1" smtClean="0"/>
              <a:t>Peles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Brasov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4784"/>
            <a:ext cx="3216355" cy="24122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3059832" y="2420888"/>
            <a:ext cx="208823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062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5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24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20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6000"/>
                            </p:stCondLst>
                            <p:childTnLst>
                              <p:par>
                                <p:cTn id="38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bg1">
                <a:lumMod val="85000"/>
              </a:schemeClr>
            </a:gs>
            <a:gs pos="84000">
              <a:schemeClr val="accent6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VYZNAČTE, KTERÁ TVRZENÍ JSOU PRAVDIVÁ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925144"/>
          </a:xfrm>
        </p:spPr>
        <p:txBody>
          <a:bodyPr/>
          <a:lstStyle/>
          <a:p>
            <a:r>
              <a:rPr lang="cs-CZ" dirty="0" smtClean="0"/>
              <a:t>Hlavní město Rumunska jsou Antverpy.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Rumunsko je vnitrozemský stát.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Můžeme zde navštívit pohoří Karpaty.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Ukrajina a Maďarsko jsou sousední státy Rumunska.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Rumunsko leží na Apeninském poloostrově.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ANO - NE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2402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bg1">
                <a:lumMod val="85000"/>
              </a:schemeClr>
            </a:gs>
            <a:gs pos="84000">
              <a:schemeClr val="accent6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520570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Maďarskou a Rumunskou republikou.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29011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bg1">
                <a:lumMod val="85000"/>
              </a:schemeClr>
            </a:gs>
            <a:gs pos="84000">
              <a:schemeClr val="accent6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1667520"/>
              </p:ext>
            </p:extLst>
          </p:nvPr>
        </p:nvGraphicFramePr>
        <p:xfrm>
          <a:off x="1043608" y="1196752"/>
          <a:ext cx="7358114" cy="48928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http://cs.wikipedia.org/wiki/Soubor:Balaton.jpg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http://cs.wikipedia.org/wiki/Soubor:Budapestparliament100.jpg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http://cs.wikipedia.org/wiki/Soubor:Basilique_Saint-%C3%89tienne_de_Pest.jpg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http://cs.wikipedia.org/wiki/Soubor:Chain_Bridge.jpg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http://cs.wikipedia.org/wiki/Soubor:Cathedral_of_Szeged2.jpg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http://cs.wikipedia.org/wiki/Soubor:BudapestCastle_028.jpg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http://cs.wikipedia.org/wiki/Soubor:Retezat-peleaga-papusa.jpg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http://cs.wikipedia.org/wiki/Soubor:A_sunflower.jpg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http://cs.wikipedia.org/wiki/Soubor:Cow_with_calf.jpg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http://cs.wikipedia.org/wiki/Soubor:Dunkelfuchsstute-Ciara16.jpg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319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388</TotalTime>
  <Words>519</Words>
  <Application>Microsoft Office PowerPoint</Application>
  <PresentationFormat>Předvádění na obrazovce (4:3)</PresentationFormat>
  <Paragraphs>170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MAĎARSKO A RUMUNSKO</vt:lpstr>
      <vt:lpstr>Prezentace aplikace PowerPoint</vt:lpstr>
      <vt:lpstr>MAĎARSKÁ REPUBLIKA</vt:lpstr>
      <vt:lpstr>POLOHA A POVRCH</vt:lpstr>
      <vt:lpstr>Prezentace aplikace PowerPoint</vt:lpstr>
      <vt:lpstr>Prezentace aplikace PowerPoint</vt:lpstr>
      <vt:lpstr>HLAVNÍ MĚSTO - BUDAPEŠŤ</vt:lpstr>
      <vt:lpstr>MĚSTA</vt:lpstr>
      <vt:lpstr>ŠKRTNĚTE SLOVA, KTERÁ DO VĚT NEPATŘÍ</vt:lpstr>
      <vt:lpstr>RUMUNSKÁ REPUBLIKA</vt:lpstr>
      <vt:lpstr>POLOHA</vt:lpstr>
      <vt:lpstr>Prezentace aplikace PowerPoint</vt:lpstr>
      <vt:lpstr>ZEMĚDĚLSTVÍ</vt:lpstr>
      <vt:lpstr>MĚSTA</vt:lpstr>
      <vt:lpstr>VYZNAČTE, KTERÁ TVRZENÍ JSOU PRAVDIVÁ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MAĎARSKO</dc:title>
  <dc:creator>Simona</dc:creator>
  <cp:lastModifiedBy>Zdeněk Kubík</cp:lastModifiedBy>
  <cp:revision>117</cp:revision>
  <dcterms:created xsi:type="dcterms:W3CDTF">2012-04-21T18:47:14Z</dcterms:created>
  <dcterms:modified xsi:type="dcterms:W3CDTF">2012-06-25T06:06:09Z</dcterms:modified>
</cp:coreProperties>
</file>