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2" r:id="rId3"/>
    <p:sldId id="257" r:id="rId4"/>
    <p:sldId id="258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6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A1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C78-0769-4AD1-83B5-B71D0A8BEFB9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AA84E2-B087-4A6D-A6BF-F6F752482B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1761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AA84E2-B087-4A6D-A6BF-F6F752482BA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217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056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7941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5666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343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8777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15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7375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485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5518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9241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870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72081">
              <a:schemeClr val="accent2">
                <a:lumMod val="20000"/>
                <a:lumOff val="80000"/>
              </a:schemeClr>
            </a:gs>
            <a:gs pos="67000">
              <a:srgbClr val="F952A0"/>
            </a:gs>
            <a:gs pos="69000">
              <a:schemeClr val="accent2">
                <a:lumMod val="40000"/>
                <a:lumOff val="60000"/>
              </a:schemeClr>
            </a:gs>
            <a:gs pos="82001">
              <a:srgbClr val="B43E85"/>
            </a:gs>
            <a:gs pos="100000">
              <a:srgbClr val="F8B04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EDA2B-D6A8-48FE-A89D-12D0ACAC8617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78E56-0C04-45E5-A613-37C15BB12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4108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FRANCIE</a:t>
            </a:r>
            <a:endParaRPr lang="cs-CZ" b="1" dirty="0"/>
          </a:p>
        </p:txBody>
      </p:sp>
      <p:sp>
        <p:nvSpPr>
          <p:cNvPr id="2" name="Obdélník 1"/>
          <p:cNvSpPr/>
          <p:nvPr/>
        </p:nvSpPr>
        <p:spPr>
          <a:xfrm>
            <a:off x="2286000" y="2413338"/>
            <a:ext cx="51663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 školy:  Základní škola Karla Klíče Hostinné</a:t>
            </a:r>
          </a:p>
          <a:p>
            <a:r>
              <a:rPr lang="cs-CZ" dirty="0"/>
              <a:t>Autor:  Mgr. Simona Stránská</a:t>
            </a:r>
          </a:p>
          <a:p>
            <a:r>
              <a:rPr lang="cs-CZ" dirty="0"/>
              <a:t>Název</a:t>
            </a:r>
            <a:r>
              <a:rPr lang="cs-CZ"/>
              <a:t>:  </a:t>
            </a:r>
            <a:r>
              <a:rPr lang="cs-CZ" smtClean="0"/>
              <a:t>VY_32_INOVACE_12_A_07_Francie</a:t>
            </a:r>
            <a:endParaRPr lang="cs-CZ" dirty="0"/>
          </a:p>
          <a:p>
            <a:r>
              <a:rPr lang="cs-CZ" dirty="0"/>
              <a:t>Téma:   Vlastivěda - </a:t>
            </a:r>
            <a:r>
              <a:rPr lang="cs-CZ" dirty="0" smtClean="0"/>
              <a:t>Evropa</a:t>
            </a:r>
            <a:endParaRPr lang="cs-CZ" dirty="0"/>
          </a:p>
          <a:p>
            <a:r>
              <a:rPr lang="cs-CZ" dirty="0"/>
              <a:t>Číslo projektu: CZ.1.07/1.4.00/21.2131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653136"/>
            <a:ext cx="57610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73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323754"/>
              </p:ext>
            </p:extLst>
          </p:nvPr>
        </p:nvGraphicFramePr>
        <p:xfrm>
          <a:off x="1259632" y="1268760"/>
          <a:ext cx="6834212" cy="3920067"/>
        </p:xfrm>
        <a:graphic>
          <a:graphicData uri="http://schemas.openxmlformats.org/drawingml/2006/table">
            <a:tbl>
              <a:tblPr firstRow="1" bandRow="1"/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15.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4. května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Evropa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Francie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Přímořský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stát, poloha, povrch, průmysl, vodstvo, vinařská oblast, zemědělství, hrad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, zámek.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825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FRANCOUZSKÁ REPUBLIKA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Hlavní město</a:t>
            </a:r>
            <a:r>
              <a:rPr lang="cs-CZ" dirty="0" smtClean="0"/>
              <a:t>: Paříž</a:t>
            </a:r>
          </a:p>
          <a:p>
            <a:pPr marL="0" indent="0">
              <a:buNone/>
            </a:pPr>
            <a:r>
              <a:rPr lang="cs-CZ" b="1" dirty="0" smtClean="0"/>
              <a:t>Počet obyvatel</a:t>
            </a:r>
            <a:r>
              <a:rPr lang="cs-CZ" dirty="0" smtClean="0"/>
              <a:t>: 62 milionů</a:t>
            </a:r>
          </a:p>
          <a:p>
            <a:pPr marL="0" indent="0">
              <a:buNone/>
            </a:pPr>
            <a:r>
              <a:rPr lang="cs-CZ" b="1" dirty="0" smtClean="0"/>
              <a:t>Rozloha</a:t>
            </a:r>
            <a:r>
              <a:rPr lang="cs-CZ" dirty="0" smtClean="0"/>
              <a:t>: 547 030 km²</a:t>
            </a:r>
          </a:p>
          <a:p>
            <a:pPr marL="0" indent="0">
              <a:buNone/>
            </a:pPr>
            <a:r>
              <a:rPr lang="cs-CZ" b="1" dirty="0" smtClean="0"/>
              <a:t>Úřední jazyk</a:t>
            </a:r>
            <a:r>
              <a:rPr lang="cs-CZ" dirty="0" smtClean="0"/>
              <a:t>: francouzština</a:t>
            </a:r>
          </a:p>
          <a:p>
            <a:pPr marL="0" indent="0">
              <a:buNone/>
            </a:pPr>
            <a:r>
              <a:rPr lang="cs-CZ" dirty="0" smtClean="0"/>
              <a:t>- je členem Evropské unie </a:t>
            </a:r>
            <a:endParaRPr lang="cs-CZ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4788024" y="1556791"/>
            <a:ext cx="4231760" cy="4501331"/>
            <a:chOff x="4788024" y="1556791"/>
            <a:chExt cx="4231760" cy="4501331"/>
          </a:xfrm>
        </p:grpSpPr>
        <p:pic>
          <p:nvPicPr>
            <p:cNvPr id="4" name="Picture 2" descr="E:\barevné\Francie2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168" b="96987" l="361" r="9963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1556791"/>
              <a:ext cx="4231760" cy="45013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7452320" y="2420888"/>
              <a:ext cx="6466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Paříž</a:t>
              </a:r>
              <a:endParaRPr lang="cs-CZ" b="1" dirty="0"/>
            </a:p>
          </p:txBody>
        </p:sp>
        <p:sp>
          <p:nvSpPr>
            <p:cNvPr id="6" name="TextovéPole 5"/>
            <p:cNvSpPr txBox="1"/>
            <p:nvPr/>
          </p:nvSpPr>
          <p:spPr>
            <a:xfrm rot="1853514">
              <a:off x="6500715" y="2307550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Seina</a:t>
              </a:r>
              <a:endParaRPr lang="cs-CZ" dirty="0"/>
            </a:p>
          </p:txBody>
        </p:sp>
        <p:sp>
          <p:nvSpPr>
            <p:cNvPr id="7" name="TextovéPole 6"/>
            <p:cNvSpPr txBox="1"/>
            <p:nvPr/>
          </p:nvSpPr>
          <p:spPr>
            <a:xfrm rot="1038130">
              <a:off x="5796136" y="2605554"/>
              <a:ext cx="64318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Loira</a:t>
              </a:r>
              <a:endParaRPr lang="cs-CZ" dirty="0"/>
            </a:p>
          </p:txBody>
        </p:sp>
        <p:sp>
          <p:nvSpPr>
            <p:cNvPr id="8" name="TextovéPole 7"/>
            <p:cNvSpPr txBox="1"/>
            <p:nvPr/>
          </p:nvSpPr>
          <p:spPr>
            <a:xfrm rot="455768">
              <a:off x="5755085" y="3341848"/>
              <a:ext cx="9984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err="1" smtClean="0"/>
                <a:t>Garonne</a:t>
              </a:r>
              <a:endParaRPr lang="cs-CZ" dirty="0"/>
            </a:p>
          </p:txBody>
        </p:sp>
        <p:sp>
          <p:nvSpPr>
            <p:cNvPr id="9" name="TextovéPole 8"/>
            <p:cNvSpPr txBox="1"/>
            <p:nvPr/>
          </p:nvSpPr>
          <p:spPr>
            <a:xfrm rot="2408860">
              <a:off x="5385935" y="4389745"/>
              <a:ext cx="11048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err="1" smtClean="0"/>
                <a:t>Dardogne</a:t>
              </a:r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 rot="18730927">
              <a:off x="6880831" y="4535258"/>
              <a:ext cx="79060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err="1" smtClean="0"/>
                <a:t>Rhône</a:t>
              </a:r>
              <a:endParaRPr lang="cs-CZ" dirty="0"/>
            </a:p>
          </p:txBody>
        </p:sp>
        <p:sp>
          <p:nvSpPr>
            <p:cNvPr id="11" name="TextovéPole 10"/>
            <p:cNvSpPr txBox="1"/>
            <p:nvPr/>
          </p:nvSpPr>
          <p:spPr>
            <a:xfrm rot="2018872">
              <a:off x="5076056" y="4822883"/>
              <a:ext cx="10085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Pyreneje</a:t>
              </a:r>
              <a:endParaRPr lang="cs-CZ" dirty="0"/>
            </a:p>
          </p:txBody>
        </p:sp>
        <p:sp>
          <p:nvSpPr>
            <p:cNvPr id="12" name="TextovéPole 11"/>
            <p:cNvSpPr txBox="1"/>
            <p:nvPr/>
          </p:nvSpPr>
          <p:spPr>
            <a:xfrm rot="19777152">
              <a:off x="7653949" y="4699632"/>
              <a:ext cx="595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Alpy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627174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- největší stát západní Evropy</a:t>
            </a:r>
          </a:p>
          <a:p>
            <a:pPr marL="0" indent="0">
              <a:buNone/>
            </a:pPr>
            <a:r>
              <a:rPr lang="cs-CZ" dirty="0" smtClean="0"/>
              <a:t>- přímořský stát</a:t>
            </a:r>
          </a:p>
          <a:p>
            <a:pPr marL="0" indent="0">
              <a:buNone/>
            </a:pPr>
            <a:r>
              <a:rPr lang="cs-CZ" b="1" dirty="0" smtClean="0"/>
              <a:t>Sousední státy</a:t>
            </a:r>
          </a:p>
          <a:p>
            <a:pPr marL="0" indent="0">
              <a:buNone/>
            </a:pPr>
            <a:r>
              <a:rPr lang="cs-CZ" dirty="0" smtClean="0"/>
              <a:t>1. Belgie</a:t>
            </a:r>
          </a:p>
          <a:p>
            <a:pPr marL="0" indent="0">
              <a:buNone/>
            </a:pPr>
            <a:r>
              <a:rPr lang="cs-CZ" dirty="0" smtClean="0"/>
              <a:t>2. Lucembursko</a:t>
            </a:r>
          </a:p>
          <a:p>
            <a:pPr marL="0" indent="0">
              <a:buNone/>
            </a:pPr>
            <a:r>
              <a:rPr lang="cs-CZ" dirty="0" smtClean="0"/>
              <a:t>3. Švýcarsko</a:t>
            </a:r>
          </a:p>
          <a:p>
            <a:pPr marL="0" indent="0">
              <a:buNone/>
            </a:pPr>
            <a:r>
              <a:rPr lang="cs-CZ" dirty="0" smtClean="0"/>
              <a:t>4. Německo</a:t>
            </a:r>
          </a:p>
          <a:p>
            <a:pPr marL="0" indent="0">
              <a:buNone/>
            </a:pPr>
            <a:r>
              <a:rPr lang="cs-CZ" dirty="0" smtClean="0"/>
              <a:t>5. Španělsko</a:t>
            </a:r>
          </a:p>
          <a:p>
            <a:pPr marL="0" indent="0">
              <a:buNone/>
            </a:pPr>
            <a:r>
              <a:rPr lang="cs-CZ" dirty="0" smtClean="0"/>
              <a:t>6.Monako</a:t>
            </a:r>
          </a:p>
          <a:p>
            <a:pPr marL="0" indent="0">
              <a:buNone/>
            </a:pPr>
            <a:r>
              <a:rPr lang="cs-CZ" dirty="0" smtClean="0"/>
              <a:t>7. Itálie</a:t>
            </a:r>
          </a:p>
          <a:p>
            <a:pPr marL="0" indent="0">
              <a:buNone/>
            </a:pPr>
            <a:r>
              <a:rPr lang="cs-CZ" dirty="0" smtClean="0"/>
              <a:t>8. Andora</a:t>
            </a:r>
            <a:endParaRPr lang="cs-CZ" dirty="0"/>
          </a:p>
        </p:txBody>
      </p:sp>
      <p:grpSp>
        <p:nvGrpSpPr>
          <p:cNvPr id="25" name="Skupina 24"/>
          <p:cNvGrpSpPr/>
          <p:nvPr/>
        </p:nvGrpSpPr>
        <p:grpSpPr>
          <a:xfrm>
            <a:off x="3426590" y="1946494"/>
            <a:ext cx="5165131" cy="4228888"/>
            <a:chOff x="2341358" y="2296917"/>
            <a:chExt cx="5165131" cy="4228888"/>
          </a:xfrm>
        </p:grpSpPr>
        <p:grpSp>
          <p:nvGrpSpPr>
            <p:cNvPr id="18" name="Skupina 17"/>
            <p:cNvGrpSpPr/>
            <p:nvPr/>
          </p:nvGrpSpPr>
          <p:grpSpPr>
            <a:xfrm>
              <a:off x="2341358" y="2296917"/>
              <a:ext cx="5165131" cy="3929761"/>
              <a:chOff x="2341358" y="2296917"/>
              <a:chExt cx="5165131" cy="3929761"/>
            </a:xfrm>
          </p:grpSpPr>
          <p:pic>
            <p:nvPicPr>
              <p:cNvPr id="8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696543">
                <a:off x="5130195" y="3532469"/>
                <a:ext cx="390352" cy="52566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grpSp>
            <p:nvGrpSpPr>
              <p:cNvPr id="10" name="Skupina 9"/>
              <p:cNvGrpSpPr/>
              <p:nvPr/>
            </p:nvGrpSpPr>
            <p:grpSpPr>
              <a:xfrm>
                <a:off x="2341358" y="2296917"/>
                <a:ext cx="5165131" cy="3929761"/>
                <a:chOff x="2339752" y="3165611"/>
                <a:chExt cx="4414990" cy="3340468"/>
              </a:xfrm>
            </p:grpSpPr>
            <p:grpSp>
              <p:nvGrpSpPr>
                <p:cNvPr id="7" name="Skupina 6"/>
                <p:cNvGrpSpPr/>
                <p:nvPr/>
              </p:nvGrpSpPr>
              <p:grpSpPr>
                <a:xfrm>
                  <a:off x="2339752" y="3203065"/>
                  <a:ext cx="4414990" cy="3303014"/>
                  <a:chOff x="2339752" y="3203065"/>
                  <a:chExt cx="4414990" cy="3303014"/>
                </a:xfrm>
              </p:grpSpPr>
              <p:grpSp>
                <p:nvGrpSpPr>
                  <p:cNvPr id="5" name="Skupina 4"/>
                  <p:cNvGrpSpPr/>
                  <p:nvPr/>
                </p:nvGrpSpPr>
                <p:grpSpPr>
                  <a:xfrm>
                    <a:off x="2339752" y="3203065"/>
                    <a:ext cx="3293268" cy="2877034"/>
                    <a:chOff x="3958440" y="2276872"/>
                    <a:chExt cx="3293268" cy="2877034"/>
                  </a:xfrm>
                </p:grpSpPr>
                <p:pic>
                  <p:nvPicPr>
                    <p:cNvPr id="1026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5475325" y="2276872"/>
                      <a:ext cx="1776383" cy="244146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</p:pic>
                <p:pic>
                  <p:nvPicPr>
                    <p:cNvPr id="4" name="Picture 2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>
                      <a:duotone>
                        <a:prstClr val="black"/>
                        <a:schemeClr val="accent5">
                          <a:tint val="45000"/>
                          <a:satMod val="400000"/>
                        </a:schemeClr>
                      </a:duotone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1427167">
                      <a:off x="3958440" y="3581685"/>
                      <a:ext cx="2159474" cy="157222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</p:pic>
              </p:grpSp>
              <p:grpSp>
                <p:nvGrpSpPr>
                  <p:cNvPr id="6" name="Skupina 5"/>
                  <p:cNvGrpSpPr/>
                  <p:nvPr/>
                </p:nvGrpSpPr>
                <p:grpSpPr>
                  <a:xfrm>
                    <a:off x="5120152" y="4356067"/>
                    <a:ext cx="1634590" cy="2150012"/>
                    <a:chOff x="5120152" y="4356067"/>
                    <a:chExt cx="1634590" cy="2150012"/>
                  </a:xfrm>
                </p:grpSpPr>
                <p:pic>
                  <p:nvPicPr>
                    <p:cNvPr id="1027" name="Picture 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>
                      <a:duotone>
                        <a:prstClr val="black"/>
                        <a:srgbClr val="FFFF00">
                          <a:tint val="45000"/>
                          <a:satMod val="400000"/>
                        </a:srgbClr>
                      </a:duotone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 rot="21061386">
                      <a:off x="5231674" y="4417037"/>
                      <a:ext cx="1523068" cy="208904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</p:pic>
                <p:pic>
                  <p:nvPicPr>
                    <p:cNvPr id="1028" name="Picture 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7" cstate="print">
                      <a:duotone>
                        <a:prstClr val="black"/>
                        <a:srgbClr val="92D050">
                          <a:tint val="45000"/>
                          <a:satMod val="400000"/>
                        </a:srgbClr>
                      </a:duotone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5120152" y="4356067"/>
                      <a:ext cx="865632" cy="454575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</p:pic>
              </p:grpSp>
            </p:grpSp>
            <p:pic>
              <p:nvPicPr>
                <p:cNvPr id="1029" name="Picture 5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duotone>
                    <a:prstClr val="black"/>
                    <a:schemeClr val="accent6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364123">
                  <a:off x="5381986" y="3165611"/>
                  <a:ext cx="1055434" cy="132411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9" name="Picture 3"/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duotone>
                    <a:prstClr val="black"/>
                    <a:srgbClr val="FF0000">
                      <a:tint val="45000"/>
                      <a:satMod val="400000"/>
                    </a:srgb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1007649">
                  <a:off x="5008756" y="3376909"/>
                  <a:ext cx="579720" cy="56650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pic>
            <p:nvPicPr>
              <p:cNvPr id="11" name="Picture 2"/>
              <p:cNvPicPr>
                <a:picLocks noChangeAspect="1" noChangeArrowheads="1"/>
              </p:cNvPicPr>
              <p:nvPr/>
            </p:nvPicPr>
            <p:blipFill>
              <a:blip r:embed="rId10" cstate="print">
                <a:duotone>
                  <a:prstClr val="black"/>
                  <a:srgbClr val="FFC0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3952048">
                <a:off x="5582429" y="5253196"/>
                <a:ext cx="571786" cy="6079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2" name="TextovéPole 11"/>
              <p:cNvSpPr txBox="1"/>
              <p:nvPr/>
            </p:nvSpPr>
            <p:spPr>
              <a:xfrm>
                <a:off x="3419872" y="4800762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5</a:t>
                </a:r>
                <a:endParaRPr lang="cs-CZ" b="1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6194177" y="436510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7</a:t>
                </a:r>
                <a:endParaRPr lang="cs-CZ" b="1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6043334" y="3769955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3</a:t>
                </a:r>
                <a:endParaRPr lang="cs-CZ" b="1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6495863" y="2878712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4</a:t>
                </a:r>
                <a:endParaRPr lang="cs-CZ" b="1" dirty="0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5750640" y="293112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2</a:t>
                </a:r>
                <a:endParaRPr lang="cs-CZ" b="1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5670766" y="2630594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1</a:t>
                </a:r>
                <a:endParaRPr lang="cs-CZ" b="1" dirty="0"/>
              </a:p>
            </p:txBody>
          </p:sp>
        </p:grpSp>
        <p:sp>
          <p:nvSpPr>
            <p:cNvPr id="19" name="Ovál 18"/>
            <p:cNvSpPr/>
            <p:nvPr/>
          </p:nvSpPr>
          <p:spPr>
            <a:xfrm>
              <a:off x="4645231" y="4549769"/>
              <a:ext cx="142793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696277" y="457262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8</a:t>
              </a:r>
              <a:endParaRPr lang="cs-CZ" b="1" dirty="0"/>
            </a:p>
          </p:txBody>
        </p:sp>
        <p:sp>
          <p:nvSpPr>
            <p:cNvPr id="21" name="Ovál 20"/>
            <p:cNvSpPr/>
            <p:nvPr/>
          </p:nvSpPr>
          <p:spPr>
            <a:xfrm>
              <a:off x="5670766" y="4480295"/>
              <a:ext cx="132189" cy="11519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5652112" y="458266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6</a:t>
              </a:r>
              <a:endParaRPr lang="cs-CZ" b="1" dirty="0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2718145" y="2924878"/>
              <a:ext cx="140345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Atlantský oceán</a:t>
              </a:r>
              <a:endParaRPr lang="cs-CZ" b="1" dirty="0"/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4121599" y="6156473"/>
              <a:ext cx="19409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Středozemní moře</a:t>
              </a:r>
              <a:endParaRPr lang="cs-CZ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24066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0"/>
                            </p:stCondLst>
                            <p:childTnLst>
                              <p:par>
                                <p:cTn id="37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340768"/>
            <a:ext cx="8579296" cy="532859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   Moře</a:t>
            </a:r>
            <a:r>
              <a:rPr lang="cs-CZ" dirty="0" smtClean="0"/>
              <a:t>:                                </a:t>
            </a:r>
            <a:r>
              <a:rPr lang="cs-CZ" b="1" dirty="0" smtClean="0"/>
              <a:t>Oceán</a:t>
            </a:r>
            <a:r>
              <a:rPr lang="cs-CZ" dirty="0" smtClean="0"/>
              <a:t>:    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 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b="1" dirty="0" smtClean="0"/>
              <a:t>Lamanšský průliv </a:t>
            </a:r>
            <a:r>
              <a:rPr lang="cs-CZ" dirty="0" smtClean="0"/>
              <a:t>- mezi Francií a Velkou Británií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b="1" dirty="0" smtClean="0"/>
              <a:t>Řeky</a:t>
            </a:r>
            <a:r>
              <a:rPr lang="cs-CZ" dirty="0" smtClean="0"/>
              <a:t> :                                             </a:t>
            </a:r>
            <a:r>
              <a:rPr lang="cs-CZ" b="1" dirty="0" smtClean="0"/>
              <a:t>Jezera</a:t>
            </a:r>
            <a:r>
              <a:rPr lang="cs-CZ" dirty="0" smtClean="0"/>
              <a:t> 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2123728" y="1556792"/>
            <a:ext cx="2016224" cy="79208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Středozemní</a:t>
            </a:r>
            <a:endParaRPr lang="cs-CZ" sz="2400" b="1" dirty="0"/>
          </a:p>
        </p:txBody>
      </p:sp>
      <p:sp>
        <p:nvSpPr>
          <p:cNvPr id="5" name="Pětiúhelník 4"/>
          <p:cNvSpPr/>
          <p:nvPr/>
        </p:nvSpPr>
        <p:spPr>
          <a:xfrm>
            <a:off x="6300192" y="1542283"/>
            <a:ext cx="1944216" cy="79208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Atlantský</a:t>
            </a:r>
            <a:endParaRPr lang="cs-CZ" sz="2400" b="1" dirty="0"/>
          </a:p>
        </p:txBody>
      </p:sp>
      <p:sp>
        <p:nvSpPr>
          <p:cNvPr id="6" name="Slza 5"/>
          <p:cNvSpPr/>
          <p:nvPr/>
        </p:nvSpPr>
        <p:spPr>
          <a:xfrm>
            <a:off x="3779912" y="4653136"/>
            <a:ext cx="1377490" cy="1152128"/>
          </a:xfrm>
          <a:prstGeom prst="teardrop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Loira</a:t>
            </a:r>
            <a:endParaRPr lang="cs-CZ" sz="2800" b="1" dirty="0"/>
          </a:p>
        </p:txBody>
      </p:sp>
      <p:sp>
        <p:nvSpPr>
          <p:cNvPr id="7" name="Slza 6"/>
          <p:cNvSpPr/>
          <p:nvPr/>
        </p:nvSpPr>
        <p:spPr>
          <a:xfrm>
            <a:off x="1943797" y="3654330"/>
            <a:ext cx="2196155" cy="1152128"/>
          </a:xfrm>
          <a:prstGeom prst="teardrop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Garonne</a:t>
            </a:r>
            <a:endParaRPr lang="cs-CZ" sz="2800" b="1" dirty="0"/>
          </a:p>
        </p:txBody>
      </p:sp>
      <p:sp>
        <p:nvSpPr>
          <p:cNvPr id="8" name="Slza 7"/>
          <p:cNvSpPr/>
          <p:nvPr/>
        </p:nvSpPr>
        <p:spPr>
          <a:xfrm>
            <a:off x="2067896" y="5517232"/>
            <a:ext cx="1415008" cy="1152128"/>
          </a:xfrm>
          <a:prstGeom prst="teardrop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Seine</a:t>
            </a:r>
            <a:endParaRPr lang="cs-CZ" sz="2800" b="1" dirty="0"/>
          </a:p>
        </p:txBody>
      </p:sp>
      <p:sp>
        <p:nvSpPr>
          <p:cNvPr id="9" name="Slza 8"/>
          <p:cNvSpPr/>
          <p:nvPr/>
        </p:nvSpPr>
        <p:spPr>
          <a:xfrm>
            <a:off x="287613" y="4653136"/>
            <a:ext cx="1656184" cy="1189856"/>
          </a:xfrm>
          <a:prstGeom prst="teardrop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Rhône</a:t>
            </a:r>
            <a:endParaRPr lang="cs-CZ" sz="2800" b="1" dirty="0"/>
          </a:p>
        </p:txBody>
      </p:sp>
      <p:sp>
        <p:nvSpPr>
          <p:cNvPr id="10" name="Mrak 9"/>
          <p:cNvSpPr/>
          <p:nvPr/>
        </p:nvSpPr>
        <p:spPr>
          <a:xfrm>
            <a:off x="6312443" y="4002077"/>
            <a:ext cx="2520280" cy="1202432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Ženevské</a:t>
            </a:r>
            <a:endParaRPr lang="cs-CZ" sz="2800" b="1" dirty="0"/>
          </a:p>
        </p:txBody>
      </p:sp>
      <p:sp>
        <p:nvSpPr>
          <p:cNvPr id="11" name="Mrak 10"/>
          <p:cNvSpPr/>
          <p:nvPr/>
        </p:nvSpPr>
        <p:spPr>
          <a:xfrm>
            <a:off x="6312443" y="5513606"/>
            <a:ext cx="2292005" cy="115575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Bourget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882622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800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POHOŘÍ:</a:t>
            </a:r>
          </a:p>
          <a:p>
            <a:pPr marL="0" indent="0">
              <a:buNone/>
            </a:pPr>
            <a:r>
              <a:rPr lang="cs-CZ" b="1" dirty="0" smtClean="0"/>
              <a:t>Alpy</a:t>
            </a:r>
            <a:r>
              <a:rPr lang="cs-CZ" dirty="0" smtClean="0"/>
              <a:t> - nejvyšší vrchol Evropy        </a:t>
            </a:r>
            <a:r>
              <a:rPr lang="cs-CZ" b="1" dirty="0" smtClean="0"/>
              <a:t>Pyreneje      </a:t>
            </a:r>
          </a:p>
          <a:p>
            <a:pPr marL="0" indent="0">
              <a:buNone/>
            </a:pPr>
            <a:r>
              <a:rPr lang="cs-CZ" dirty="0" smtClean="0"/>
              <a:t>           MONT BLANC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84984"/>
            <a:ext cx="4098031" cy="28803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338" y="3140968"/>
            <a:ext cx="4025133" cy="30243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132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7" name="Vývojový diagram: příprava 6"/>
          <p:cNvSpPr/>
          <p:nvPr/>
        </p:nvSpPr>
        <p:spPr>
          <a:xfrm>
            <a:off x="827584" y="1268760"/>
            <a:ext cx="7992888" cy="5256584"/>
          </a:xfrm>
          <a:prstGeom prst="flowChartPreparation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 algn="ctr">
              <a:buFont typeface="Wingdings" pitchFamily="2" charset="2"/>
              <a:buChar char="v"/>
            </a:pPr>
            <a:r>
              <a:rPr lang="cs-CZ" sz="4400" dirty="0" smtClean="0"/>
              <a:t>ODĚVNÍ</a:t>
            </a:r>
          </a:p>
          <a:p>
            <a:pPr marL="571500" indent="-571500" algn="ctr">
              <a:buFont typeface="Wingdings" pitchFamily="2" charset="2"/>
              <a:buChar char="v"/>
            </a:pPr>
            <a:r>
              <a:rPr lang="cs-CZ" sz="4400" dirty="0" smtClean="0"/>
              <a:t>ZBROJNÍ</a:t>
            </a:r>
          </a:p>
          <a:p>
            <a:pPr marL="571500" indent="-571500" algn="ctr">
              <a:buFont typeface="Wingdings" pitchFamily="2" charset="2"/>
              <a:buChar char="v"/>
            </a:pPr>
            <a:r>
              <a:rPr lang="cs-CZ" sz="4400" dirty="0" smtClean="0"/>
              <a:t>LETECKÝ</a:t>
            </a:r>
          </a:p>
          <a:p>
            <a:pPr marL="571500" indent="-571500" algn="ctr">
              <a:buFont typeface="Wingdings" pitchFamily="2" charset="2"/>
              <a:buChar char="v"/>
            </a:pPr>
            <a:r>
              <a:rPr lang="cs-CZ" sz="4400" dirty="0" smtClean="0"/>
              <a:t>KOSMICKÝ</a:t>
            </a:r>
          </a:p>
          <a:p>
            <a:pPr marL="571500" indent="-571500" algn="ctr">
              <a:buFont typeface="Wingdings" pitchFamily="2" charset="2"/>
              <a:buChar char="v"/>
            </a:pPr>
            <a:r>
              <a:rPr lang="cs-CZ" sz="4400" dirty="0" smtClean="0"/>
              <a:t>AUTOMOBILOVÝ</a:t>
            </a:r>
          </a:p>
          <a:p>
            <a:pPr marL="571500" indent="-571500" algn="ctr">
              <a:buFont typeface="Wingdings" pitchFamily="2" charset="2"/>
              <a:buChar char="v"/>
            </a:pPr>
            <a:r>
              <a:rPr lang="cs-CZ" sz="4400" dirty="0" smtClean="0"/>
              <a:t>OBUVNICKÝ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577632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- vinná réva</a:t>
            </a:r>
          </a:p>
          <a:p>
            <a:pPr marL="0" indent="0">
              <a:buNone/>
            </a:pPr>
            <a:r>
              <a:rPr lang="cs-CZ" dirty="0" smtClean="0"/>
              <a:t>- obilí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vinařské oblasti:</a:t>
            </a:r>
          </a:p>
          <a:p>
            <a:pPr marL="514350" indent="-514350">
              <a:buAutoNum type="alphaLcParenR"/>
            </a:pPr>
            <a:r>
              <a:rPr lang="cs-CZ" dirty="0" err="1" smtClean="0"/>
              <a:t>Champagne</a:t>
            </a:r>
            <a:endParaRPr lang="cs-CZ" dirty="0" smtClean="0"/>
          </a:p>
          <a:p>
            <a:pPr marL="514350" indent="-514350">
              <a:buAutoNum type="alphaLcParenR"/>
            </a:pPr>
            <a:r>
              <a:rPr lang="cs-CZ" dirty="0" smtClean="0"/>
              <a:t>Burgundsko</a:t>
            </a:r>
          </a:p>
          <a:p>
            <a:pPr marL="514350" indent="-514350">
              <a:buAutoNum type="alphaLcParenR"/>
            </a:pPr>
            <a:r>
              <a:rPr lang="cs-CZ" dirty="0" smtClean="0"/>
              <a:t>Provence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-výroba sýrů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768" y="1988840"/>
            <a:ext cx="4545293" cy="34089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V="1">
            <a:off x="3203848" y="4509120"/>
            <a:ext cx="93610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385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MĚSTO - PAŘÍŽ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51723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err="1" smtClean="0"/>
              <a:t>Eiffelova</a:t>
            </a:r>
            <a:r>
              <a:rPr lang="cs-CZ" dirty="0" smtClean="0"/>
              <a:t> věž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řeka Seina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umělá jezera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37 mostů přes řeku Seinu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parky, zahrady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botanická zahrada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metro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letiště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Tx/>
              <a:buChar char="-"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84784"/>
            <a:ext cx="2664296" cy="49338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591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000"/>
                            </p:stCondLst>
                            <p:childTnLst>
                              <p:par>
                                <p:cTn id="35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0"/>
                            </p:stCondLst>
                            <p:childTnLst>
                              <p:par>
                                <p:cTn id="39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MĚSTO - PAŘÍŽ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/>
              <a:t>Notre-Dame - katedrála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Lucemburský </a:t>
            </a:r>
            <a:r>
              <a:rPr lang="cs-CZ" dirty="0"/>
              <a:t>palác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Vítězný oblouk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Louvre - muzeum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87" y="4149080"/>
            <a:ext cx="7642457" cy="23075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305744"/>
            <a:ext cx="2558603" cy="27840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851920" y="3717032"/>
            <a:ext cx="288032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3851920" y="2996952"/>
            <a:ext cx="1152128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8645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b="1" dirty="0" smtClean="0"/>
              <a:t>MARSEILLE </a:t>
            </a:r>
            <a:r>
              <a:rPr lang="cs-CZ" dirty="0" smtClean="0"/>
              <a:t> - přístav</a:t>
            </a:r>
          </a:p>
          <a:p>
            <a:pPr marL="0" indent="0">
              <a:buNone/>
            </a:pPr>
            <a:r>
              <a:rPr lang="cs-CZ" b="1" dirty="0" smtClean="0"/>
              <a:t>                          </a:t>
            </a:r>
            <a:r>
              <a:rPr lang="cs-CZ" dirty="0" smtClean="0"/>
              <a:t>- metro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LYON </a:t>
            </a:r>
            <a:r>
              <a:rPr lang="cs-CZ" dirty="0" smtClean="0"/>
              <a:t>- muzea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NICE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NANTES </a:t>
            </a:r>
            <a:r>
              <a:rPr lang="cs-CZ" dirty="0" smtClean="0"/>
              <a:t>- katedrála</a:t>
            </a:r>
            <a:endParaRPr lang="cs-CZ" b="1" dirty="0" smtClean="0"/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TOULOUSE </a:t>
            </a:r>
            <a:r>
              <a:rPr lang="cs-CZ" dirty="0" smtClean="0"/>
              <a:t>- letiště</a:t>
            </a:r>
          </a:p>
          <a:p>
            <a:pPr marL="0" indent="0">
              <a:buNone/>
            </a:pPr>
            <a:r>
              <a:rPr lang="cs-CZ" b="1" dirty="0" smtClean="0"/>
              <a:t>                        </a:t>
            </a:r>
            <a:r>
              <a:rPr lang="cs-CZ" dirty="0" smtClean="0"/>
              <a:t>- metro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LILLE</a:t>
            </a:r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015" y="1844824"/>
            <a:ext cx="3595709" cy="42976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4283968" y="3861048"/>
            <a:ext cx="360040" cy="1326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401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0"/>
                            </p:stCondLst>
                            <p:childTnLst>
                              <p:par>
                                <p:cTn id="33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0"/>
                            </p:stCondLst>
                            <p:childTnLst>
                              <p:par>
                                <p:cTn id="37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72608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b="1" dirty="0" smtClean="0"/>
              <a:t>MONTPELLIER</a:t>
            </a:r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BORDEAUX</a:t>
            </a:r>
          </a:p>
          <a:p>
            <a:pPr marL="0" indent="0">
              <a:buNone/>
            </a:pPr>
            <a:endParaRPr lang="cs-CZ" b="1" dirty="0"/>
          </a:p>
          <a:p>
            <a:pPr>
              <a:buFont typeface="Wingdings" pitchFamily="2" charset="2"/>
              <a:buChar char="v"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>
              <a:buFont typeface="Wingdings" pitchFamily="2" charset="2"/>
              <a:buChar char="v"/>
            </a:pPr>
            <a:endParaRPr lang="cs-CZ" b="1" dirty="0" smtClean="0"/>
          </a:p>
          <a:p>
            <a:pPr>
              <a:buFont typeface="Wingdings" pitchFamily="2" charset="2"/>
              <a:buChar char="v"/>
            </a:pPr>
            <a:endParaRPr lang="cs-CZ" b="1" dirty="0"/>
          </a:p>
          <a:p>
            <a:pPr>
              <a:buFont typeface="Wingdings" pitchFamily="2" charset="2"/>
              <a:buChar char="v"/>
            </a:pPr>
            <a:endParaRPr lang="cs-CZ" b="1" dirty="0" smtClean="0"/>
          </a:p>
          <a:p>
            <a:pPr>
              <a:buFont typeface="Wingdings" pitchFamily="2" charset="2"/>
              <a:buChar char="v"/>
            </a:pPr>
            <a:r>
              <a:rPr lang="cs-CZ" b="1" dirty="0" smtClean="0"/>
              <a:t>STRASBOURG </a:t>
            </a:r>
            <a:r>
              <a:rPr lang="cs-CZ" dirty="0" smtClean="0"/>
              <a:t>- Evropský soud pro lidská práva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</a:t>
            </a:r>
            <a:r>
              <a:rPr lang="cs-CZ" dirty="0" smtClean="0"/>
              <a:t>- Rada </a:t>
            </a:r>
            <a:r>
              <a:rPr lang="cs-CZ" dirty="0" err="1" smtClean="0"/>
              <a:t>evropy</a:t>
            </a:r>
            <a:endParaRPr lang="cs-CZ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</a:t>
            </a:r>
            <a:r>
              <a:rPr lang="cs-CZ" dirty="0" smtClean="0"/>
              <a:t>- Evropský parlament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</a:t>
            </a:r>
            <a:endParaRPr lang="cs-CZ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96752"/>
            <a:ext cx="3281941" cy="2461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2555776" y="3356992"/>
            <a:ext cx="1584176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970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ZÁMKY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492941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Versailles                                           Fontainebleau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</a:t>
            </a:r>
            <a:r>
              <a:rPr lang="cs-CZ" dirty="0" err="1" smtClean="0"/>
              <a:t>Ferriéres</a:t>
            </a:r>
            <a:r>
              <a:rPr lang="cs-CZ" dirty="0" smtClean="0"/>
              <a:t> 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Monte-</a:t>
            </a:r>
            <a:r>
              <a:rPr lang="cs-CZ" dirty="0" err="1" smtClean="0"/>
              <a:t>Cristo</a:t>
            </a:r>
            <a:r>
              <a:rPr lang="cs-CZ" dirty="0" smtClean="0"/>
              <a:t>              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12001"/>
            <a:ext cx="4319790" cy="18305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608" y="1844824"/>
            <a:ext cx="3256984" cy="224324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22763"/>
            <a:ext cx="2359149" cy="31455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16" y="4333398"/>
            <a:ext cx="3161928" cy="23714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8833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ZÁMKY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Amboise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Azay-Le-Ferron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Chenonceau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Chambord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725" y="495168"/>
            <a:ext cx="2548691" cy="1873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250711"/>
            <a:ext cx="2763390" cy="19343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161" y="4521648"/>
            <a:ext cx="3459870" cy="18596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091" y="4521648"/>
            <a:ext cx="2652082" cy="19791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1475656" y="4005064"/>
            <a:ext cx="14401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627784" y="3335642"/>
            <a:ext cx="1152128" cy="9671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3203848" y="2492896"/>
            <a:ext cx="36004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2843808" y="1700808"/>
            <a:ext cx="230425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228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5050904" cy="55774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dirty="0" smtClean="0"/>
              <a:t>OSOBNOSTI</a:t>
            </a:r>
          </a:p>
          <a:p>
            <a:pPr>
              <a:buFont typeface="Wingdings" pitchFamily="2" charset="2"/>
              <a:buChar char="§"/>
            </a:pPr>
            <a:r>
              <a:rPr lang="cs-CZ" sz="3200" b="1" dirty="0" smtClean="0"/>
              <a:t>Antoine de Saint - Exupéry</a:t>
            </a:r>
          </a:p>
          <a:p>
            <a:pPr>
              <a:buFontTx/>
              <a:buChar char="-"/>
            </a:pPr>
            <a:r>
              <a:rPr lang="cs-CZ" sz="3200" dirty="0" smtClean="0"/>
              <a:t>spisovatel</a:t>
            </a:r>
          </a:p>
          <a:p>
            <a:pPr>
              <a:buFont typeface="Wingdings" pitchFamily="2" charset="2"/>
              <a:buChar char="§"/>
            </a:pPr>
            <a:r>
              <a:rPr lang="cs-CZ" sz="3200" b="1" dirty="0" err="1" smtClean="0"/>
              <a:t>Jules</a:t>
            </a:r>
            <a:r>
              <a:rPr lang="cs-CZ" sz="3200" b="1" dirty="0" smtClean="0"/>
              <a:t> Verne </a:t>
            </a:r>
          </a:p>
          <a:p>
            <a:pPr>
              <a:buFontTx/>
              <a:buChar char="-"/>
            </a:pPr>
            <a:r>
              <a:rPr lang="cs-CZ" sz="3200" dirty="0" smtClean="0"/>
              <a:t>spisovatel</a:t>
            </a:r>
          </a:p>
          <a:p>
            <a:pPr>
              <a:buFont typeface="Wingdings" pitchFamily="2" charset="2"/>
              <a:buChar char="§"/>
            </a:pPr>
            <a:r>
              <a:rPr lang="cs-CZ" sz="3200" b="1" dirty="0" err="1" smtClean="0"/>
              <a:t>Honoré</a:t>
            </a:r>
            <a:r>
              <a:rPr lang="cs-CZ" sz="3200" b="1" dirty="0" smtClean="0"/>
              <a:t> de Balzac </a:t>
            </a:r>
          </a:p>
          <a:p>
            <a:pPr>
              <a:buFontTx/>
              <a:buChar char="-"/>
            </a:pPr>
            <a:r>
              <a:rPr lang="cs-CZ" sz="3200" dirty="0" smtClean="0"/>
              <a:t>spisovatel</a:t>
            </a:r>
          </a:p>
          <a:p>
            <a:pPr>
              <a:buFont typeface="Wingdings" pitchFamily="2" charset="2"/>
              <a:buChar char="§"/>
            </a:pPr>
            <a:r>
              <a:rPr lang="cs-CZ" sz="3200" b="1" dirty="0" smtClean="0"/>
              <a:t>Paul </a:t>
            </a:r>
            <a:r>
              <a:rPr lang="cs-CZ" sz="3200" b="1" dirty="0" err="1" smtClean="0"/>
              <a:t>Gaugin</a:t>
            </a:r>
            <a:endParaRPr lang="cs-CZ" sz="3200" b="1" dirty="0" smtClean="0"/>
          </a:p>
          <a:p>
            <a:pPr>
              <a:buFontTx/>
              <a:buChar char="-"/>
            </a:pPr>
            <a:r>
              <a:rPr lang="cs-CZ" sz="3200" dirty="0" smtClean="0"/>
              <a:t>malíř</a:t>
            </a: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5508104" y="548680"/>
            <a:ext cx="3312368" cy="55774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dirty="0" smtClean="0"/>
              <a:t>HRADY</a:t>
            </a:r>
          </a:p>
          <a:p>
            <a:pPr marL="0" indent="0">
              <a:buNone/>
            </a:pPr>
            <a:r>
              <a:rPr lang="cs-CZ" sz="3200" b="1" dirty="0" smtClean="0"/>
              <a:t>        Saumur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b="1" dirty="0" err="1" smtClean="0"/>
              <a:t>Château</a:t>
            </a:r>
            <a:r>
              <a:rPr lang="cs-CZ" sz="3200" b="1" dirty="0" smtClean="0"/>
              <a:t> de </a:t>
            </a:r>
            <a:r>
              <a:rPr lang="cs-CZ" sz="3200" b="1" dirty="0" err="1" smtClean="0"/>
              <a:t>Dinan</a:t>
            </a:r>
            <a:endParaRPr lang="cs-CZ" sz="3200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44824"/>
            <a:ext cx="221938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98702"/>
            <a:ext cx="2184161" cy="2708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692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0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8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0"/>
                            </p:stCondLst>
                            <p:childTnLst>
                              <p:par>
                                <p:cTn id="49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ŠKRTNĚTE SLOVA, KTERÁ DO VĚT NEPATŘÍ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Hlavní město Francie je </a:t>
            </a:r>
            <a:r>
              <a:rPr lang="cs-CZ" i="1" dirty="0" smtClean="0"/>
              <a:t>Marseille - Paříž - Moskva.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Nejvyšším vrcholem Francie je </a:t>
            </a:r>
            <a:r>
              <a:rPr lang="cs-CZ" i="1" dirty="0" smtClean="0"/>
              <a:t>Sněžka - </a:t>
            </a:r>
            <a:r>
              <a:rPr lang="cs-CZ" i="1" dirty="0" err="1" smtClean="0"/>
              <a:t>Mont</a:t>
            </a:r>
            <a:r>
              <a:rPr lang="cs-CZ" i="1" dirty="0" smtClean="0"/>
              <a:t> </a:t>
            </a:r>
            <a:r>
              <a:rPr lang="cs-CZ" i="1" dirty="0" err="1" smtClean="0"/>
              <a:t>Blanc</a:t>
            </a:r>
            <a:r>
              <a:rPr lang="cs-CZ" i="1" dirty="0" smtClean="0"/>
              <a:t> - Grossglockner.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Francie je </a:t>
            </a:r>
            <a:r>
              <a:rPr lang="cs-CZ" i="1" dirty="0" smtClean="0"/>
              <a:t>vnitrozemský - přímořský - ostrovní </a:t>
            </a:r>
            <a:r>
              <a:rPr lang="cs-CZ" dirty="0" smtClean="0"/>
              <a:t>stát.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Jih Francie omývá moře </a:t>
            </a:r>
            <a:r>
              <a:rPr lang="cs-CZ" i="1" dirty="0" smtClean="0"/>
              <a:t>Jaderské - Černé - Středozemní.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Ve Francii se pěstuje </a:t>
            </a:r>
            <a:r>
              <a:rPr lang="cs-CZ" i="1" dirty="0" smtClean="0"/>
              <a:t>ananas - vinná réva </a:t>
            </a:r>
            <a:r>
              <a:rPr lang="cs-CZ" i="1" smtClean="0"/>
              <a:t>- chmel.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25686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224893"/>
              </p:ext>
            </p:extLst>
          </p:nvPr>
        </p:nvGraphicFramePr>
        <p:xfrm>
          <a:off x="827584" y="332656"/>
          <a:ext cx="7358114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Francouzskou republikou.</a:t>
                      </a: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Místo kde žijeme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RNDr. Irena Smolová, Ph.D., Doc. RNDr. Zdeněk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Szczyrba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Ph.D.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978-80-7230-221-5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81738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198052"/>
              </p:ext>
            </p:extLst>
          </p:nvPr>
        </p:nvGraphicFramePr>
        <p:xfrm>
          <a:off x="892943" y="119017"/>
          <a:ext cx="7358114" cy="664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21743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5204372"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http://cs.wikipedia.org/wiki/Soubor:Mont_Blanc_oct_2004.JPG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http://cs.wikipedia.org/wiki/Soubor:Central_pyrenees.jpg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http://cs.wikipedia.org/wiki/Soubor:Vineyards_Fixin2.jpg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http://cs.wikipedia.org/wiki/Soubor:Tour_Eiffel_Wikimedia_Commons.jpg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http://cs.wikipedia.org/wiki/Soubor:Arc_Triomphe.jpg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http://cs.wikipedia.org/wiki/Soubor:Louvre_2007_02_24_c.jpg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http://cs.wikipedia.org/wiki/Soubor:Kathedrale_von_Nantes_Hauptfassade.jpg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http://cs.wikipedia.org/wiki/Soubor:Absolute_ponts_couverts_02.jpg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http://cs.wikipedia.org/wiki/Soubor:Chateau-de-versailles-cour.jpg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http://cs.wikipedia.org/wiki/Soubor:ChateauFontainebleau07.jpg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http://cs.wikipedia.org/wiki/Soubor:Maison_Dumas_Ch%C3%A2teau_de_Monte-Cristo_01.jpg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http://cs.wikipedia.org/wiki/Soubor:Chateau_de_Ferrieres.jpg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http://cs.wikipedia.org/wiki/Soubor:AmboiseLeChateau.JPG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http://cs.wikipedia.org/wiki/Soubor:Ch%C3%A2teau_d%27Azay-Le-Ferron.jpg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http://cs.wikipedia.org/wiki/Soubor:Chateau_de_Chenonceau_2008E.jpg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http://cs.wikipedia.org/wiki/Soubor:France_Loir-et-Cher_Chambord_Chateau_03.jpg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http://cs.wikipedia.org/wiki/Soubor:Chauteau_Saumur_2.jpg</a:t>
                      </a: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http://cs.wikipedia.org/wiki/Soubor:Chateau_Dinan1.jpg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sz="16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Nadpis 1"/>
          <p:cNvSpPr>
            <a:spLocks noGrp="1"/>
          </p:cNvSpPr>
          <p:nvPr/>
        </p:nvSpPr>
        <p:spPr>
          <a:xfrm>
            <a:off x="457200" y="28575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037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530</Words>
  <Application>Microsoft Office PowerPoint</Application>
  <PresentationFormat>Předvádění na obrazovce (4:3)</PresentationFormat>
  <Paragraphs>205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FRANCIE</vt:lpstr>
      <vt:lpstr>Prezentace aplikace PowerPoint</vt:lpstr>
      <vt:lpstr>FRANCOUZSKÁ REPUBLIKA</vt:lpstr>
      <vt:lpstr>POLOHA</vt:lpstr>
      <vt:lpstr>VODSTVO</vt:lpstr>
      <vt:lpstr>POVRCH</vt:lpstr>
      <vt:lpstr>PRŮMYSL</vt:lpstr>
      <vt:lpstr>ZEMĚDĚLSTVÍ</vt:lpstr>
      <vt:lpstr>HLAVNÍ MĚSTO - PAŘÍŽ</vt:lpstr>
      <vt:lpstr>HLAVNÍ MĚSTO - PAŘÍŽ</vt:lpstr>
      <vt:lpstr>MĚSTA</vt:lpstr>
      <vt:lpstr>MĚSTA</vt:lpstr>
      <vt:lpstr>ZÁMKY</vt:lpstr>
      <vt:lpstr>ZÁMKY</vt:lpstr>
      <vt:lpstr>Prezentace aplikace PowerPoint</vt:lpstr>
      <vt:lpstr>ŠKRTNĚTE SLOVA, KTERÁ DO VĚT NEPATŘÍ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FRANCIE</dc:title>
  <dc:creator>Simona</dc:creator>
  <cp:lastModifiedBy>Zdeněk Kubík</cp:lastModifiedBy>
  <cp:revision>91</cp:revision>
  <dcterms:created xsi:type="dcterms:W3CDTF">2012-04-20T20:11:30Z</dcterms:created>
  <dcterms:modified xsi:type="dcterms:W3CDTF">2012-06-25T06:06:41Z</dcterms:modified>
</cp:coreProperties>
</file>