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00CC00"/>
    <a:srgbClr val="99FF66"/>
    <a:srgbClr val="0000FF"/>
    <a:srgbClr val="FF0066"/>
    <a:srgbClr val="0099FF"/>
    <a:srgbClr val="CC99FF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0E6B81-7023-43E6-8026-D5B29E07A571}" type="doc">
      <dgm:prSet loTypeId="urn:microsoft.com/office/officeart/2009/layout/Circle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299D136-1618-4913-A31C-7FB97F5536B9}">
      <dgm:prSet phldrT="[Text]"/>
      <dgm:spPr/>
      <dgm:t>
        <a:bodyPr/>
        <a:lstStyle/>
        <a:p>
          <a:r>
            <a:rPr lang="cs-CZ" dirty="0" err="1" smtClean="0"/>
            <a:t>Bann</a:t>
          </a:r>
          <a:endParaRPr lang="cs-CZ" dirty="0"/>
        </a:p>
      </dgm:t>
    </dgm:pt>
    <dgm:pt modelId="{878E9BA0-0660-4FCA-A408-0BBEF73B979F}" type="parTrans" cxnId="{74C6444E-7B2A-4383-ACAA-D407090FA672}">
      <dgm:prSet/>
      <dgm:spPr/>
      <dgm:t>
        <a:bodyPr/>
        <a:lstStyle/>
        <a:p>
          <a:endParaRPr lang="cs-CZ"/>
        </a:p>
      </dgm:t>
    </dgm:pt>
    <dgm:pt modelId="{AEA3112B-E14F-4EE8-82B4-4C84A9E4AFD3}" type="sibTrans" cxnId="{74C6444E-7B2A-4383-ACAA-D407090FA672}">
      <dgm:prSet/>
      <dgm:spPr/>
      <dgm:t>
        <a:bodyPr/>
        <a:lstStyle/>
        <a:p>
          <a:endParaRPr lang="cs-CZ"/>
        </a:p>
      </dgm:t>
    </dgm:pt>
    <dgm:pt modelId="{1D0B63A0-96F6-4E87-94E5-E75DB10C1063}">
      <dgm:prSet phldrT="[Text]"/>
      <dgm:spPr/>
      <dgm:t>
        <a:bodyPr/>
        <a:lstStyle/>
        <a:p>
          <a:r>
            <a:rPr lang="cs-CZ" dirty="0" err="1" smtClean="0"/>
            <a:t>Foyle</a:t>
          </a:r>
          <a:endParaRPr lang="cs-CZ" dirty="0"/>
        </a:p>
      </dgm:t>
    </dgm:pt>
    <dgm:pt modelId="{3519143F-129C-498B-9502-8D14551307E7}" type="parTrans" cxnId="{8FD72338-365B-4BFF-85C4-1740D99FE042}">
      <dgm:prSet/>
      <dgm:spPr/>
      <dgm:t>
        <a:bodyPr/>
        <a:lstStyle/>
        <a:p>
          <a:endParaRPr lang="cs-CZ"/>
        </a:p>
      </dgm:t>
    </dgm:pt>
    <dgm:pt modelId="{261AA0F2-51B1-4BAA-B051-055761448999}" type="sibTrans" cxnId="{8FD72338-365B-4BFF-85C4-1740D99FE042}">
      <dgm:prSet/>
      <dgm:spPr/>
      <dgm:t>
        <a:bodyPr/>
        <a:lstStyle/>
        <a:p>
          <a:endParaRPr lang="cs-CZ"/>
        </a:p>
      </dgm:t>
    </dgm:pt>
    <dgm:pt modelId="{8133D52A-BB30-4E77-96AE-A4766D798C46}">
      <dgm:prSet phldrT="[Text]"/>
      <dgm:spPr/>
      <dgm:t>
        <a:bodyPr/>
        <a:lstStyle/>
        <a:p>
          <a:r>
            <a:rPr lang="cs-CZ" dirty="0" err="1" smtClean="0"/>
            <a:t>Lagan</a:t>
          </a:r>
          <a:endParaRPr lang="cs-CZ" dirty="0"/>
        </a:p>
      </dgm:t>
    </dgm:pt>
    <dgm:pt modelId="{7D3EBA96-0D36-4933-8E89-116BD9530C7D}" type="parTrans" cxnId="{B8418DC6-5823-4300-89DA-77FDD2CBFB6F}">
      <dgm:prSet/>
      <dgm:spPr/>
      <dgm:t>
        <a:bodyPr/>
        <a:lstStyle/>
        <a:p>
          <a:endParaRPr lang="cs-CZ"/>
        </a:p>
      </dgm:t>
    </dgm:pt>
    <dgm:pt modelId="{4D2EF967-87E4-4291-9E9D-4F90AB8A72AB}" type="sibTrans" cxnId="{B8418DC6-5823-4300-89DA-77FDD2CBFB6F}">
      <dgm:prSet/>
      <dgm:spPr/>
      <dgm:t>
        <a:bodyPr/>
        <a:lstStyle/>
        <a:p>
          <a:endParaRPr lang="cs-CZ"/>
        </a:p>
      </dgm:t>
    </dgm:pt>
    <dgm:pt modelId="{CF76B5C7-D9A8-4FD2-B542-D20A287D7295}" type="pres">
      <dgm:prSet presAssocID="{CE0E6B81-7023-43E6-8026-D5B29E07A571}" presName="Name0" presStyleCnt="0">
        <dgm:presLayoutVars>
          <dgm:chMax val="7"/>
          <dgm:chPref val="7"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1A0F8E1D-7BED-4C11-9406-B3B85ACBC44D}" type="pres">
      <dgm:prSet presAssocID="{9299D136-1618-4913-A31C-7FB97F5536B9}" presName="Accent1" presStyleCnt="0"/>
      <dgm:spPr/>
    </dgm:pt>
    <dgm:pt modelId="{DB3A9FEC-8C2F-4958-8272-F46557C2159A}" type="pres">
      <dgm:prSet presAssocID="{9299D136-1618-4913-A31C-7FB97F5536B9}" presName="Accent" presStyleLbl="node1" presStyleIdx="0" presStyleCnt="3"/>
      <dgm:spPr/>
    </dgm:pt>
    <dgm:pt modelId="{0F6AD00C-7389-49FA-9E34-D01A3D0F5DD6}" type="pres">
      <dgm:prSet presAssocID="{9299D136-1618-4913-A31C-7FB97F5536B9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143D6E-BD56-4911-9EC6-437F108FB40F}" type="pres">
      <dgm:prSet presAssocID="{1D0B63A0-96F6-4E87-94E5-E75DB10C1063}" presName="Accent2" presStyleCnt="0"/>
      <dgm:spPr/>
    </dgm:pt>
    <dgm:pt modelId="{C0C6F2EB-7C8E-4A87-BBE0-EFCEABEC6A90}" type="pres">
      <dgm:prSet presAssocID="{1D0B63A0-96F6-4E87-94E5-E75DB10C1063}" presName="Accent" presStyleLbl="node1" presStyleIdx="1" presStyleCnt="3"/>
      <dgm:spPr/>
    </dgm:pt>
    <dgm:pt modelId="{F4DCF020-1AD8-405E-A4D3-AEBD77A40B78}" type="pres">
      <dgm:prSet presAssocID="{1D0B63A0-96F6-4E87-94E5-E75DB10C1063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8F75C7-3C4C-4E14-9E16-46314DB0BB7F}" type="pres">
      <dgm:prSet presAssocID="{8133D52A-BB30-4E77-96AE-A4766D798C46}" presName="Accent3" presStyleCnt="0"/>
      <dgm:spPr/>
    </dgm:pt>
    <dgm:pt modelId="{18D94D10-2B36-462B-BFA6-49A7227DA79B}" type="pres">
      <dgm:prSet presAssocID="{8133D52A-BB30-4E77-96AE-A4766D798C46}" presName="Accent" presStyleLbl="node1" presStyleIdx="2" presStyleCnt="3"/>
      <dgm:spPr/>
    </dgm:pt>
    <dgm:pt modelId="{7AD58CB5-0AFF-4B5E-98AB-4EA37D65DB8A}" type="pres">
      <dgm:prSet presAssocID="{8133D52A-BB30-4E77-96AE-A4766D798C46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61B861-2F5F-48A8-BB9B-C8CDCCD1B8FC}" type="presOf" srcId="{8133D52A-BB30-4E77-96AE-A4766D798C46}" destId="{7AD58CB5-0AFF-4B5E-98AB-4EA37D65DB8A}" srcOrd="0" destOrd="0" presId="urn:microsoft.com/office/officeart/2009/layout/CircleArrowProcess"/>
    <dgm:cxn modelId="{9748EA4B-4A59-4AC3-B288-1468F980A6FE}" type="presOf" srcId="{CE0E6B81-7023-43E6-8026-D5B29E07A571}" destId="{CF76B5C7-D9A8-4FD2-B542-D20A287D7295}" srcOrd="0" destOrd="0" presId="urn:microsoft.com/office/officeart/2009/layout/CircleArrowProcess"/>
    <dgm:cxn modelId="{B8418DC6-5823-4300-89DA-77FDD2CBFB6F}" srcId="{CE0E6B81-7023-43E6-8026-D5B29E07A571}" destId="{8133D52A-BB30-4E77-96AE-A4766D798C46}" srcOrd="2" destOrd="0" parTransId="{7D3EBA96-0D36-4933-8E89-116BD9530C7D}" sibTransId="{4D2EF967-87E4-4291-9E9D-4F90AB8A72AB}"/>
    <dgm:cxn modelId="{957C5EAF-8A14-402C-A299-E9903665AE12}" type="presOf" srcId="{9299D136-1618-4913-A31C-7FB97F5536B9}" destId="{0F6AD00C-7389-49FA-9E34-D01A3D0F5DD6}" srcOrd="0" destOrd="0" presId="urn:microsoft.com/office/officeart/2009/layout/CircleArrowProcess"/>
    <dgm:cxn modelId="{A13073AF-9988-4B87-926C-C8619E8C2223}" type="presOf" srcId="{1D0B63A0-96F6-4E87-94E5-E75DB10C1063}" destId="{F4DCF020-1AD8-405E-A4D3-AEBD77A40B78}" srcOrd="0" destOrd="0" presId="urn:microsoft.com/office/officeart/2009/layout/CircleArrowProcess"/>
    <dgm:cxn modelId="{74C6444E-7B2A-4383-ACAA-D407090FA672}" srcId="{CE0E6B81-7023-43E6-8026-D5B29E07A571}" destId="{9299D136-1618-4913-A31C-7FB97F5536B9}" srcOrd="0" destOrd="0" parTransId="{878E9BA0-0660-4FCA-A408-0BBEF73B979F}" sibTransId="{AEA3112B-E14F-4EE8-82B4-4C84A9E4AFD3}"/>
    <dgm:cxn modelId="{8FD72338-365B-4BFF-85C4-1740D99FE042}" srcId="{CE0E6B81-7023-43E6-8026-D5B29E07A571}" destId="{1D0B63A0-96F6-4E87-94E5-E75DB10C1063}" srcOrd="1" destOrd="0" parTransId="{3519143F-129C-498B-9502-8D14551307E7}" sibTransId="{261AA0F2-51B1-4BAA-B051-055761448999}"/>
    <dgm:cxn modelId="{E5312C24-22F6-42AA-B9BB-334A8EE5F2AC}" type="presParOf" srcId="{CF76B5C7-D9A8-4FD2-B542-D20A287D7295}" destId="{1A0F8E1D-7BED-4C11-9406-B3B85ACBC44D}" srcOrd="0" destOrd="0" presId="urn:microsoft.com/office/officeart/2009/layout/CircleArrowProcess"/>
    <dgm:cxn modelId="{69413459-AE5B-4F1C-8F16-4AE78862F469}" type="presParOf" srcId="{1A0F8E1D-7BED-4C11-9406-B3B85ACBC44D}" destId="{DB3A9FEC-8C2F-4958-8272-F46557C2159A}" srcOrd="0" destOrd="0" presId="urn:microsoft.com/office/officeart/2009/layout/CircleArrowProcess"/>
    <dgm:cxn modelId="{3E24A5D6-79C1-4C8C-A6C6-56C0EC3C2AFD}" type="presParOf" srcId="{CF76B5C7-D9A8-4FD2-B542-D20A287D7295}" destId="{0F6AD00C-7389-49FA-9E34-D01A3D0F5DD6}" srcOrd="1" destOrd="0" presId="urn:microsoft.com/office/officeart/2009/layout/CircleArrowProcess"/>
    <dgm:cxn modelId="{6712794A-EE99-4A0A-B156-31AFCD45EB85}" type="presParOf" srcId="{CF76B5C7-D9A8-4FD2-B542-D20A287D7295}" destId="{4E143D6E-BD56-4911-9EC6-437F108FB40F}" srcOrd="2" destOrd="0" presId="urn:microsoft.com/office/officeart/2009/layout/CircleArrowProcess"/>
    <dgm:cxn modelId="{182BED66-284C-4B8B-8E47-58179306BFEE}" type="presParOf" srcId="{4E143D6E-BD56-4911-9EC6-437F108FB40F}" destId="{C0C6F2EB-7C8E-4A87-BBE0-EFCEABEC6A90}" srcOrd="0" destOrd="0" presId="urn:microsoft.com/office/officeart/2009/layout/CircleArrowProcess"/>
    <dgm:cxn modelId="{3FAB2F6E-AF3F-4A6A-85F4-9931BFFC5C1E}" type="presParOf" srcId="{CF76B5C7-D9A8-4FD2-B542-D20A287D7295}" destId="{F4DCF020-1AD8-405E-A4D3-AEBD77A40B78}" srcOrd="3" destOrd="0" presId="urn:microsoft.com/office/officeart/2009/layout/CircleArrowProcess"/>
    <dgm:cxn modelId="{94700240-6F74-4BE2-B2EB-DA94A79954C9}" type="presParOf" srcId="{CF76B5C7-D9A8-4FD2-B542-D20A287D7295}" destId="{CB8F75C7-3C4C-4E14-9E16-46314DB0BB7F}" srcOrd="4" destOrd="0" presId="urn:microsoft.com/office/officeart/2009/layout/CircleArrowProcess"/>
    <dgm:cxn modelId="{7517BE43-0759-42E0-AE3A-92739ECA7B14}" type="presParOf" srcId="{CB8F75C7-3C4C-4E14-9E16-46314DB0BB7F}" destId="{18D94D10-2B36-462B-BFA6-49A7227DA79B}" srcOrd="0" destOrd="0" presId="urn:microsoft.com/office/officeart/2009/layout/CircleArrowProcess"/>
    <dgm:cxn modelId="{7AD4E291-B46F-4E1E-82DA-DE51826F9786}" type="presParOf" srcId="{CF76B5C7-D9A8-4FD2-B542-D20A287D7295}" destId="{7AD58CB5-0AFF-4B5E-98AB-4EA37D65DB8A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266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91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020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068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198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767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718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851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572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874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479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99FF"/>
            </a:gs>
            <a:gs pos="50000">
              <a:srgbClr val="CC99FF"/>
            </a:gs>
            <a:gs pos="100000">
              <a:srgbClr val="0099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0F4856-2860-4286-BC56-51DD102F7AD9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4A43E-BA59-418E-834A-E526411CB7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907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VELKÁ BRITÁNIE A IRSKO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1690687" y="2413338"/>
            <a:ext cx="576103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</a:t>
            </a:r>
            <a:r>
              <a:rPr lang="cs-CZ"/>
              <a:t>:  </a:t>
            </a:r>
            <a:r>
              <a:rPr lang="cs-CZ" smtClean="0"/>
              <a:t>VY_32_INOVACE_12_A_09_Velká </a:t>
            </a:r>
            <a:r>
              <a:rPr lang="cs-CZ" dirty="0" smtClean="0"/>
              <a:t>Británie a  Irsko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7" y="5013176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447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8500181"/>
              </p:ext>
            </p:extLst>
          </p:nvPr>
        </p:nvGraphicFramePr>
        <p:xfrm>
          <a:off x="1259632" y="1340768"/>
          <a:ext cx="6834212" cy="392006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15.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IV. B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Velká Británie a Irsko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Království, ostrov, průliv, povrch, poloha,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vodstvo, průmysl, zemědělství, sport, město, republika.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4195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SPOJENÉ KRÁLOVSTVÍ VELKÉ BRITÁNIE A SEVERNÍHO IRSKA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Londýn</a:t>
            </a:r>
          </a:p>
          <a:p>
            <a:pPr marL="0" indent="0"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60 milionů</a:t>
            </a:r>
          </a:p>
          <a:p>
            <a:pPr marL="0" indent="0">
              <a:buNone/>
            </a:pPr>
            <a:r>
              <a:rPr lang="cs-CZ" b="1" dirty="0" smtClean="0"/>
              <a:t>Rozloha: </a:t>
            </a:r>
            <a:r>
              <a:rPr lang="cs-CZ" dirty="0" smtClean="0"/>
              <a:t>243 000 km²</a:t>
            </a:r>
          </a:p>
          <a:p>
            <a:pPr marL="0" indent="0">
              <a:buNone/>
            </a:pPr>
            <a:r>
              <a:rPr lang="cs-CZ" b="1" dirty="0" smtClean="0"/>
              <a:t>Úřední jazyk: </a:t>
            </a:r>
            <a:r>
              <a:rPr lang="cs-CZ" dirty="0" smtClean="0"/>
              <a:t>angličtina</a:t>
            </a:r>
          </a:p>
          <a:p>
            <a:pPr>
              <a:buFontTx/>
              <a:buChar char="-"/>
            </a:pPr>
            <a:r>
              <a:rPr lang="cs-CZ" dirty="0" smtClean="0"/>
              <a:t>je členem Evropské unie</a:t>
            </a:r>
          </a:p>
          <a:p>
            <a:pPr>
              <a:buFontTx/>
              <a:buChar char="-"/>
            </a:pPr>
            <a:r>
              <a:rPr lang="cs-CZ" dirty="0" smtClean="0"/>
              <a:t>ostrovní stát</a:t>
            </a:r>
          </a:p>
          <a:p>
            <a:pPr marL="0" indent="0">
              <a:buNone/>
            </a:pPr>
            <a:r>
              <a:rPr lang="cs-CZ" b="1" dirty="0" smtClean="0"/>
              <a:t>Stát rozdělen na:</a:t>
            </a:r>
          </a:p>
          <a:p>
            <a:pPr marL="514350" indent="-514350">
              <a:buAutoNum type="alphaLcParenR"/>
            </a:pPr>
            <a:r>
              <a:rPr lang="cs-CZ" dirty="0" smtClean="0"/>
              <a:t>Anglie</a:t>
            </a:r>
          </a:p>
          <a:p>
            <a:pPr marL="514350" indent="-514350">
              <a:buAutoNum type="alphaLcParenR"/>
            </a:pPr>
            <a:r>
              <a:rPr lang="cs-CZ" dirty="0" smtClean="0"/>
              <a:t>Skotsko</a:t>
            </a:r>
          </a:p>
          <a:p>
            <a:pPr marL="514350" indent="-514350">
              <a:buAutoNum type="alphaLcParenR"/>
            </a:pPr>
            <a:r>
              <a:rPr lang="cs-CZ" dirty="0" smtClean="0"/>
              <a:t>Wales</a:t>
            </a:r>
            <a:r>
              <a:rPr lang="cs-CZ" dirty="0"/>
              <a:t> </a:t>
            </a:r>
            <a:r>
              <a:rPr lang="cs-CZ" dirty="0" smtClean="0"/>
              <a:t>a Severní Irsko</a:t>
            </a:r>
          </a:p>
        </p:txBody>
      </p:sp>
      <p:grpSp>
        <p:nvGrpSpPr>
          <p:cNvPr id="17" name="Skupina 16"/>
          <p:cNvGrpSpPr/>
          <p:nvPr/>
        </p:nvGrpSpPr>
        <p:grpSpPr>
          <a:xfrm>
            <a:off x="5171037" y="1326972"/>
            <a:ext cx="3791068" cy="5054356"/>
            <a:chOff x="5171037" y="1326972"/>
            <a:chExt cx="3791068" cy="5054356"/>
          </a:xfrm>
        </p:grpSpPr>
        <p:sp>
          <p:nvSpPr>
            <p:cNvPr id="7" name="TextovéPole 6"/>
            <p:cNvSpPr txBox="1"/>
            <p:nvPr/>
          </p:nvSpPr>
          <p:spPr>
            <a:xfrm rot="2105462">
              <a:off x="5309182" y="4122288"/>
              <a:ext cx="142840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Keltské moře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 rot="19292970">
              <a:off x="5171037" y="2486597"/>
              <a:ext cx="17046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Atlantský oceán</a:t>
              </a:r>
              <a:endParaRPr lang="cs-CZ" b="1" dirty="0"/>
            </a:p>
          </p:txBody>
        </p:sp>
        <p:pic>
          <p:nvPicPr>
            <p:cNvPr id="1026" name="Picture 2" descr="C:\Users\Simona\Desktop\Barevné hotovo\GB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3759" b="97097" l="837" r="94856">
                          <a14:foregroundMark x1="83313" y1="58764" x2="83313" y2="5876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800000">
              <a:off x="5588628" y="1326972"/>
              <a:ext cx="3145100" cy="5054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 rot="1096648">
              <a:off x="6438960" y="3693164"/>
              <a:ext cx="89915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Irské moře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7812360" y="2572217"/>
              <a:ext cx="114974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Severní moře</a:t>
              </a:r>
              <a:endParaRPr lang="cs-CZ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7755338" y="5309896"/>
              <a:ext cx="88517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Londýn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 rot="18726310">
              <a:off x="7071315" y="4989207"/>
              <a:ext cx="8240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Severn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6915925" y="3199140"/>
              <a:ext cx="8029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Tweed</a:t>
              </a:r>
              <a:endParaRPr lang="cs-CZ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779524" y="2301931"/>
              <a:ext cx="120795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Grampiany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 rot="6356133">
              <a:off x="6202837" y="4923264"/>
              <a:ext cx="120990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Kambické</a:t>
              </a:r>
              <a:r>
                <a:rPr lang="cs-CZ" dirty="0" smtClean="0"/>
                <a:t> 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434433" y="1597790"/>
              <a:ext cx="149835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Skotsko</a:t>
              </a:r>
              <a:endParaRPr lang="cs-CZ" sz="32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479869" y="4868634"/>
              <a:ext cx="108702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Wales</a:t>
              </a:r>
              <a:endParaRPr lang="cs-CZ" sz="28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7120916" y="4347915"/>
              <a:ext cx="112242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Anglie</a:t>
              </a:r>
              <a:endParaRPr lang="cs-CZ" sz="28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 rot="1131086">
              <a:off x="7293269" y="5660977"/>
              <a:ext cx="77771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Temže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027793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POHOŘÍ:</a:t>
            </a:r>
          </a:p>
          <a:p>
            <a:pPr marL="0" indent="0">
              <a:buNone/>
            </a:pPr>
            <a:r>
              <a:rPr lang="cs-CZ" dirty="0" smtClean="0"/>
              <a:t>Kambrické </a:t>
            </a:r>
          </a:p>
          <a:p>
            <a:pPr marL="0" indent="0">
              <a:buNone/>
            </a:pPr>
            <a:r>
              <a:rPr lang="cs-CZ" dirty="0" err="1" smtClean="0"/>
              <a:t>Grampiany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Peniny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NÍŽINA:</a:t>
            </a:r>
          </a:p>
          <a:p>
            <a:pPr marL="0" indent="0">
              <a:buNone/>
            </a:pPr>
            <a:r>
              <a:rPr lang="cs-CZ" dirty="0" err="1" smtClean="0"/>
              <a:t>Středoskotská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VYSOČINA:</a:t>
            </a:r>
          </a:p>
          <a:p>
            <a:pPr marL="0" indent="0">
              <a:buNone/>
            </a:pPr>
            <a:r>
              <a:rPr lang="cs-CZ" dirty="0" smtClean="0"/>
              <a:t>Skotská - nejvyšší hora Ben Nevis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71441"/>
            <a:ext cx="3810000" cy="28575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067944" y="4828941"/>
            <a:ext cx="504056" cy="4722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981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38" presetClass="entr" presetSubtype="0" accel="5000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0"/>
                            </p:stCondLst>
                            <p:childTnLst>
                              <p:par>
                                <p:cTn id="21" presetID="38" presetClass="entr" presetSubtype="0" accel="5000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000"/>
                            </p:stCondLst>
                            <p:childTnLst>
                              <p:par>
                                <p:cTn id="29" presetID="38" presetClass="entr" presetSubtype="0" accel="5000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1000"/>
                            </p:stCondLst>
                            <p:childTnLst>
                              <p:par>
                                <p:cTn id="37" presetID="38" presetClass="entr" presetSubtype="0" accel="5000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0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1000"/>
                            </p:stCondLst>
                            <p:childTnLst>
                              <p:par>
                                <p:cTn id="45" presetID="38" presetClass="entr" presetSubtype="0" accel="5000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7000"/>
                            </p:stCondLst>
                            <p:childTnLst>
                              <p:par>
                                <p:cTn id="53" presetID="38" presetClass="entr" presetSubtype="0" accel="5000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6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9000"/>
                            </p:stCondLst>
                            <p:childTnLst>
                              <p:par>
                                <p:cTn id="61" presetID="38" presetClass="entr" presetSubtype="0" accel="50000" fill="hold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10000"/>
                            </p:stCondLst>
                            <p:childTnLst>
                              <p:par>
                                <p:cTn id="69" presetID="21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NÁMOŘNÍ VELMOC                          MOŘE:</a:t>
            </a:r>
          </a:p>
          <a:p>
            <a:pPr marL="0" indent="0">
              <a:buNone/>
            </a:pPr>
            <a:r>
              <a:rPr lang="cs-CZ" dirty="0" smtClean="0"/>
              <a:t>OCEÁN: Atlantský</a:t>
            </a:r>
          </a:p>
          <a:p>
            <a:pPr marL="0" indent="0">
              <a:buNone/>
            </a:pPr>
            <a:r>
              <a:rPr lang="cs-CZ" dirty="0" smtClean="0"/>
              <a:t>PRŮLIV: La Manche</a:t>
            </a:r>
          </a:p>
          <a:p>
            <a:pPr marL="0" indent="0">
              <a:buNone/>
            </a:pPr>
            <a:r>
              <a:rPr lang="cs-CZ" dirty="0" smtClean="0"/>
              <a:t>JEZERA: Loch Ness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Loch </a:t>
            </a:r>
            <a:r>
              <a:rPr lang="cs-CZ" dirty="0" err="1" smtClean="0"/>
              <a:t>Lomond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ŘEKY:</a:t>
            </a:r>
            <a:endParaRPr lang="cs-CZ" dirty="0"/>
          </a:p>
        </p:txBody>
      </p:sp>
      <p:sp>
        <p:nvSpPr>
          <p:cNvPr id="5" name="Dvojitá vlna 4"/>
          <p:cNvSpPr/>
          <p:nvPr/>
        </p:nvSpPr>
        <p:spPr>
          <a:xfrm>
            <a:off x="4907779" y="3501008"/>
            <a:ext cx="1440160" cy="914400"/>
          </a:xfrm>
          <a:prstGeom prst="doubleWav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SEVERNÍ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Dvojitá vlna 5"/>
          <p:cNvSpPr/>
          <p:nvPr/>
        </p:nvSpPr>
        <p:spPr>
          <a:xfrm>
            <a:off x="6552220" y="2263940"/>
            <a:ext cx="1224136" cy="914400"/>
          </a:xfrm>
          <a:prstGeom prst="doubleWav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KELTSKÉ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Dvojitá vlna 6"/>
          <p:cNvSpPr/>
          <p:nvPr/>
        </p:nvSpPr>
        <p:spPr>
          <a:xfrm>
            <a:off x="7308304" y="3760471"/>
            <a:ext cx="1274440" cy="914400"/>
          </a:xfrm>
          <a:prstGeom prst="doubleWav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IRSKÉ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2648000" y="4817043"/>
            <a:ext cx="1635968" cy="914400"/>
          </a:xfrm>
          <a:prstGeom prst="cloud">
            <a:avLst/>
          </a:prstGeom>
          <a:solidFill>
            <a:srgbClr val="0000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TEMŽE</a:t>
            </a:r>
            <a:endParaRPr lang="cs-CZ" sz="2400" dirty="0"/>
          </a:p>
        </p:txBody>
      </p:sp>
      <p:sp>
        <p:nvSpPr>
          <p:cNvPr id="9" name="Mrak 8"/>
          <p:cNvSpPr/>
          <p:nvPr/>
        </p:nvSpPr>
        <p:spPr>
          <a:xfrm>
            <a:off x="4427983" y="5523981"/>
            <a:ext cx="1919955" cy="914400"/>
          </a:xfrm>
          <a:prstGeom prst="cloud">
            <a:avLst/>
          </a:prstGeom>
          <a:solidFill>
            <a:srgbClr val="0000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SEVERN</a:t>
            </a:r>
            <a:endParaRPr lang="cs-CZ" sz="2400" dirty="0"/>
          </a:p>
        </p:txBody>
      </p:sp>
      <p:sp>
        <p:nvSpPr>
          <p:cNvPr id="10" name="Mrak 9"/>
          <p:cNvSpPr/>
          <p:nvPr/>
        </p:nvSpPr>
        <p:spPr>
          <a:xfrm>
            <a:off x="539552" y="5711552"/>
            <a:ext cx="1728192" cy="914400"/>
          </a:xfrm>
          <a:prstGeom prst="cloud">
            <a:avLst/>
          </a:prstGeom>
          <a:solidFill>
            <a:srgbClr val="0000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TWEED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686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4000"/>
                            </p:stCondLst>
                            <p:childTnLst>
                              <p:par>
                                <p:cTn id="42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8000"/>
                            </p:stCondLst>
                            <p:childTnLst>
                              <p:par>
                                <p:cTn id="49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2000"/>
                            </p:stCondLst>
                            <p:childTnLst>
                              <p:par>
                                <p:cTn id="56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6000"/>
                            </p:stCondLst>
                            <p:childTnLst>
                              <p:par>
                                <p:cTn id="62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0"/>
                            </p:stCondLst>
                            <p:childTnLst>
                              <p:par>
                                <p:cTn id="69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4000"/>
                            </p:stCondLst>
                            <p:childTnLst>
                              <p:par>
                                <p:cTn id="76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 A 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</a:t>
            </a:r>
            <a:r>
              <a:rPr lang="cs-CZ" b="1" dirty="0" smtClean="0"/>
              <a:t>TĚŽBA: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zemní plyn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ropa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černé uhlí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</a:t>
            </a:r>
            <a:r>
              <a:rPr lang="cs-CZ" b="1" dirty="0" smtClean="0"/>
              <a:t>PĚSTUJE SE: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obilí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ovoce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zelenina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rybolov</a:t>
            </a:r>
            <a:endParaRPr lang="cs-CZ" dirty="0"/>
          </a:p>
        </p:txBody>
      </p:sp>
      <p:sp>
        <p:nvSpPr>
          <p:cNvPr id="4" name="Svislý svitek 3"/>
          <p:cNvSpPr/>
          <p:nvPr/>
        </p:nvSpPr>
        <p:spPr>
          <a:xfrm>
            <a:off x="179512" y="1628800"/>
            <a:ext cx="5472608" cy="4824536"/>
          </a:xfrm>
          <a:prstGeom prst="verticalScroll">
            <a:avLst/>
          </a:prstGeom>
          <a:solidFill>
            <a:srgbClr val="0000F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TEXTILNÍ</a:t>
            </a:r>
          </a:p>
          <a:p>
            <a:pPr algn="ctr"/>
            <a:r>
              <a:rPr lang="cs-CZ" sz="4400" dirty="0" smtClean="0"/>
              <a:t>STROJÍRENSKÝ</a:t>
            </a:r>
          </a:p>
          <a:p>
            <a:pPr algn="ctr"/>
            <a:r>
              <a:rPr lang="cs-CZ" sz="4400" dirty="0" smtClean="0"/>
              <a:t>POTRAVINÁŘSKÝ</a:t>
            </a:r>
          </a:p>
          <a:p>
            <a:pPr algn="ctr"/>
            <a:r>
              <a:rPr lang="cs-CZ" sz="4400" dirty="0" smtClean="0"/>
              <a:t>CHEMICKÝ</a:t>
            </a:r>
          </a:p>
          <a:p>
            <a:pPr algn="ctr"/>
            <a:r>
              <a:rPr lang="cs-CZ" sz="4400" dirty="0" smtClean="0"/>
              <a:t>LOĎAŘSKÝ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500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8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2000"/>
                            </p:stCondLst>
                            <p:childTnLst>
                              <p:par>
                                <p:cTn id="34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6000"/>
                            </p:stCondLst>
                            <p:childTnLst>
                              <p:par>
                                <p:cTn id="39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0"/>
                            </p:stCondLst>
                            <p:childTnLst>
                              <p:par>
                                <p:cTn id="44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4000"/>
                            </p:stCondLst>
                            <p:childTnLst>
                              <p:par>
                                <p:cTn id="49" presetID="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25618"/>
            <a:ext cx="8229600" cy="490054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Fotbal</a:t>
            </a:r>
            <a:r>
              <a:rPr lang="cs-CZ" dirty="0" smtClean="0"/>
              <a:t>: </a:t>
            </a:r>
            <a:r>
              <a:rPr lang="cs-CZ" dirty="0" err="1" smtClean="0"/>
              <a:t>Chelsea</a:t>
            </a:r>
            <a:r>
              <a:rPr lang="cs-CZ" dirty="0" smtClean="0"/>
              <a:t> TC</a:t>
            </a:r>
          </a:p>
          <a:p>
            <a:pPr marL="0" indent="0">
              <a:buNone/>
            </a:pPr>
            <a:r>
              <a:rPr lang="cs-CZ" dirty="0" smtClean="0"/>
              <a:t>Manchester United</a:t>
            </a:r>
          </a:p>
          <a:p>
            <a:pPr marL="0" indent="0">
              <a:buNone/>
            </a:pPr>
            <a:r>
              <a:rPr lang="cs-CZ" dirty="0" smtClean="0"/>
              <a:t>Liverpool</a:t>
            </a:r>
          </a:p>
          <a:p>
            <a:pPr marL="0" indent="0">
              <a:buNone/>
            </a:pPr>
            <a:r>
              <a:rPr lang="cs-CZ" dirty="0" smtClean="0"/>
              <a:t>Arsenal FC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708982"/>
            <a:ext cx="2476699" cy="171939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8304" y="4818880"/>
            <a:ext cx="3054860" cy="203911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08" y="3662222"/>
            <a:ext cx="1855664" cy="255953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809" y="4013150"/>
            <a:ext cx="3346158" cy="150995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7897" y="1499255"/>
            <a:ext cx="1881036" cy="272818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58304" y="994784"/>
            <a:ext cx="30114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Tenis</a:t>
            </a:r>
            <a:r>
              <a:rPr lang="cs-CZ" sz="2400" dirty="0" smtClean="0"/>
              <a:t> - WIMBLEDON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22980" y="4357216"/>
            <a:ext cx="13502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RAGBY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42554" y="3428375"/>
            <a:ext cx="13773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KRIKET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66438" y="5836547"/>
            <a:ext cx="10791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GOLF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28354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4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6000"/>
                            </p:stCondLst>
                            <p:childTnLst>
                              <p:par>
                                <p:cTn id="48" presetID="4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8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0"/>
                            </p:stCondLst>
                            <p:childTnLst>
                              <p:par>
                                <p:cTn id="56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4000"/>
                            </p:stCondLst>
                            <p:childTnLst>
                              <p:par>
                                <p:cTn id="63" presetID="4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8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8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8000"/>
                            </p:stCondLst>
                            <p:childTnLst>
                              <p:par>
                                <p:cTn id="71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2000"/>
                            </p:stCondLst>
                            <p:childTnLst>
                              <p:par>
                                <p:cTn id="78" presetID="4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8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8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36000"/>
                            </p:stCondLst>
                            <p:childTnLst>
                              <p:par>
                                <p:cTn id="86" presetID="3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40000"/>
                            </p:stCondLst>
                            <p:childTnLst>
                              <p:par>
                                <p:cTn id="93" presetID="43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8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8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- LONDÝN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6166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Buckinghamský palác</a:t>
            </a:r>
          </a:p>
          <a:p>
            <a:pPr marL="0" indent="0">
              <a:buNone/>
            </a:pPr>
            <a:r>
              <a:rPr lang="cs-CZ" b="1" dirty="0" err="1" smtClean="0"/>
              <a:t>Westminsterský</a:t>
            </a:r>
            <a:r>
              <a:rPr lang="cs-CZ" b="1" dirty="0" smtClean="0"/>
              <a:t> palác</a:t>
            </a:r>
          </a:p>
          <a:p>
            <a:pPr marL="0" indent="0">
              <a:buNone/>
            </a:pPr>
            <a:r>
              <a:rPr lang="cs-CZ" b="1" dirty="0" smtClean="0"/>
              <a:t>Tower </a:t>
            </a:r>
            <a:r>
              <a:rPr lang="cs-CZ" b="1" dirty="0" err="1" smtClean="0"/>
              <a:t>Bridge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Big Ben</a:t>
            </a:r>
          </a:p>
          <a:p>
            <a:pPr marL="0" indent="0">
              <a:buNone/>
            </a:pPr>
            <a:r>
              <a:rPr lang="cs-CZ" b="1" dirty="0" smtClean="0"/>
              <a:t>Greenwichská </a:t>
            </a:r>
            <a:r>
              <a:rPr lang="cs-CZ" b="1" dirty="0" err="1" smtClean="0"/>
              <a:t>obsertvatoř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Přírodopisné muzeum</a:t>
            </a:r>
          </a:p>
          <a:p>
            <a:pPr marL="0" indent="0">
              <a:buNone/>
            </a:pPr>
            <a:r>
              <a:rPr lang="cs-CZ" b="1" dirty="0" smtClean="0"/>
              <a:t>Zoo</a:t>
            </a:r>
          </a:p>
          <a:p>
            <a:pPr marL="0" indent="0">
              <a:buNone/>
            </a:pPr>
            <a:r>
              <a:rPr lang="cs-CZ" b="1" dirty="0" smtClean="0"/>
              <a:t>Národní galerie</a:t>
            </a:r>
          </a:p>
          <a:p>
            <a:pPr marL="0" indent="0">
              <a:buNone/>
            </a:pPr>
            <a:r>
              <a:rPr lang="cs-CZ" b="1" dirty="0" smtClean="0"/>
              <a:t>Londýnské oko</a:t>
            </a:r>
          </a:p>
          <a:p>
            <a:pPr marL="0" indent="0">
              <a:buNone/>
            </a:pPr>
            <a:r>
              <a:rPr lang="cs-CZ" b="1" dirty="0" smtClean="0"/>
              <a:t>Muzeum voskových figurín Madame </a:t>
            </a:r>
            <a:r>
              <a:rPr lang="cs-CZ" b="1" dirty="0" err="1" smtClean="0"/>
              <a:t>Tussaud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Letiště, metro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099" name="Picture 3" descr="C:\Users\Simona\Pictures\2012-05-07 4\4 00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17" t="7349" r="9905" b="3770"/>
          <a:stretch/>
        </p:blipFill>
        <p:spPr bwMode="auto">
          <a:xfrm rot="5400000">
            <a:off x="6722279" y="2702981"/>
            <a:ext cx="1856499" cy="2808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9905" y="1299213"/>
            <a:ext cx="2512933" cy="18796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107137"/>
            <a:ext cx="2153411" cy="14347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2627784" y="2587091"/>
            <a:ext cx="1440160" cy="2658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563888" y="2060848"/>
            <a:ext cx="504056" cy="1419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059832" y="5035387"/>
            <a:ext cx="1008112" cy="2658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8554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1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1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16" presetClass="entr" presetSubtype="4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0"/>
                            </p:stCondLst>
                            <p:childTnLst>
                              <p:par>
                                <p:cTn id="33" presetID="16" presetClass="entr" presetSubtype="4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4000"/>
                            </p:stCondLst>
                            <p:childTnLst>
                              <p:par>
                                <p:cTn id="37" presetID="16" presetClass="entr" presetSubtype="4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8000"/>
                            </p:stCondLst>
                            <p:childTnLst>
                              <p:par>
                                <p:cTn id="41" presetID="16" presetClass="entr" presetSubtype="4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2000"/>
                            </p:stCondLst>
                            <p:childTnLst>
                              <p:par>
                                <p:cTn id="45" presetID="16" presetClass="entr" presetSubtype="4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6000"/>
                            </p:stCondLst>
                            <p:childTnLst>
                              <p:par>
                                <p:cTn id="49" presetID="21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1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0"/>
                            </p:stCondLst>
                            <p:childTnLst>
                              <p:par>
                                <p:cTn id="53" presetID="16" presetClass="entr" presetSubtype="4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4000"/>
                            </p:stCondLst>
                            <p:childTnLst>
                              <p:par>
                                <p:cTn id="57" presetID="16" presetClass="entr" presetSubtype="4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err="1" smtClean="0"/>
              <a:t>Liverpol</a:t>
            </a:r>
            <a:r>
              <a:rPr lang="cs-CZ" dirty="0" smtClean="0"/>
              <a:t> - přístav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dirty="0" smtClean="0"/>
              <a:t>- Liverpoolská katedrála</a:t>
            </a:r>
          </a:p>
          <a:p>
            <a:pPr marL="0" indent="0">
              <a:buNone/>
            </a:pPr>
            <a:r>
              <a:rPr lang="cs-CZ" b="1" dirty="0" smtClean="0"/>
              <a:t>Birmingham</a:t>
            </a:r>
          </a:p>
          <a:p>
            <a:pPr marL="0" indent="0">
              <a:buNone/>
            </a:pPr>
            <a:r>
              <a:rPr lang="cs-CZ" b="1" dirty="0" smtClean="0"/>
              <a:t>Windsor</a:t>
            </a:r>
            <a:r>
              <a:rPr lang="cs-CZ" dirty="0" smtClean="0"/>
              <a:t> - hrad Windsor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</a:t>
            </a:r>
            <a:r>
              <a:rPr lang="cs-CZ" dirty="0" smtClean="0"/>
              <a:t>- </a:t>
            </a:r>
            <a:r>
              <a:rPr lang="cs-CZ" dirty="0" err="1" smtClean="0"/>
              <a:t>Legoland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Oxford</a:t>
            </a:r>
            <a:r>
              <a:rPr lang="cs-CZ" dirty="0" smtClean="0"/>
              <a:t> - univerzita</a:t>
            </a:r>
          </a:p>
          <a:p>
            <a:pPr marL="0" indent="0">
              <a:buNone/>
            </a:pPr>
            <a:r>
              <a:rPr lang="cs-CZ" b="1" dirty="0" smtClean="0"/>
              <a:t>Leeds</a:t>
            </a:r>
          </a:p>
          <a:p>
            <a:pPr marL="0" indent="0">
              <a:buNone/>
            </a:pPr>
            <a:r>
              <a:rPr lang="cs-CZ" b="1" dirty="0" smtClean="0"/>
              <a:t>Edinburgh</a:t>
            </a:r>
            <a:r>
              <a:rPr lang="cs-CZ" dirty="0" smtClean="0"/>
              <a:t> - královské město</a:t>
            </a:r>
          </a:p>
          <a:p>
            <a:pPr marL="0" indent="0">
              <a:buNone/>
            </a:pPr>
            <a:r>
              <a:rPr lang="cs-CZ" b="1" dirty="0" err="1" smtClean="0"/>
              <a:t>Cardiff</a:t>
            </a:r>
            <a:r>
              <a:rPr lang="cs-CZ" dirty="0" smtClean="0"/>
              <a:t> - přístav</a:t>
            </a:r>
          </a:p>
          <a:p>
            <a:pPr marL="0" indent="0">
              <a:buNone/>
            </a:pPr>
            <a:r>
              <a:rPr lang="cs-CZ" b="1" dirty="0" err="1" smtClean="0"/>
              <a:t>Menchester</a:t>
            </a:r>
            <a:r>
              <a:rPr lang="cs-CZ" dirty="0" smtClean="0"/>
              <a:t> - letiště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- </a:t>
            </a:r>
            <a:r>
              <a:rPr lang="cs-CZ" dirty="0" smtClean="0"/>
              <a:t>radnice</a:t>
            </a:r>
          </a:p>
          <a:p>
            <a:pPr marL="0" indent="0">
              <a:buNone/>
            </a:pPr>
            <a:r>
              <a:rPr lang="cs-CZ" b="1" dirty="0" smtClean="0"/>
              <a:t>Glasgow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17051"/>
            <a:ext cx="2424423" cy="167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5558" y="2204864"/>
            <a:ext cx="2929270" cy="1951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283968" y="1556792"/>
            <a:ext cx="1424787" cy="1193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563" y="4365104"/>
            <a:ext cx="1728192" cy="2304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4067944" y="2708920"/>
            <a:ext cx="72008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851920" y="5517232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8927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8000"/>
                            </p:stCondLst>
                            <p:childTnLst>
                              <p:par>
                                <p:cTn id="31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37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6000"/>
                            </p:stCondLst>
                            <p:childTnLst>
                              <p:par>
                                <p:cTn id="42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0"/>
                            </p:stCondLst>
                            <p:childTnLst>
                              <p:par>
                                <p:cTn id="47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4000"/>
                            </p:stCondLst>
                            <p:childTnLst>
                              <p:par>
                                <p:cTn id="52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8000"/>
                            </p:stCondLst>
                            <p:childTnLst>
                              <p:par>
                                <p:cTn id="57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6000"/>
                            </p:stCondLst>
                            <p:childTnLst>
                              <p:par>
                                <p:cTn id="67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00"/>
                            </p:stCondLst>
                            <p:childTnLst>
                              <p:par>
                                <p:cTn id="72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4000"/>
                            </p:stCondLst>
                            <p:childTnLst>
                              <p:par>
                                <p:cTn id="78" presetID="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SEVERNÍ IRSKO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</a:t>
            </a:r>
            <a:r>
              <a:rPr lang="cs-CZ" b="1" dirty="0" err="1" smtClean="0"/>
              <a:t>město</a:t>
            </a:r>
            <a:r>
              <a:rPr lang="cs-CZ" dirty="0" err="1" smtClean="0"/>
              <a:t>:Belfast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Počet obyvatel</a:t>
            </a:r>
            <a:r>
              <a:rPr lang="cs-CZ" dirty="0" smtClean="0"/>
              <a:t>: 1 760 000</a:t>
            </a:r>
          </a:p>
          <a:p>
            <a:pPr marL="0" indent="0">
              <a:buNone/>
            </a:pPr>
            <a:r>
              <a:rPr lang="cs-CZ" b="1" dirty="0" smtClean="0"/>
              <a:t>Rozloha</a:t>
            </a:r>
            <a:r>
              <a:rPr lang="cs-CZ" dirty="0" smtClean="0"/>
              <a:t>: 13 843 km²</a:t>
            </a:r>
          </a:p>
          <a:p>
            <a:pPr marL="0" indent="0">
              <a:buNone/>
            </a:pPr>
            <a:r>
              <a:rPr lang="cs-CZ" b="1" dirty="0" smtClean="0"/>
              <a:t>Úřední jazyk</a:t>
            </a:r>
            <a:r>
              <a:rPr lang="cs-CZ" dirty="0" smtClean="0"/>
              <a:t>: irština, angličtina</a:t>
            </a:r>
          </a:p>
          <a:p>
            <a:pPr marL="0" indent="0">
              <a:buNone/>
            </a:pPr>
            <a:r>
              <a:rPr lang="cs-CZ" b="1" dirty="0" smtClean="0"/>
              <a:t>Poloha</a:t>
            </a:r>
            <a:r>
              <a:rPr lang="cs-CZ" dirty="0" smtClean="0"/>
              <a:t>: na ostrově Irsko</a:t>
            </a:r>
          </a:p>
          <a:p>
            <a:pPr marL="0" indent="0">
              <a:buNone/>
            </a:pPr>
            <a:r>
              <a:rPr lang="cs-CZ" b="1" dirty="0" smtClean="0"/>
              <a:t>Sousední stát</a:t>
            </a:r>
            <a:r>
              <a:rPr lang="cs-CZ" dirty="0" smtClean="0"/>
              <a:t>:1. Irská republika</a:t>
            </a:r>
          </a:p>
          <a:p>
            <a:pPr marL="0" indent="0">
              <a:buNone/>
            </a:pPr>
            <a:r>
              <a:rPr lang="cs-CZ" b="1" dirty="0" smtClean="0"/>
              <a:t>Pohoří</a:t>
            </a:r>
            <a:r>
              <a:rPr lang="cs-CZ" dirty="0" smtClean="0"/>
              <a:t>: </a:t>
            </a:r>
            <a:r>
              <a:rPr lang="cs-CZ" dirty="0" err="1" smtClean="0"/>
              <a:t>Mournes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5281501" y="484015"/>
            <a:ext cx="6386253" cy="6180590"/>
            <a:chOff x="5281501" y="484015"/>
            <a:chExt cx="6386253" cy="6180590"/>
          </a:xfrm>
        </p:grpSpPr>
        <p:grpSp>
          <p:nvGrpSpPr>
            <p:cNvPr id="9" name="Skupina 8"/>
            <p:cNvGrpSpPr/>
            <p:nvPr/>
          </p:nvGrpSpPr>
          <p:grpSpPr>
            <a:xfrm>
              <a:off x="5281501" y="484015"/>
              <a:ext cx="6386253" cy="6180590"/>
              <a:chOff x="5292080" y="476672"/>
              <a:chExt cx="6386253" cy="6180590"/>
            </a:xfrm>
          </p:grpSpPr>
          <p:grpSp>
            <p:nvGrpSpPr>
              <p:cNvPr id="5" name="Skupina 4"/>
              <p:cNvGrpSpPr/>
              <p:nvPr/>
            </p:nvGrpSpPr>
            <p:grpSpPr>
              <a:xfrm>
                <a:off x="5292080" y="476672"/>
                <a:ext cx="6386253" cy="6180590"/>
                <a:chOff x="5444333" y="-171400"/>
                <a:chExt cx="6386253" cy="6180590"/>
              </a:xfrm>
            </p:grpSpPr>
            <p:pic>
              <p:nvPicPr>
                <p:cNvPr id="1026" name="Picture 2"/>
                <p:cNvPicPr>
                  <a:picLocks noChangeAspect="1" noChangeArrowheads="1"/>
                </p:cNvPicPr>
                <p:nvPr/>
              </p:nvPicPr>
              <p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438099" y="-171400"/>
                  <a:ext cx="4392487" cy="618059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4" name="Picture 2"/>
                <p:cNvPicPr>
                  <a:picLocks noChangeAspect="1" noChangeArrowheads="1"/>
                </p:cNvPicPr>
                <p:nvPr/>
              </p:nvPicPr>
              <p:blipFill>
                <a:blip r:embed="rId3">
                  <a:duotone>
                    <a:prstClr val="black"/>
                    <a:schemeClr val="accent6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417386">
                  <a:off x="5444333" y="1703733"/>
                  <a:ext cx="3023195" cy="310304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sp>
            <p:nvSpPr>
              <p:cNvPr id="7" name="Ovál 6"/>
              <p:cNvSpPr/>
              <p:nvPr/>
            </p:nvSpPr>
            <p:spPr>
              <a:xfrm>
                <a:off x="8258604" y="3140968"/>
                <a:ext cx="136918" cy="15204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7576708" y="2847656"/>
                <a:ext cx="8188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Belfast</a:t>
                </a:r>
                <a:endParaRPr lang="cs-CZ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7020272" y="3566967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</p:grpSp>
        <p:sp>
          <p:nvSpPr>
            <p:cNvPr id="10" name="TextovéPole 9"/>
            <p:cNvSpPr txBox="1"/>
            <p:nvPr/>
          </p:nvSpPr>
          <p:spPr>
            <a:xfrm rot="3600837">
              <a:off x="7811586" y="4148112"/>
              <a:ext cx="119410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Irské moře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 rot="20310692">
              <a:off x="5555631" y="1928191"/>
              <a:ext cx="17046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Atlantský oceán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61428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A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MOŘE</a:t>
            </a:r>
            <a:r>
              <a:rPr lang="cs-CZ" dirty="0" smtClean="0"/>
              <a:t>: Irské</a:t>
            </a:r>
          </a:p>
          <a:p>
            <a:pPr marL="0" indent="0">
              <a:buNone/>
            </a:pPr>
            <a:r>
              <a:rPr lang="cs-CZ" b="1" dirty="0" smtClean="0"/>
              <a:t>OCEÁN</a:t>
            </a:r>
            <a:r>
              <a:rPr lang="cs-CZ" dirty="0" smtClean="0"/>
              <a:t>: Atlantský</a:t>
            </a:r>
          </a:p>
          <a:p>
            <a:pPr marL="0" indent="0">
              <a:buNone/>
            </a:pPr>
            <a:r>
              <a:rPr lang="cs-CZ" b="1" dirty="0" smtClean="0"/>
              <a:t>JEZERO</a:t>
            </a:r>
            <a:r>
              <a:rPr lang="cs-CZ" dirty="0" smtClean="0"/>
              <a:t>: </a:t>
            </a:r>
            <a:r>
              <a:rPr lang="cs-CZ" dirty="0" err="1" smtClean="0"/>
              <a:t>Lough</a:t>
            </a:r>
            <a:r>
              <a:rPr lang="cs-CZ" dirty="0" smtClean="0"/>
              <a:t> </a:t>
            </a:r>
            <a:r>
              <a:rPr lang="cs-CZ" dirty="0" err="1" smtClean="0"/>
              <a:t>Neagh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ŘEKY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211960" y="1340768"/>
            <a:ext cx="468052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Belfast</a:t>
            </a:r>
            <a:r>
              <a:rPr lang="cs-CZ" dirty="0" smtClean="0"/>
              <a:t> - hlavní město</a:t>
            </a:r>
          </a:p>
          <a:p>
            <a:pPr marL="0" indent="0">
              <a:buNone/>
            </a:pPr>
            <a:r>
              <a:rPr lang="cs-CZ" dirty="0" smtClean="0"/>
              <a:t>- postaven TITANIC</a:t>
            </a:r>
          </a:p>
          <a:p>
            <a:pPr marL="0" indent="0">
              <a:buNone/>
            </a:pPr>
            <a:r>
              <a:rPr lang="cs-CZ" b="1" dirty="0" err="1" smtClean="0"/>
              <a:t>Londonderry</a:t>
            </a:r>
            <a:r>
              <a:rPr lang="cs-CZ" b="1" dirty="0" smtClean="0"/>
              <a:t> </a:t>
            </a:r>
            <a:r>
              <a:rPr lang="cs-CZ" dirty="0" smtClean="0"/>
              <a:t>- přístav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- letiště</a:t>
            </a:r>
          </a:p>
          <a:p>
            <a:pPr marL="0" indent="0">
              <a:buNone/>
            </a:pPr>
            <a:r>
              <a:rPr lang="cs-CZ" b="1" dirty="0" err="1" smtClean="0"/>
              <a:t>Lisburn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Armagh</a:t>
            </a:r>
            <a:r>
              <a:rPr lang="cs-CZ" dirty="0" smtClean="0"/>
              <a:t> -Anglikánská katedrála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27093503"/>
              </p:ext>
            </p:extLst>
          </p:nvPr>
        </p:nvGraphicFramePr>
        <p:xfrm>
          <a:off x="611560" y="3429000"/>
          <a:ext cx="3744416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917" y="4653136"/>
            <a:ext cx="2471936" cy="185395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328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26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0"/>
                            </p:stCondLst>
                            <p:childTnLst>
                              <p:par>
                                <p:cTn id="46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4000"/>
                            </p:stCondLst>
                            <p:childTnLst>
                              <p:par>
                                <p:cTn id="50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8000"/>
                            </p:stCondLst>
                            <p:childTnLst>
                              <p:par>
                                <p:cTn id="54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2000"/>
                            </p:stCondLst>
                            <p:childTnLst>
                              <p:par>
                                <p:cTn id="58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6000"/>
                            </p:stCondLst>
                            <p:childTnLst>
                              <p:par>
                                <p:cTn id="62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0"/>
                            </p:stCondLst>
                            <p:childTnLst>
                              <p:par>
                                <p:cTn id="66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4000"/>
                            </p:stCondLst>
                            <p:childTnLst>
                              <p:par>
                                <p:cTn id="70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9FF66"/>
            </a:gs>
            <a:gs pos="50000">
              <a:srgbClr val="00CC00"/>
            </a:gs>
            <a:gs pos="64000">
              <a:srgbClr val="FF99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IRSKÁ REPUBLIKA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Dublin</a:t>
            </a:r>
          </a:p>
          <a:p>
            <a:pPr marL="0" indent="0">
              <a:buNone/>
            </a:pPr>
            <a:r>
              <a:rPr lang="cs-CZ" b="1" dirty="0" smtClean="0"/>
              <a:t>Počet obyvatel: </a:t>
            </a:r>
            <a:r>
              <a:rPr lang="cs-CZ" dirty="0" smtClean="0"/>
              <a:t>4 miliony</a:t>
            </a:r>
          </a:p>
          <a:p>
            <a:pPr marL="0" indent="0">
              <a:buNone/>
            </a:pPr>
            <a:r>
              <a:rPr lang="cs-CZ" b="1" dirty="0" smtClean="0"/>
              <a:t>Rozloha: </a:t>
            </a:r>
            <a:r>
              <a:rPr lang="cs-CZ" dirty="0" smtClean="0"/>
              <a:t>70 000km²</a:t>
            </a:r>
          </a:p>
          <a:p>
            <a:pPr marL="0" indent="0">
              <a:buNone/>
            </a:pPr>
            <a:r>
              <a:rPr lang="cs-CZ" b="1" dirty="0" smtClean="0"/>
              <a:t>Úřední jazyk: </a:t>
            </a:r>
            <a:r>
              <a:rPr lang="cs-CZ" dirty="0" smtClean="0"/>
              <a:t>irština, angličtina</a:t>
            </a:r>
          </a:p>
          <a:p>
            <a:pPr marL="0" indent="0">
              <a:buNone/>
            </a:pPr>
            <a:r>
              <a:rPr lang="cs-CZ" b="1" dirty="0" smtClean="0"/>
              <a:t>Poloha: </a:t>
            </a:r>
            <a:r>
              <a:rPr lang="cs-CZ" dirty="0" smtClean="0"/>
              <a:t>na ostrově Irsko</a:t>
            </a:r>
          </a:p>
          <a:p>
            <a:pPr marL="0" indent="0">
              <a:buNone/>
            </a:pPr>
            <a:r>
              <a:rPr lang="cs-CZ" b="1" dirty="0" smtClean="0"/>
              <a:t>Sousední stát: </a:t>
            </a:r>
            <a:r>
              <a:rPr lang="cs-CZ" dirty="0" smtClean="0"/>
              <a:t>A.</a:t>
            </a:r>
            <a:r>
              <a:rPr lang="cs-CZ" b="1" dirty="0" smtClean="0"/>
              <a:t> </a:t>
            </a:r>
            <a:r>
              <a:rPr lang="cs-CZ" dirty="0" smtClean="0"/>
              <a:t>Severní Irsko</a:t>
            </a:r>
          </a:p>
          <a:p>
            <a:pPr marL="0" indent="0">
              <a:buNone/>
            </a:pPr>
            <a:r>
              <a:rPr lang="cs-CZ" b="1" dirty="0" smtClean="0"/>
              <a:t>Pohoří: </a:t>
            </a:r>
            <a:r>
              <a:rPr lang="cs-CZ" dirty="0" err="1" smtClean="0"/>
              <a:t>Wicklow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5156805" y="1048380"/>
            <a:ext cx="5832647" cy="5697112"/>
            <a:chOff x="5156805" y="1048380"/>
            <a:chExt cx="5832647" cy="5697112"/>
          </a:xfrm>
        </p:grpSpPr>
        <p:grpSp>
          <p:nvGrpSpPr>
            <p:cNvPr id="11" name="Skupina 10"/>
            <p:cNvGrpSpPr/>
            <p:nvPr/>
          </p:nvGrpSpPr>
          <p:grpSpPr>
            <a:xfrm>
              <a:off x="5156805" y="1048380"/>
              <a:ext cx="5832647" cy="5697112"/>
              <a:chOff x="5585959" y="1693497"/>
              <a:chExt cx="5115361" cy="4909677"/>
            </a:xfrm>
          </p:grpSpPr>
          <p:grpSp>
            <p:nvGrpSpPr>
              <p:cNvPr id="3" name="Skupina 2"/>
              <p:cNvGrpSpPr/>
              <p:nvPr/>
            </p:nvGrpSpPr>
            <p:grpSpPr>
              <a:xfrm>
                <a:off x="5585959" y="1693497"/>
                <a:ext cx="5115361" cy="4909677"/>
                <a:chOff x="5585959" y="1693497"/>
                <a:chExt cx="5115361" cy="4909677"/>
              </a:xfrm>
            </p:grpSpPr>
            <p:pic>
              <p:nvPicPr>
                <p:cNvPr id="2050" name="Picture 2" descr="C:\Users\Simona\Desktop\nove\irsko.png"/>
                <p:cNvPicPr>
                  <a:picLocks noChangeAspect="1" noChangeArrowheads="1"/>
                </p:cNvPicPr>
                <p:nvPr/>
              </p:nvPicPr>
              <p:blipFill rotWithShape="1">
                <a:blip r:embed="rId2">
                  <a:biLevel thresh="25000"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48336" t="31716" r="1" b="29493"/>
                <a:stretch/>
              </p:blipFill>
              <p:spPr bwMode="auto">
                <a:xfrm rot="10800000">
                  <a:off x="5585959" y="2852936"/>
                  <a:ext cx="2582280" cy="2660072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026" name="Picture 2"/>
                <p:cNvPicPr>
                  <a:picLocks noChangeAspect="1" noChangeArrowheads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735997">
                  <a:off x="7239023" y="1693497"/>
                  <a:ext cx="3462297" cy="490967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sp>
            <p:nvSpPr>
              <p:cNvPr id="4" name="TextovéPole 3"/>
              <p:cNvSpPr txBox="1"/>
              <p:nvPr/>
            </p:nvSpPr>
            <p:spPr>
              <a:xfrm>
                <a:off x="7850523" y="3244334"/>
                <a:ext cx="317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6228184" y="5301208"/>
                <a:ext cx="14284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Keltské moře</a:t>
                </a:r>
                <a:endParaRPr lang="cs-CZ" b="1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 rot="1153058">
                <a:off x="7751337" y="4342638"/>
                <a:ext cx="124313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Irské moře</a:t>
                </a:r>
                <a:endParaRPr lang="cs-CZ" b="1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 rot="20176666">
                <a:off x="5724128" y="2492896"/>
                <a:ext cx="170469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Atlantský oceán</a:t>
                </a:r>
                <a:endParaRPr lang="cs-CZ" b="1" dirty="0"/>
              </a:p>
            </p:txBody>
          </p:sp>
          <p:pic>
            <p:nvPicPr>
              <p:cNvPr id="10" name="Picture 2" descr="C:\Users\Simona\Desktop\Barevné hotovo\Irsko.jp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10417" b="92274" l="1113" r="9452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828707" y="2766514"/>
                <a:ext cx="2252572" cy="222171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" name="TextovéPole 1"/>
              <p:cNvSpPr txBox="1"/>
              <p:nvPr/>
            </p:nvSpPr>
            <p:spPr>
              <a:xfrm>
                <a:off x="7051812" y="3998306"/>
                <a:ext cx="8130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Dublin</a:t>
                </a:r>
                <a:endParaRPr lang="cs-CZ" b="1" dirty="0"/>
              </a:p>
            </p:txBody>
          </p:sp>
        </p:grpSp>
        <p:sp>
          <p:nvSpPr>
            <p:cNvPr id="12" name="TextovéPole 11"/>
            <p:cNvSpPr txBox="1"/>
            <p:nvPr/>
          </p:nvSpPr>
          <p:spPr>
            <a:xfrm rot="19155571">
              <a:off x="5991119" y="3561414"/>
              <a:ext cx="101021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Shannon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 rot="543601">
              <a:off x="6286343" y="4215647"/>
              <a:ext cx="86292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err="1" smtClean="0"/>
                <a:t>Barrow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58965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9FF66"/>
            </a:gs>
            <a:gs pos="50000">
              <a:srgbClr val="00CC00"/>
            </a:gs>
            <a:gs pos="64000">
              <a:srgbClr val="FF99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 A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MOŘE: </a:t>
            </a:r>
            <a:r>
              <a:rPr lang="cs-CZ" dirty="0" smtClean="0"/>
              <a:t>Irské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</a:t>
            </a:r>
            <a:r>
              <a:rPr lang="cs-CZ" dirty="0" smtClean="0"/>
              <a:t>Keltské</a:t>
            </a:r>
          </a:p>
          <a:p>
            <a:pPr marL="0" indent="0">
              <a:buNone/>
            </a:pPr>
            <a:r>
              <a:rPr lang="cs-CZ" b="1" dirty="0" smtClean="0"/>
              <a:t>OCEÁN: </a:t>
            </a:r>
            <a:r>
              <a:rPr lang="cs-CZ" dirty="0" smtClean="0"/>
              <a:t>Atlantský</a:t>
            </a:r>
          </a:p>
          <a:p>
            <a:pPr marL="0" indent="0">
              <a:buNone/>
            </a:pPr>
            <a:r>
              <a:rPr lang="cs-CZ" b="1" dirty="0" smtClean="0"/>
              <a:t>ŘEKY: </a:t>
            </a:r>
            <a:r>
              <a:rPr lang="cs-CZ" dirty="0" err="1" smtClean="0"/>
              <a:t>Barrow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dirty="0" smtClean="0"/>
              <a:t>Shannon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dirty="0" err="1" smtClean="0"/>
              <a:t>Liffey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JEZERA: </a:t>
            </a:r>
            <a:r>
              <a:rPr lang="cs-CZ" dirty="0" err="1" smtClean="0"/>
              <a:t>Lough</a:t>
            </a:r>
            <a:r>
              <a:rPr lang="cs-CZ" dirty="0" smtClean="0"/>
              <a:t> </a:t>
            </a:r>
            <a:r>
              <a:rPr lang="cs-CZ" dirty="0" err="1" smtClean="0"/>
              <a:t>Corrib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</a:t>
            </a:r>
            <a:r>
              <a:rPr lang="cs-CZ" dirty="0" err="1" smtClean="0"/>
              <a:t>Lough</a:t>
            </a:r>
            <a:r>
              <a:rPr lang="cs-CZ" dirty="0" smtClean="0"/>
              <a:t> </a:t>
            </a:r>
            <a:r>
              <a:rPr lang="cs-CZ" dirty="0" err="1" smtClean="0"/>
              <a:t>Derg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</a:t>
            </a:r>
            <a:r>
              <a:rPr lang="cs-CZ" dirty="0" err="1" smtClean="0"/>
              <a:t>Lough</a:t>
            </a:r>
            <a:r>
              <a:rPr lang="cs-CZ" dirty="0" smtClean="0"/>
              <a:t> </a:t>
            </a:r>
            <a:r>
              <a:rPr lang="cs-CZ" dirty="0" err="1" smtClean="0"/>
              <a:t>Ree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Dublin </a:t>
            </a:r>
            <a:r>
              <a:rPr lang="cs-CZ" dirty="0" smtClean="0"/>
              <a:t>- hlavní město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err="1" smtClean="0"/>
              <a:t>Cork</a:t>
            </a:r>
            <a:r>
              <a:rPr lang="cs-CZ" b="1" dirty="0" smtClean="0"/>
              <a:t> </a:t>
            </a:r>
            <a:r>
              <a:rPr lang="cs-CZ" dirty="0" smtClean="0"/>
              <a:t>- přístav</a:t>
            </a:r>
          </a:p>
          <a:p>
            <a:pPr marL="0" indent="0">
              <a:buNone/>
            </a:pPr>
            <a:r>
              <a:rPr lang="cs-CZ" b="1" dirty="0" smtClean="0"/>
              <a:t>Limerick</a:t>
            </a:r>
          </a:p>
          <a:p>
            <a:pPr marL="0" indent="0">
              <a:buNone/>
            </a:pPr>
            <a:r>
              <a:rPr lang="cs-CZ" b="1" dirty="0" err="1" smtClean="0"/>
              <a:t>Galway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Waterford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333"/>
          <a:stretch/>
        </p:blipFill>
        <p:spPr bwMode="auto">
          <a:xfrm>
            <a:off x="4860032" y="2276872"/>
            <a:ext cx="3810000" cy="1409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02584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1000"/>
                            </p:stCondLst>
                            <p:childTnLst>
                              <p:par>
                                <p:cTn id="13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9000"/>
                            </p:stCondLst>
                            <p:childTnLst>
                              <p:par>
                                <p:cTn id="21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0"/>
                            </p:stCondLst>
                            <p:childTnLst>
                              <p:par>
                                <p:cTn id="29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2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7000"/>
                            </p:stCondLst>
                            <p:childTnLst>
                              <p:par>
                                <p:cTn id="37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0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5000"/>
                            </p:stCondLst>
                            <p:childTnLst>
                              <p:par>
                                <p:cTn id="45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2000"/>
                            </p:stCondLst>
                            <p:childTnLst>
                              <p:par>
                                <p:cTn id="53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6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1000"/>
                            </p:stCondLst>
                            <p:childTnLst>
                              <p:par>
                                <p:cTn id="61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4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91000"/>
                            </p:stCondLst>
                            <p:childTnLst>
                              <p:par>
                                <p:cTn id="69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2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00"/>
                            </p:stCondLst>
                            <p:childTnLst>
                              <p:par>
                                <p:cTn id="77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4000"/>
                            </p:stCondLst>
                            <p:childTnLst>
                              <p:par>
                                <p:cTn id="83" presetID="38" presetClass="entr" presetSubtype="0" accel="5000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6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25000"/>
                            </p:stCondLst>
                            <p:childTnLst>
                              <p:par>
                                <p:cTn id="91" presetID="38" presetClass="entr" presetSubtype="0" accel="5000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4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40000"/>
                            </p:stCondLst>
                            <p:childTnLst>
                              <p:par>
                                <p:cTn id="99" presetID="38" presetClass="entr" presetSubtype="0" accel="5000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51000"/>
                            </p:stCondLst>
                            <p:childTnLst>
                              <p:par>
                                <p:cTn id="107" presetID="38" presetClass="entr" presetSubtype="0" accel="5000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60000"/>
                            </p:stCondLst>
                            <p:childTnLst>
                              <p:par>
                                <p:cTn id="115" presetID="38" presetClass="entr" presetSubtype="0" accel="5000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7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9FF66"/>
            </a:gs>
            <a:gs pos="50000">
              <a:srgbClr val="00CC00"/>
            </a:gs>
            <a:gs pos="64000">
              <a:srgbClr val="FF99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VĚTY.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92514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Velká Británie je ……………………………stát.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Hlavním městem je …………………………………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Velká Británie se dělí na ……….. ………. …….a 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Mezi Velkou Británií a Francií je ……………průliv.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Londýnem protéká řeka………………………….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 vodní příšeře se mluví ve spojitosti s jezerem 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Mezi základní sporty Velké Británie patří……………………………………………………………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692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9FF66"/>
            </a:gs>
            <a:gs pos="50000">
              <a:srgbClr val="00CC00"/>
            </a:gs>
            <a:gs pos="64000">
              <a:srgbClr val="FF99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9971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 Londýně můžete vidět………………………………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Známá univerzita se nachází ve městě………………..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Buckinghamský palác můžete vidět v ………………..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Hlavní město Severního Irska je…………………………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Se Severním Irskem sousedí stát……………………….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Hlavní město Irska je ………………………………..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Pobřeží Severního Irska a Irska omývá ……....moře a ……………………oceán.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79370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9FF66"/>
            </a:gs>
            <a:gs pos="50000">
              <a:srgbClr val="00CC00"/>
            </a:gs>
            <a:gs pos="64000">
              <a:srgbClr val="FF99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0812173"/>
              </p:ext>
            </p:extLst>
          </p:nvPr>
        </p:nvGraphicFramePr>
        <p:xfrm>
          <a:off x="827584" y="332656"/>
          <a:ext cx="7358114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Spojeným královstvím Velké Británie a Severního Irska a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Irskou republikou.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45167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99FF66"/>
            </a:gs>
            <a:gs pos="50000">
              <a:srgbClr val="00CC00"/>
            </a:gs>
            <a:gs pos="64000">
              <a:srgbClr val="FF99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1346957"/>
              </p:ext>
            </p:extLst>
          </p:nvPr>
        </p:nvGraphicFramePr>
        <p:xfrm>
          <a:off x="1043608" y="116632"/>
          <a:ext cx="7358114" cy="6538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http://cs.wikipedia.org/wiki/Soubor:BenNevis2005.jpg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http://cs.wikipedia.org/wiki/Soubor:Football_iu_1996.jpg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http://cs.wikipedia.org/wiki/Soubor:France-Wales_24022007_-_4.jpg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http://cs.wikipedia.org/wiki/Soubor:Golf_player_putting_green_2003.jpg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http://cs.wikipedia.org/wiki/Soubor:Cricket_picture.jpg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http://cs.wikipedia.org/wiki/Soubor:Roger_Federer_%2826_June_2009,_Wimbledon%29_2.jpg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http://cs.wikipedia.org/wiki/Soubor:Clock.tower.from.westminster.br.arp.750pix.jpg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http://cs.wikipedia.org/wiki/Soubor:London_eye_501588_fh000038.jpg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http://cs.wikipedia.org/wiki/Soubor:Liverpool_Anglican_Cathedral_North_elevation.jpg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http://cs.wikipedia.org/wiki/Soubor:Windsor_Castle_Sunset_-_Nov_2006.jpg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http://cs.wikipedia.org/wiki/Soubor:ManchesterTownHall_OwlofDoom.jpg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http://cs.wikipedia.org/wiki/Soubor:St_Patrick%27s_CoI_Cathedral,_Armagh.jpg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71443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399</TotalTime>
  <Words>708</Words>
  <Application>Microsoft Office PowerPoint</Application>
  <PresentationFormat>Předvádění na obrazovce (4:3)</PresentationFormat>
  <Paragraphs>238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VELKÁ BRITÁNIE A IRSKO</vt:lpstr>
      <vt:lpstr>Prezentace aplikace PowerPoint</vt:lpstr>
      <vt:lpstr>SPOJENÉ KRÁLOVSTVÍ VELKÉ BRITÁNIE A SEVERNÍHO IRSKA</vt:lpstr>
      <vt:lpstr>POVRCH</vt:lpstr>
      <vt:lpstr>VODSTVO</vt:lpstr>
      <vt:lpstr>PRŮMYSL A ZEMĚDĚLSTVÍ</vt:lpstr>
      <vt:lpstr>SPORT</vt:lpstr>
      <vt:lpstr>HLAVNÍ MĚSTO - LONDÝN</vt:lpstr>
      <vt:lpstr>MĚSTA</vt:lpstr>
      <vt:lpstr>SEVERNÍ IRSKO</vt:lpstr>
      <vt:lpstr>VODSTVO A MĚSTA</vt:lpstr>
      <vt:lpstr>IRSKÁ REPUBLIKA</vt:lpstr>
      <vt:lpstr>VODSTVO A MĚSTA</vt:lpstr>
      <vt:lpstr>DOPLŇTE VĚTY.</vt:lpstr>
      <vt:lpstr>DOPLŇTE VĚTY.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BRITÁNIE</dc:title>
  <dc:creator>Simona</dc:creator>
  <cp:lastModifiedBy>Zdeněk Kubík</cp:lastModifiedBy>
  <cp:revision>96</cp:revision>
  <dcterms:created xsi:type="dcterms:W3CDTF">2012-04-21T18:45:59Z</dcterms:created>
  <dcterms:modified xsi:type="dcterms:W3CDTF">2012-06-25T06:07:44Z</dcterms:modified>
</cp:coreProperties>
</file>