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57" r:id="rId4"/>
    <p:sldId id="258" r:id="rId5"/>
    <p:sldId id="259" r:id="rId6"/>
    <p:sldId id="263" r:id="rId7"/>
    <p:sldId id="262" r:id="rId8"/>
    <p:sldId id="261" r:id="rId9"/>
    <p:sldId id="268" r:id="rId10"/>
    <p:sldId id="264" r:id="rId11"/>
    <p:sldId id="265" r:id="rId12"/>
    <p:sldId id="266" r:id="rId13"/>
    <p:sldId id="267" r:id="rId14"/>
    <p:sldId id="270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  <a:srgbClr val="FF99FF"/>
    <a:srgbClr val="FFCCFF"/>
    <a:srgbClr val="33CCCC"/>
    <a:srgbClr val="FF9966"/>
    <a:srgbClr val="00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C936D-79C1-455B-85CF-0FA37EFF009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463D2-9286-42C4-9189-B787D8958B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0465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C936D-79C1-455B-85CF-0FA37EFF009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463D2-9286-42C4-9189-B787D8958B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980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C936D-79C1-455B-85CF-0FA37EFF009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463D2-9286-42C4-9189-B787D8958B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7536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C936D-79C1-455B-85CF-0FA37EFF009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463D2-9286-42C4-9189-B787D8958B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555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C936D-79C1-455B-85CF-0FA37EFF009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463D2-9286-42C4-9189-B787D8958B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842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C936D-79C1-455B-85CF-0FA37EFF009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463D2-9286-42C4-9189-B787D8958B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67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C936D-79C1-455B-85CF-0FA37EFF009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463D2-9286-42C4-9189-B787D8958B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7724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C936D-79C1-455B-85CF-0FA37EFF009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463D2-9286-42C4-9189-B787D8958B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528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C936D-79C1-455B-85CF-0FA37EFF009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463D2-9286-42C4-9189-B787D8958B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894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C936D-79C1-455B-85CF-0FA37EFF009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463D2-9286-42C4-9189-B787D8958B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291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C936D-79C1-455B-85CF-0FA37EFF009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463D2-9286-42C4-9189-B787D8958B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4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13000">
              <a:schemeClr val="accent2">
                <a:lumMod val="60000"/>
                <a:lumOff val="40000"/>
              </a:schemeClr>
            </a:gs>
            <a:gs pos="28000">
              <a:srgbClr val="FF0000"/>
            </a:gs>
            <a:gs pos="42999">
              <a:schemeClr val="accent2">
                <a:lumMod val="40000"/>
                <a:lumOff val="60000"/>
              </a:schemeClr>
            </a:gs>
            <a:gs pos="58000">
              <a:srgbClr val="FF0000"/>
            </a:gs>
            <a:gs pos="72000">
              <a:schemeClr val="accent2">
                <a:lumMod val="40000"/>
                <a:lumOff val="60000"/>
              </a:schemeClr>
            </a:gs>
            <a:gs pos="87000">
              <a:srgbClr val="FF0000"/>
            </a:gs>
            <a:gs pos="100000">
              <a:schemeClr val="accent2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CC936D-79C1-455B-85CF-0FA37EFF009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463D2-9286-42C4-9189-B787D8958B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142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CFF"/>
            </a:gs>
            <a:gs pos="2000">
              <a:schemeClr val="accent2">
                <a:lumMod val="60000"/>
                <a:lumOff val="40000"/>
              </a:schemeClr>
            </a:gs>
            <a:gs pos="28000">
              <a:srgbClr val="FF99FF"/>
            </a:gs>
            <a:gs pos="33000">
              <a:schemeClr val="accent2">
                <a:lumMod val="40000"/>
                <a:lumOff val="60000"/>
              </a:schemeClr>
            </a:gs>
            <a:gs pos="53000">
              <a:srgbClr val="FFCCFF"/>
            </a:gs>
            <a:gs pos="77000">
              <a:schemeClr val="accent2">
                <a:lumMod val="40000"/>
                <a:lumOff val="60000"/>
              </a:schemeClr>
            </a:gs>
            <a:gs pos="60000">
              <a:srgbClr val="FF6699"/>
            </a:gs>
            <a:gs pos="100000">
              <a:schemeClr val="accent2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ŠPANĚLSKO A PORTUGALSKO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1691681" y="2413338"/>
            <a:ext cx="590505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Název:  </a:t>
            </a:r>
            <a:r>
              <a:rPr lang="cs-CZ" dirty="0" smtClean="0"/>
              <a:t>VY_32_INOVACE_12_A_14_Španělsko  a  Portugalsko</a:t>
            </a:r>
            <a:endParaRPr lang="cs-CZ" dirty="0"/>
          </a:p>
          <a:p>
            <a:r>
              <a:rPr lang="cs-CZ" dirty="0"/>
              <a:t>Téma:   Vlastivěda - </a:t>
            </a:r>
            <a:r>
              <a:rPr lang="cs-CZ" dirty="0" smtClean="0"/>
              <a:t>Evropa</a:t>
            </a:r>
            <a:endParaRPr lang="cs-CZ" dirty="0"/>
          </a:p>
          <a:p>
            <a:r>
              <a:rPr lang="cs-CZ" dirty="0"/>
              <a:t>Číslo projektu: CZ.1.07/1.4.00/21.2131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869160"/>
            <a:ext cx="5761037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2226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CFF"/>
            </a:gs>
            <a:gs pos="2000">
              <a:schemeClr val="accent2">
                <a:lumMod val="60000"/>
                <a:lumOff val="40000"/>
              </a:schemeClr>
            </a:gs>
            <a:gs pos="28000">
              <a:srgbClr val="FF99FF"/>
            </a:gs>
            <a:gs pos="33000">
              <a:schemeClr val="accent2">
                <a:lumMod val="40000"/>
                <a:lumOff val="60000"/>
              </a:schemeClr>
            </a:gs>
            <a:gs pos="53000">
              <a:srgbClr val="FFCCFF"/>
            </a:gs>
            <a:gs pos="77000">
              <a:schemeClr val="accent2">
                <a:lumMod val="40000"/>
                <a:lumOff val="60000"/>
              </a:schemeClr>
            </a:gs>
            <a:gs pos="60000">
              <a:srgbClr val="FF6699"/>
            </a:gs>
            <a:gs pos="100000">
              <a:schemeClr val="accent2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7157968"/>
              </p:ext>
            </p:extLst>
          </p:nvPr>
        </p:nvGraphicFramePr>
        <p:xfrm>
          <a:off x="1187624" y="1268760"/>
          <a:ext cx="6834212" cy="3920067"/>
        </p:xfrm>
        <a:graphic>
          <a:graphicData uri="http://schemas.openxmlformats.org/drawingml/2006/table">
            <a:tbl>
              <a:tblPr firstRow="1" bandRow="1"/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Simona Stránská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23.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května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června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Evropa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Španělsko a Portugalsko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Království,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republika,Pyrenejský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poloostrov, poloha, povrch, vodstvo, průmysl, zemědělství, souostroví, turistická střediska, město.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57709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CFF"/>
            </a:gs>
            <a:gs pos="2000">
              <a:schemeClr val="accent2">
                <a:lumMod val="60000"/>
                <a:lumOff val="40000"/>
              </a:schemeClr>
            </a:gs>
            <a:gs pos="28000">
              <a:srgbClr val="FF99FF"/>
            </a:gs>
            <a:gs pos="33000">
              <a:schemeClr val="accent2">
                <a:lumMod val="40000"/>
                <a:lumOff val="60000"/>
              </a:schemeClr>
            </a:gs>
            <a:gs pos="53000">
              <a:srgbClr val="FFCCFF"/>
            </a:gs>
            <a:gs pos="77000">
              <a:schemeClr val="accent2">
                <a:lumMod val="40000"/>
                <a:lumOff val="60000"/>
              </a:schemeClr>
            </a:gs>
            <a:gs pos="60000">
              <a:srgbClr val="FF6699"/>
            </a:gs>
            <a:gs pos="100000">
              <a:schemeClr val="accent2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ŠPANĚLSKÉ KRÁLOVSTVÍ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město </a:t>
            </a:r>
            <a:r>
              <a:rPr lang="cs-CZ" dirty="0" smtClean="0"/>
              <a:t>: Madrid</a:t>
            </a:r>
          </a:p>
          <a:p>
            <a:pPr marL="0" indent="0">
              <a:buNone/>
            </a:pPr>
            <a:r>
              <a:rPr lang="cs-CZ" b="1" dirty="0" smtClean="0"/>
              <a:t>Počet obyvatel </a:t>
            </a:r>
            <a:r>
              <a:rPr lang="cs-CZ" dirty="0" smtClean="0"/>
              <a:t>: 46 milionů</a:t>
            </a:r>
          </a:p>
          <a:p>
            <a:pPr marL="0" indent="0">
              <a:buNone/>
            </a:pPr>
            <a:r>
              <a:rPr lang="cs-CZ" b="1" dirty="0" smtClean="0"/>
              <a:t>Rozloha </a:t>
            </a:r>
            <a:r>
              <a:rPr lang="cs-CZ" dirty="0" smtClean="0"/>
              <a:t>: 504 782 km²</a:t>
            </a:r>
          </a:p>
          <a:p>
            <a:pPr marL="0" indent="0">
              <a:buNone/>
            </a:pPr>
            <a:r>
              <a:rPr lang="cs-CZ" b="1" dirty="0" smtClean="0"/>
              <a:t>Úřední jazyk </a:t>
            </a:r>
            <a:r>
              <a:rPr lang="cs-CZ" dirty="0" smtClean="0"/>
              <a:t>: španělština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- je členem Evropské unie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4727065" y="2708920"/>
            <a:ext cx="4424784" cy="3672408"/>
            <a:chOff x="4727065" y="2708920"/>
            <a:chExt cx="4424784" cy="3672408"/>
          </a:xfrm>
        </p:grpSpPr>
        <p:pic>
          <p:nvPicPr>
            <p:cNvPr id="5" name="Picture 2" descr="E:\Španělsko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99446" l="0" r="9960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27065" y="2708920"/>
              <a:ext cx="4424784" cy="36724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5847333" y="3857419"/>
              <a:ext cx="88517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Madrid</a:t>
              </a:r>
              <a:endParaRPr lang="cs-CZ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7452320" y="3101217"/>
              <a:ext cx="10085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Pyreneje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 rot="1328336">
              <a:off x="6788509" y="3298188"/>
              <a:ext cx="6169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Ebro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724128" y="4293096"/>
              <a:ext cx="56579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Tajo</a:t>
              </a:r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237021" y="5301208"/>
              <a:ext cx="14048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err="1" smtClean="0"/>
                <a:t>Siera</a:t>
              </a:r>
              <a:r>
                <a:rPr lang="cs-CZ" dirty="0" smtClean="0"/>
                <a:t> Nevada</a:t>
              </a:r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177770" y="2826218"/>
              <a:ext cx="15638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err="1" smtClean="0"/>
                <a:t>Kantaberské</a:t>
              </a:r>
              <a:r>
                <a:rPr lang="cs-CZ" dirty="0" smtClean="0"/>
                <a:t> p.</a:t>
              </a:r>
              <a:endParaRPr lang="cs-CZ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939457" y="3857419"/>
              <a:ext cx="109017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Iberské p.</a:t>
              </a:r>
              <a:endParaRPr lang="cs-CZ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767307" y="3470549"/>
              <a:ext cx="12159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Kastilské p.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3666011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CFF"/>
            </a:gs>
            <a:gs pos="2000">
              <a:schemeClr val="accent2">
                <a:lumMod val="60000"/>
                <a:lumOff val="40000"/>
              </a:schemeClr>
            </a:gs>
            <a:gs pos="28000">
              <a:srgbClr val="FF99FF"/>
            </a:gs>
            <a:gs pos="33000">
              <a:schemeClr val="accent2">
                <a:lumMod val="40000"/>
                <a:lumOff val="60000"/>
              </a:schemeClr>
            </a:gs>
            <a:gs pos="53000">
              <a:srgbClr val="FFCCFF"/>
            </a:gs>
            <a:gs pos="77000">
              <a:schemeClr val="accent2">
                <a:lumMod val="40000"/>
                <a:lumOff val="60000"/>
              </a:schemeClr>
            </a:gs>
            <a:gs pos="60000">
              <a:srgbClr val="FF6699"/>
            </a:gs>
            <a:gs pos="100000">
              <a:schemeClr val="accent2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3782" y="246154"/>
            <a:ext cx="8229600" cy="1143000"/>
          </a:xfrm>
        </p:spPr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6094" y="1571716"/>
            <a:ext cx="8856984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- leží na </a:t>
            </a:r>
            <a:r>
              <a:rPr lang="cs-CZ" b="1" dirty="0" smtClean="0"/>
              <a:t>Pyrenejském poloostrově</a:t>
            </a:r>
          </a:p>
          <a:p>
            <a:pPr marL="0" indent="0">
              <a:buNone/>
            </a:pPr>
            <a:r>
              <a:rPr lang="cs-CZ" dirty="0" smtClean="0"/>
              <a:t>- přímořský stát</a:t>
            </a:r>
          </a:p>
          <a:p>
            <a:pPr marL="0" indent="0">
              <a:buNone/>
            </a:pPr>
            <a:r>
              <a:rPr lang="cs-CZ" dirty="0" smtClean="0"/>
              <a:t>Ke Španělskému království patří: Kanárské ostrovy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Baleáry</a:t>
            </a:r>
          </a:p>
          <a:p>
            <a:pPr marL="0" indent="0">
              <a:buNone/>
            </a:pPr>
            <a:r>
              <a:rPr lang="cs-CZ" b="1" dirty="0" smtClean="0"/>
              <a:t>Sousední státy</a:t>
            </a:r>
          </a:p>
          <a:p>
            <a:pPr marL="0" indent="0">
              <a:buNone/>
            </a:pPr>
            <a:r>
              <a:rPr lang="cs-CZ" dirty="0" smtClean="0"/>
              <a:t>1. Portugalsko</a:t>
            </a:r>
          </a:p>
          <a:p>
            <a:pPr marL="0" indent="0">
              <a:buNone/>
            </a:pPr>
            <a:r>
              <a:rPr lang="cs-CZ" dirty="0" smtClean="0"/>
              <a:t>2. Andora</a:t>
            </a:r>
          </a:p>
          <a:p>
            <a:pPr marL="0" indent="0">
              <a:buNone/>
            </a:pPr>
            <a:r>
              <a:rPr lang="cs-CZ" dirty="0" smtClean="0"/>
              <a:t>3. Francie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2890871" y="3249706"/>
            <a:ext cx="4749303" cy="3269311"/>
            <a:chOff x="2890871" y="3249706"/>
            <a:chExt cx="4749303" cy="3269311"/>
          </a:xfrm>
        </p:grpSpPr>
        <p:grpSp>
          <p:nvGrpSpPr>
            <p:cNvPr id="8" name="Skupina 7"/>
            <p:cNvGrpSpPr/>
            <p:nvPr/>
          </p:nvGrpSpPr>
          <p:grpSpPr>
            <a:xfrm>
              <a:off x="3706501" y="3249706"/>
              <a:ext cx="2629510" cy="2873271"/>
              <a:chOff x="3203848" y="3114890"/>
              <a:chExt cx="2629510" cy="2873271"/>
            </a:xfrm>
          </p:grpSpPr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0023">
                <a:off x="3203848" y="4365104"/>
                <a:ext cx="2229297" cy="162305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" name="Picture 2"/>
              <p:cNvPicPr>
                <a:picLocks noChangeAspect="1" noChangeArrowheads="1"/>
              </p:cNvPicPr>
              <p:nvPr/>
            </p:nvPicPr>
            <p:blipFill>
              <a:blip r:embed="rId4" cstate="print">
                <a:duotone>
                  <a:prstClr val="black"/>
                  <a:srgbClr val="FFFF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100405">
                <a:off x="3319846" y="4717607"/>
                <a:ext cx="724437" cy="101895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27" name="Picture 3"/>
              <p:cNvPicPr>
                <a:picLocks noChangeAspect="1" noChangeArrowheads="1"/>
              </p:cNvPicPr>
              <p:nvPr/>
            </p:nvPicPr>
            <p:blipFill>
              <a:blip r:embed="rId5" cstate="print">
                <a:duotone>
                  <a:prstClr val="black"/>
                  <a:schemeClr val="accent4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178748">
                <a:off x="4439781" y="3114890"/>
                <a:ext cx="1393577" cy="191283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6" name="TextovéPole 5"/>
              <p:cNvSpPr txBox="1"/>
              <p:nvPr/>
            </p:nvSpPr>
            <p:spPr>
              <a:xfrm>
                <a:off x="5004048" y="3933056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3</a:t>
                </a:r>
                <a:endParaRPr lang="cs-CZ" b="1" dirty="0"/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3531221" y="4900518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1</a:t>
                </a:r>
                <a:endParaRPr lang="cs-CZ" b="1" dirty="0"/>
              </a:p>
            </p:txBody>
          </p:sp>
        </p:grpSp>
        <p:sp>
          <p:nvSpPr>
            <p:cNvPr id="5" name="TextovéPole 4"/>
            <p:cNvSpPr txBox="1"/>
            <p:nvPr/>
          </p:nvSpPr>
          <p:spPr>
            <a:xfrm>
              <a:off x="5699193" y="5733795"/>
              <a:ext cx="19409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Středozemní moře</a:t>
              </a:r>
              <a:endParaRPr lang="cs-CZ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405345" y="6149685"/>
              <a:ext cx="194264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Gibraltarský průliv</a:t>
              </a:r>
              <a:endParaRPr lang="cs-CZ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890871" y="4731310"/>
              <a:ext cx="148579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Atlantský oceán</a:t>
              </a:r>
              <a:endParaRPr lang="cs-CZ" b="1" dirty="0"/>
            </a:p>
          </p:txBody>
        </p:sp>
        <p:sp>
          <p:nvSpPr>
            <p:cNvPr id="11" name="Ovál 10"/>
            <p:cNvSpPr/>
            <p:nvPr/>
          </p:nvSpPr>
          <p:spPr>
            <a:xfrm>
              <a:off x="5501968" y="4821996"/>
              <a:ext cx="84582" cy="90687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511268" y="4685143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42249795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CFF"/>
            </a:gs>
            <a:gs pos="2000">
              <a:schemeClr val="accent2">
                <a:lumMod val="60000"/>
                <a:lumOff val="40000"/>
              </a:schemeClr>
            </a:gs>
            <a:gs pos="28000">
              <a:srgbClr val="FF99FF"/>
            </a:gs>
            <a:gs pos="33000">
              <a:schemeClr val="accent2">
                <a:lumMod val="40000"/>
                <a:lumOff val="60000"/>
              </a:schemeClr>
            </a:gs>
            <a:gs pos="53000">
              <a:srgbClr val="FFCCFF"/>
            </a:gs>
            <a:gs pos="77000">
              <a:schemeClr val="accent2">
                <a:lumMod val="40000"/>
                <a:lumOff val="60000"/>
              </a:schemeClr>
            </a:gs>
            <a:gs pos="60000">
              <a:srgbClr val="FF6699"/>
            </a:gs>
            <a:gs pos="100000">
              <a:schemeClr val="accent2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Pohoří</a:t>
            </a:r>
            <a:r>
              <a:rPr lang="cs-CZ" dirty="0" smtClean="0"/>
              <a:t> : Pyreneje    Sierra Nevada   </a:t>
            </a:r>
            <a:r>
              <a:rPr lang="cs-CZ" dirty="0" err="1" smtClean="0"/>
              <a:t>Kantaberské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Kastilské</a:t>
            </a:r>
          </a:p>
          <a:p>
            <a:pPr marL="0" indent="0">
              <a:buNone/>
            </a:pPr>
            <a:r>
              <a:rPr lang="cs-CZ" dirty="0" smtClean="0"/>
              <a:t>               Iberské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Moře</a:t>
            </a:r>
            <a:r>
              <a:rPr lang="cs-CZ" dirty="0" smtClean="0"/>
              <a:t> : Středozemní</a:t>
            </a:r>
          </a:p>
          <a:p>
            <a:pPr marL="0" indent="0">
              <a:buNone/>
            </a:pPr>
            <a:r>
              <a:rPr lang="cs-CZ" b="1" dirty="0" smtClean="0"/>
              <a:t>Oceán</a:t>
            </a:r>
            <a:r>
              <a:rPr lang="cs-CZ" dirty="0" smtClean="0"/>
              <a:t> : Atlantský</a:t>
            </a:r>
          </a:p>
          <a:p>
            <a:pPr marL="0" indent="0">
              <a:buNone/>
            </a:pPr>
            <a:r>
              <a:rPr lang="cs-CZ" dirty="0" smtClean="0"/>
              <a:t>Gibraltarský průliv</a:t>
            </a:r>
          </a:p>
          <a:p>
            <a:pPr marL="0" indent="0">
              <a:buNone/>
            </a:pPr>
            <a:r>
              <a:rPr lang="cs-CZ" b="1" dirty="0" smtClean="0"/>
              <a:t>Řeky</a:t>
            </a:r>
            <a:r>
              <a:rPr lang="cs-CZ" dirty="0" smtClean="0"/>
              <a:t> : Ebro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Tajo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1736" y="1916832"/>
            <a:ext cx="2074360" cy="155577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233270"/>
            <a:ext cx="2376264" cy="178219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4849" y="4797152"/>
            <a:ext cx="4365543" cy="15841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2339752" y="6093296"/>
            <a:ext cx="115212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93989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4000"/>
                            </p:stCondLst>
                            <p:childTnLst>
                              <p:par>
                                <p:cTn id="34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8000"/>
                            </p:stCondLst>
                            <p:childTnLst>
                              <p:par>
                                <p:cTn id="51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2000"/>
                            </p:stCondLst>
                            <p:childTnLst>
                              <p:par>
                                <p:cTn id="55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6000"/>
                            </p:stCondLst>
                            <p:childTnLst>
                              <p:par>
                                <p:cTn id="59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0000"/>
                            </p:stCondLst>
                            <p:childTnLst>
                              <p:par>
                                <p:cTn id="63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34000"/>
                            </p:stCondLst>
                            <p:childTnLst>
                              <p:par>
                                <p:cTn id="67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8000"/>
                            </p:stCondLst>
                            <p:childTnLst>
                              <p:par>
                                <p:cTn id="71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CFF"/>
            </a:gs>
            <a:gs pos="2000">
              <a:schemeClr val="accent2">
                <a:lumMod val="60000"/>
                <a:lumOff val="40000"/>
              </a:schemeClr>
            </a:gs>
            <a:gs pos="28000">
              <a:srgbClr val="FF99FF"/>
            </a:gs>
            <a:gs pos="33000">
              <a:schemeClr val="accent2">
                <a:lumMod val="40000"/>
                <a:lumOff val="60000"/>
              </a:schemeClr>
            </a:gs>
            <a:gs pos="53000">
              <a:srgbClr val="FFCCFF"/>
            </a:gs>
            <a:gs pos="77000">
              <a:schemeClr val="accent2">
                <a:lumMod val="40000"/>
                <a:lumOff val="60000"/>
              </a:schemeClr>
            </a:gs>
            <a:gs pos="60000">
              <a:srgbClr val="FF6699"/>
            </a:gs>
            <a:gs pos="100000">
              <a:schemeClr val="accent2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 A ZEMĚDĚLSTVÍ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199" y="1323434"/>
            <a:ext cx="8579297" cy="534592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Obuvnický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Strojírenský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Chemický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Potravinářský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Oděvní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Dopravní - automobily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- lodě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zpracování korku</a:t>
            </a:r>
            <a:endParaRPr lang="cs-CZ" dirty="0"/>
          </a:p>
        </p:txBody>
      </p:sp>
      <p:sp>
        <p:nvSpPr>
          <p:cNvPr id="6" name="6cípá hvězda 5"/>
          <p:cNvSpPr/>
          <p:nvPr/>
        </p:nvSpPr>
        <p:spPr>
          <a:xfrm>
            <a:off x="7261449" y="3284984"/>
            <a:ext cx="1775047" cy="1368152"/>
          </a:xfrm>
          <a:prstGeom prst="star6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Papriky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" name="6cípá hvězda 6"/>
          <p:cNvSpPr/>
          <p:nvPr/>
        </p:nvSpPr>
        <p:spPr>
          <a:xfrm>
            <a:off x="5220072" y="1700808"/>
            <a:ext cx="1440160" cy="1097454"/>
          </a:xfrm>
          <a:prstGeom prst="star6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Olivy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6cípá hvězda 7"/>
          <p:cNvSpPr/>
          <p:nvPr/>
        </p:nvSpPr>
        <p:spPr>
          <a:xfrm>
            <a:off x="6084168" y="2420888"/>
            <a:ext cx="1728192" cy="1371599"/>
          </a:xfrm>
          <a:prstGeom prst="star6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Rajčata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6cípá hvězda 8"/>
          <p:cNvSpPr/>
          <p:nvPr/>
        </p:nvSpPr>
        <p:spPr>
          <a:xfrm>
            <a:off x="5580112" y="3645024"/>
            <a:ext cx="1681337" cy="1440160"/>
          </a:xfrm>
          <a:prstGeom prst="star6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Okurky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6cípá hvězda 9"/>
          <p:cNvSpPr/>
          <p:nvPr/>
        </p:nvSpPr>
        <p:spPr>
          <a:xfrm>
            <a:off x="5402445" y="5057684"/>
            <a:ext cx="1628475" cy="1310444"/>
          </a:xfrm>
          <a:prstGeom prst="star6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Korkový dub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1" name="6cípá hvězda 10"/>
          <p:cNvSpPr/>
          <p:nvPr/>
        </p:nvSpPr>
        <p:spPr>
          <a:xfrm>
            <a:off x="7439775" y="1603648"/>
            <a:ext cx="1622470" cy="1291774"/>
          </a:xfrm>
          <a:prstGeom prst="star6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Citrusy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" name="6cípá hvězda 11"/>
          <p:cNvSpPr/>
          <p:nvPr/>
        </p:nvSpPr>
        <p:spPr>
          <a:xfrm>
            <a:off x="7012129" y="4653136"/>
            <a:ext cx="1622470" cy="1368152"/>
          </a:xfrm>
          <a:prstGeom prst="star6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Vinná réva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79775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8000"/>
                            </p:stCondLst>
                            <p:childTnLst>
                              <p:par>
                                <p:cTn id="30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6000"/>
                            </p:stCondLst>
                            <p:childTnLst>
                              <p:par>
                                <p:cTn id="40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0"/>
                            </p:stCondLst>
                            <p:childTnLst>
                              <p:par>
                                <p:cTn id="45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3000"/>
                            </p:stCondLst>
                            <p:childTnLst>
                              <p:par>
                                <p:cTn id="51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6000"/>
                            </p:stCondLst>
                            <p:childTnLst>
                              <p:par>
                                <p:cTn id="57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9000"/>
                            </p:stCondLst>
                            <p:childTnLst>
                              <p:par>
                                <p:cTn id="63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2000"/>
                            </p:stCondLst>
                            <p:childTnLst>
                              <p:par>
                                <p:cTn id="69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5000"/>
                            </p:stCondLst>
                            <p:childTnLst>
                              <p:par>
                                <p:cTn id="75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48000"/>
                            </p:stCondLst>
                            <p:childTnLst>
                              <p:par>
                                <p:cTn id="81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CFF"/>
            </a:gs>
            <a:gs pos="2000">
              <a:schemeClr val="accent2">
                <a:lumMod val="60000"/>
                <a:lumOff val="40000"/>
              </a:schemeClr>
            </a:gs>
            <a:gs pos="28000">
              <a:srgbClr val="FF99FF"/>
            </a:gs>
            <a:gs pos="33000">
              <a:schemeClr val="accent2">
                <a:lumMod val="40000"/>
                <a:lumOff val="60000"/>
              </a:schemeClr>
            </a:gs>
            <a:gs pos="53000">
              <a:srgbClr val="FFCCFF"/>
            </a:gs>
            <a:gs pos="77000">
              <a:schemeClr val="accent2">
                <a:lumMod val="40000"/>
                <a:lumOff val="60000"/>
              </a:schemeClr>
            </a:gs>
            <a:gs pos="60000">
              <a:srgbClr val="FF6699"/>
            </a:gs>
            <a:gs pos="100000">
              <a:schemeClr val="accent2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MĚSTO - MADRID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- obrazárna </a:t>
            </a:r>
            <a:r>
              <a:rPr lang="cs-CZ" dirty="0" err="1" smtClean="0"/>
              <a:t>Prado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muzea</a:t>
            </a:r>
          </a:p>
          <a:p>
            <a:pPr marL="0" indent="0">
              <a:buNone/>
            </a:pPr>
            <a:r>
              <a:rPr lang="cs-CZ" dirty="0" smtClean="0"/>
              <a:t>- paláce</a:t>
            </a:r>
          </a:p>
          <a:p>
            <a:pPr marL="0" indent="0">
              <a:buNone/>
            </a:pPr>
            <a:r>
              <a:rPr lang="cs-CZ" dirty="0" smtClean="0"/>
              <a:t>- chrámy</a:t>
            </a:r>
          </a:p>
          <a:p>
            <a:pPr marL="0" indent="0">
              <a:buNone/>
            </a:pPr>
            <a:r>
              <a:rPr lang="cs-CZ" dirty="0" smtClean="0"/>
              <a:t>- královský palác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509120"/>
            <a:ext cx="4840708" cy="214235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28800"/>
            <a:ext cx="1981107" cy="26414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707904" y="1988840"/>
            <a:ext cx="864096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979712" y="4509120"/>
            <a:ext cx="72008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86787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0"/>
                            </p:stCondLst>
                            <p:childTnLst>
                              <p:par>
                                <p:cTn id="2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200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CFF"/>
            </a:gs>
            <a:gs pos="2000">
              <a:schemeClr val="accent2">
                <a:lumMod val="60000"/>
                <a:lumOff val="40000"/>
              </a:schemeClr>
            </a:gs>
            <a:gs pos="28000">
              <a:srgbClr val="FF99FF"/>
            </a:gs>
            <a:gs pos="33000">
              <a:schemeClr val="accent2">
                <a:lumMod val="40000"/>
                <a:lumOff val="60000"/>
              </a:schemeClr>
            </a:gs>
            <a:gs pos="53000">
              <a:srgbClr val="FFCCFF"/>
            </a:gs>
            <a:gs pos="77000">
              <a:schemeClr val="accent2">
                <a:lumMod val="40000"/>
                <a:lumOff val="60000"/>
              </a:schemeClr>
            </a:gs>
            <a:gs pos="60000">
              <a:srgbClr val="FF6699"/>
            </a:gs>
            <a:gs pos="100000">
              <a:schemeClr val="accent2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54006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Barcelona</a:t>
            </a:r>
          </a:p>
          <a:p>
            <a:pPr marL="0" indent="0">
              <a:buNone/>
            </a:pPr>
            <a:r>
              <a:rPr lang="cs-CZ" dirty="0" smtClean="0"/>
              <a:t>- chrám </a:t>
            </a:r>
            <a:r>
              <a:rPr lang="cs-CZ" dirty="0" err="1" smtClean="0"/>
              <a:t>Sagrada</a:t>
            </a:r>
            <a:r>
              <a:rPr lang="cs-CZ" dirty="0" smtClean="0"/>
              <a:t> </a:t>
            </a:r>
            <a:r>
              <a:rPr lang="cs-CZ" dirty="0" err="1" smtClean="0"/>
              <a:t>Familia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Park </a:t>
            </a:r>
            <a:r>
              <a:rPr lang="cs-CZ" dirty="0" err="1" smtClean="0"/>
              <a:t>Guell</a:t>
            </a: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Valencia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Sevilla</a:t>
            </a:r>
          </a:p>
          <a:p>
            <a:pPr marL="0" indent="0">
              <a:buNone/>
            </a:pPr>
            <a:r>
              <a:rPr lang="cs-CZ" dirty="0" smtClean="0"/>
              <a:t>- královský palác </a:t>
            </a:r>
            <a:r>
              <a:rPr lang="cs-CZ" dirty="0" err="1" smtClean="0"/>
              <a:t>Alcázar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Sevillská katedrála</a:t>
            </a:r>
          </a:p>
          <a:p>
            <a:pPr marL="0" indent="0">
              <a:buNone/>
            </a:pPr>
            <a:r>
              <a:rPr lang="cs-CZ" b="1" dirty="0" err="1" smtClean="0"/>
              <a:t>Málaga</a:t>
            </a:r>
            <a:endParaRPr lang="cs-CZ" b="1" dirty="0" smtClean="0"/>
          </a:p>
          <a:p>
            <a:pPr>
              <a:buFontTx/>
              <a:buChar char="-"/>
            </a:pPr>
            <a:r>
              <a:rPr lang="cs-CZ" dirty="0" smtClean="0"/>
              <a:t>Maurská pevnost </a:t>
            </a:r>
            <a:r>
              <a:rPr lang="cs-CZ" dirty="0" err="1" smtClean="0"/>
              <a:t>Alcazaba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 býčí zápasy  </a:t>
            </a:r>
            <a:r>
              <a:rPr lang="cs-CZ" dirty="0" err="1" smtClean="0"/>
              <a:t>Corida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Bilbao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 err="1" smtClean="0"/>
              <a:t>Guggenheimovo</a:t>
            </a:r>
            <a:r>
              <a:rPr lang="cs-CZ" dirty="0" smtClean="0"/>
              <a:t> muzeum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0079" y="980728"/>
            <a:ext cx="2100233" cy="252028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12975"/>
            <a:ext cx="1728194" cy="129614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7260" y="4653136"/>
            <a:ext cx="2605870" cy="189902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4067944" y="1628800"/>
            <a:ext cx="2016226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851920" y="3501008"/>
            <a:ext cx="216024" cy="3600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555776" y="5301208"/>
            <a:ext cx="302433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82984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14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9" presetID="14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6000"/>
                            </p:stCondLst>
                            <p:childTnLst>
                              <p:par>
                                <p:cTn id="33" presetID="3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0"/>
                            </p:stCondLst>
                            <p:childTnLst>
                              <p:par>
                                <p:cTn id="37" presetID="14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" presetID="14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8000"/>
                            </p:stCondLst>
                            <p:childTnLst>
                              <p:par>
                                <p:cTn id="45" presetID="14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2000"/>
                            </p:stCondLst>
                            <p:childTnLst>
                              <p:par>
                                <p:cTn id="49" presetID="14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6000"/>
                            </p:stCondLst>
                            <p:childTnLst>
                              <p:par>
                                <p:cTn id="53" presetID="3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00"/>
                            </p:stCondLst>
                            <p:childTnLst>
                              <p:par>
                                <p:cTn id="57" presetID="14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4000"/>
                            </p:stCondLst>
                            <p:childTnLst>
                              <p:par>
                                <p:cTn id="61" presetID="14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CFF"/>
            </a:gs>
            <a:gs pos="2000">
              <a:schemeClr val="accent2">
                <a:lumMod val="60000"/>
                <a:lumOff val="40000"/>
              </a:schemeClr>
            </a:gs>
            <a:gs pos="28000">
              <a:srgbClr val="FF99FF"/>
            </a:gs>
            <a:gs pos="33000">
              <a:schemeClr val="accent2">
                <a:lumMod val="40000"/>
                <a:lumOff val="60000"/>
              </a:schemeClr>
            </a:gs>
            <a:gs pos="53000">
              <a:srgbClr val="FFCCFF"/>
            </a:gs>
            <a:gs pos="77000">
              <a:schemeClr val="accent2">
                <a:lumMod val="40000"/>
                <a:lumOff val="60000"/>
              </a:schemeClr>
            </a:gs>
            <a:gs pos="60000">
              <a:srgbClr val="FF6699"/>
            </a:gs>
            <a:gs pos="100000">
              <a:schemeClr val="accent2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ŠKRTNĚTE SLOVA, KTERÁ DO VĚT NEPATŘÍ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Španělsko je </a:t>
            </a:r>
            <a:r>
              <a:rPr lang="cs-CZ" i="1" dirty="0" smtClean="0"/>
              <a:t>republika - velkovévodství - království.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Hlavním městem Španělska je </a:t>
            </a:r>
            <a:r>
              <a:rPr lang="cs-CZ" i="1" dirty="0" smtClean="0"/>
              <a:t>Madrid - Barcelona - Lisabon.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Španělsko leží na poloostrově </a:t>
            </a:r>
            <a:r>
              <a:rPr lang="cs-CZ" i="1" dirty="0" smtClean="0"/>
              <a:t>Balkánském - Skandinávském - Pyrenejském.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Ve Španělsku můžete vidět pohoří </a:t>
            </a:r>
            <a:r>
              <a:rPr lang="cs-CZ" i="1" dirty="0" smtClean="0"/>
              <a:t>Alpy - Pyreneje - Vysoké Tatry.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Sousedním státem Španělska je </a:t>
            </a:r>
            <a:r>
              <a:rPr lang="cs-CZ" i="1" dirty="0" smtClean="0"/>
              <a:t>Švýcarsko - Portugalsko - Francie.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39122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5000">
              <a:srgbClr val="00CC66"/>
            </a:gs>
            <a:gs pos="42000">
              <a:schemeClr val="accent2">
                <a:lumMod val="60000"/>
                <a:lumOff val="40000"/>
              </a:schemeClr>
            </a:gs>
            <a:gs pos="70000">
              <a:srgbClr val="FF0000"/>
            </a:gs>
            <a:gs pos="92000">
              <a:schemeClr val="accent2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PORTUGALSKÁ REPUBLIKA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město</a:t>
            </a:r>
            <a:r>
              <a:rPr lang="cs-CZ" dirty="0" smtClean="0"/>
              <a:t>: Lisabon</a:t>
            </a:r>
          </a:p>
          <a:p>
            <a:pPr marL="0" indent="0">
              <a:buNone/>
            </a:pPr>
            <a:r>
              <a:rPr lang="cs-CZ" b="1" dirty="0" smtClean="0"/>
              <a:t>Počet obyvatel</a:t>
            </a:r>
            <a:r>
              <a:rPr lang="cs-CZ" dirty="0" smtClean="0"/>
              <a:t>: 10 709 000</a:t>
            </a:r>
          </a:p>
          <a:p>
            <a:pPr marL="0" indent="0">
              <a:buNone/>
            </a:pPr>
            <a:r>
              <a:rPr lang="cs-CZ" b="1" dirty="0" smtClean="0"/>
              <a:t>Rozloha</a:t>
            </a:r>
            <a:r>
              <a:rPr lang="cs-CZ" dirty="0" smtClean="0"/>
              <a:t>: 92 400km²</a:t>
            </a:r>
          </a:p>
          <a:p>
            <a:pPr marL="0" indent="0">
              <a:buNone/>
            </a:pPr>
            <a:r>
              <a:rPr lang="cs-CZ" b="1" dirty="0" smtClean="0"/>
              <a:t>Úřední jazyk</a:t>
            </a:r>
            <a:r>
              <a:rPr lang="cs-CZ" dirty="0" smtClean="0"/>
              <a:t>: portugalština</a:t>
            </a:r>
          </a:p>
          <a:p>
            <a:pPr marL="0" indent="0">
              <a:buNone/>
            </a:pPr>
            <a:r>
              <a:rPr lang="cs-CZ" dirty="0" smtClean="0"/>
              <a:t>- je členem Evropské unie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5499990" y="1311363"/>
            <a:ext cx="2483695" cy="5677508"/>
            <a:chOff x="5499990" y="1311363"/>
            <a:chExt cx="2483695" cy="5677508"/>
          </a:xfrm>
        </p:grpSpPr>
        <p:pic>
          <p:nvPicPr>
            <p:cNvPr id="6" name="Picture 2" descr="C:\Users\Simona\Desktop\Barevné hotovo\Portugalsko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4653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1563884">
              <a:off x="5499990" y="1311363"/>
              <a:ext cx="2483695" cy="56775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5580112" y="4391070"/>
              <a:ext cx="91403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Lisabon</a:t>
              </a:r>
              <a:endParaRPr lang="cs-CZ" b="1" dirty="0"/>
            </a:p>
          </p:txBody>
        </p:sp>
        <p:sp>
          <p:nvSpPr>
            <p:cNvPr id="4" name="TextovéPole 3"/>
            <p:cNvSpPr txBox="1"/>
            <p:nvPr/>
          </p:nvSpPr>
          <p:spPr>
            <a:xfrm rot="1026131">
              <a:off x="6779277" y="1876818"/>
              <a:ext cx="7628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err="1" smtClean="0"/>
                <a:t>Duero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228184" y="3820398"/>
              <a:ext cx="5681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Tejo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51146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5000">
              <a:srgbClr val="00CC66"/>
            </a:gs>
            <a:gs pos="42000">
              <a:schemeClr val="accent2">
                <a:lumMod val="60000"/>
                <a:lumOff val="40000"/>
              </a:schemeClr>
            </a:gs>
            <a:gs pos="70000">
              <a:srgbClr val="FF0000"/>
            </a:gs>
            <a:gs pos="92000">
              <a:schemeClr val="accent2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, POVRCH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7260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- na </a:t>
            </a:r>
            <a:r>
              <a:rPr lang="cs-CZ" b="1" dirty="0" smtClean="0"/>
              <a:t>Pyrenejském poloostrově</a:t>
            </a:r>
          </a:p>
          <a:p>
            <a:pPr marL="0" indent="0">
              <a:buNone/>
            </a:pPr>
            <a:r>
              <a:rPr lang="cs-CZ" dirty="0" smtClean="0"/>
              <a:t>- náleží k němu souostroví Azory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Madeira</a:t>
            </a:r>
          </a:p>
          <a:p>
            <a:pPr marL="0" indent="0">
              <a:buNone/>
            </a:pPr>
            <a:r>
              <a:rPr lang="cs-CZ" dirty="0" smtClean="0"/>
              <a:t>- přímořský stát</a:t>
            </a:r>
          </a:p>
          <a:p>
            <a:pPr marL="0" indent="0">
              <a:buNone/>
            </a:pPr>
            <a:r>
              <a:rPr lang="cs-CZ" b="1" dirty="0" smtClean="0"/>
              <a:t>Sousední státy</a:t>
            </a:r>
            <a:r>
              <a:rPr lang="cs-CZ" dirty="0" smtClean="0"/>
              <a:t>: 1.Španělsko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POVRCH</a:t>
            </a:r>
            <a:r>
              <a:rPr lang="cs-CZ" dirty="0" smtClean="0"/>
              <a:t>: horská pásma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nížiny</a:t>
            </a:r>
          </a:p>
          <a:p>
            <a:pPr marL="0" indent="0">
              <a:buNone/>
            </a:pPr>
            <a:r>
              <a:rPr lang="cs-CZ" b="1" dirty="0" smtClean="0"/>
              <a:t>VODSTVO</a:t>
            </a:r>
            <a:r>
              <a:rPr lang="cs-CZ" dirty="0" smtClean="0"/>
              <a:t>: Atlantský oceán</a:t>
            </a:r>
          </a:p>
          <a:p>
            <a:pPr marL="0" indent="0">
              <a:buNone/>
            </a:pPr>
            <a:r>
              <a:rPr lang="cs-CZ" b="1" dirty="0" smtClean="0"/>
              <a:t>Řeky</a:t>
            </a:r>
            <a:r>
              <a:rPr lang="cs-CZ" dirty="0" smtClean="0"/>
              <a:t>: Tejo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err="1" smtClean="0"/>
              <a:t>Duero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5010210" y="2883424"/>
            <a:ext cx="3979464" cy="2554512"/>
            <a:chOff x="5010210" y="2883424"/>
            <a:chExt cx="3979464" cy="2554512"/>
          </a:xfrm>
        </p:grpSpPr>
        <p:grpSp>
          <p:nvGrpSpPr>
            <p:cNvPr id="4" name="Skupina 3"/>
            <p:cNvGrpSpPr/>
            <p:nvPr/>
          </p:nvGrpSpPr>
          <p:grpSpPr>
            <a:xfrm>
              <a:off x="5725244" y="2883424"/>
              <a:ext cx="3264430" cy="2554512"/>
              <a:chOff x="5772066" y="3047635"/>
              <a:chExt cx="2983712" cy="2289495"/>
            </a:xfrm>
          </p:grpSpPr>
          <p:pic>
            <p:nvPicPr>
              <p:cNvPr id="2050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823944" y="3356992"/>
                <a:ext cx="1196328" cy="158417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>
              <a:blip r:embed="rId4">
                <a:duotone>
                  <a:prstClr val="black"/>
                  <a:schemeClr val="accent4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663836">
                <a:off x="5772066" y="3047635"/>
                <a:ext cx="2983712" cy="228949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5" name="TextovéPole 4"/>
            <p:cNvSpPr txBox="1"/>
            <p:nvPr/>
          </p:nvSpPr>
          <p:spPr>
            <a:xfrm>
              <a:off x="7020272" y="3356992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6" name="Ovál 5"/>
            <p:cNvSpPr/>
            <p:nvPr/>
          </p:nvSpPr>
          <p:spPr>
            <a:xfrm flipH="1" flipV="1">
              <a:off x="6083948" y="4256103"/>
              <a:ext cx="96156" cy="4571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 rot="1325545">
              <a:off x="5010210" y="3789199"/>
              <a:ext cx="134155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Atlantský oceán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6844330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5000">
              <a:srgbClr val="00CC66"/>
            </a:gs>
            <a:gs pos="42000">
              <a:schemeClr val="accent2">
                <a:lumMod val="60000"/>
                <a:lumOff val="40000"/>
              </a:schemeClr>
            </a:gs>
            <a:gs pos="70000">
              <a:srgbClr val="FF0000"/>
            </a:gs>
            <a:gs pos="92000">
              <a:schemeClr val="accent2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TURISTICKÁ STŘEDISKA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Lisabon</a:t>
            </a:r>
            <a:r>
              <a:rPr lang="cs-CZ" dirty="0" smtClean="0"/>
              <a:t> - hlavní město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</a:t>
            </a:r>
            <a:r>
              <a:rPr lang="cs-CZ" dirty="0" err="1" smtClean="0"/>
              <a:t>Belémská</a:t>
            </a:r>
            <a:r>
              <a:rPr lang="cs-CZ" dirty="0" smtClean="0"/>
              <a:t> věž</a:t>
            </a:r>
          </a:p>
          <a:p>
            <a:pPr marL="0" indent="0">
              <a:buNone/>
            </a:pPr>
            <a:r>
              <a:rPr lang="cs-CZ" b="1" dirty="0" smtClean="0"/>
              <a:t>Porto</a:t>
            </a:r>
            <a:r>
              <a:rPr lang="cs-CZ" dirty="0" smtClean="0"/>
              <a:t> - přístav</a:t>
            </a:r>
          </a:p>
          <a:p>
            <a:pPr marL="0" indent="0">
              <a:buNone/>
            </a:pPr>
            <a:r>
              <a:rPr lang="cs-CZ" b="1" dirty="0" err="1" smtClean="0"/>
              <a:t>Algarve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Ostrovy: </a:t>
            </a:r>
            <a:r>
              <a:rPr lang="cs-CZ" b="1" dirty="0" smtClean="0"/>
              <a:t>Madeira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Azory 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218035"/>
            <a:ext cx="2592288" cy="254972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789246"/>
            <a:ext cx="3384376" cy="253828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4572000" y="2492896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699792" y="3767757"/>
            <a:ext cx="792088" cy="23730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36038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4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80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60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5000">
              <a:srgbClr val="00CC66"/>
            </a:gs>
            <a:gs pos="42000">
              <a:schemeClr val="accent2">
                <a:lumMod val="60000"/>
                <a:lumOff val="40000"/>
              </a:schemeClr>
            </a:gs>
            <a:gs pos="70000">
              <a:srgbClr val="FF0000"/>
            </a:gs>
            <a:gs pos="92000">
              <a:schemeClr val="accent2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SPRÁVNĚ ODPOVĚZTE: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Jaké je hlavní město Portugalska?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</a:t>
            </a:r>
          </a:p>
          <a:p>
            <a:pPr marL="514350" indent="-514350">
              <a:buAutoNum type="arabicParenR" startAt="2"/>
            </a:pPr>
            <a:r>
              <a:rPr lang="cs-CZ" dirty="0" smtClean="0"/>
              <a:t>Na jakém poloostrově leží Portugalsko?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……………………………………………………………….</a:t>
            </a:r>
          </a:p>
          <a:p>
            <a:pPr marL="514350" indent="-514350">
              <a:buAutoNum type="arabicParenR" startAt="3"/>
            </a:pPr>
            <a:r>
              <a:rPr lang="cs-CZ" dirty="0" smtClean="0"/>
              <a:t>Které státy s Portugalskem sousedí?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…………………………………………………………….</a:t>
            </a:r>
          </a:p>
          <a:p>
            <a:pPr marL="514350" indent="-514350">
              <a:buAutoNum type="arabicParenR" startAt="4"/>
            </a:pPr>
            <a:r>
              <a:rPr lang="cs-CZ" dirty="0" smtClean="0"/>
              <a:t>Který oceán omývá pobřeží Portugalska?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</a:t>
            </a:r>
          </a:p>
        </p:txBody>
      </p:sp>
    </p:spTree>
    <p:extLst>
      <p:ext uri="{BB962C8B-B14F-4D97-AF65-F5344CB8AC3E}">
        <p14:creationId xmlns:p14="http://schemas.microsoft.com/office/powerpoint/2010/main" val="34026964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5000">
              <a:srgbClr val="00CC66"/>
            </a:gs>
            <a:gs pos="42000">
              <a:schemeClr val="accent2">
                <a:lumMod val="60000"/>
                <a:lumOff val="40000"/>
              </a:schemeClr>
            </a:gs>
            <a:gs pos="70000">
              <a:srgbClr val="FF0000"/>
            </a:gs>
            <a:gs pos="92000">
              <a:schemeClr val="accent2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2845380"/>
              </p:ext>
            </p:extLst>
          </p:nvPr>
        </p:nvGraphicFramePr>
        <p:xfrm>
          <a:off x="827584" y="332656"/>
          <a:ext cx="7358114" cy="4297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e Španělským královstvím a Portugalskou republikou.</a:t>
                      </a:r>
                    </a:p>
                    <a:p>
                      <a:pPr marL="0" indent="0">
                        <a:buNone/>
                      </a:pPr>
                      <a:endParaRPr lang="cs-CZ" baseline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83969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5000">
              <a:srgbClr val="00CC66"/>
            </a:gs>
            <a:gs pos="42000">
              <a:schemeClr val="accent2">
                <a:lumMod val="60000"/>
                <a:lumOff val="40000"/>
              </a:schemeClr>
            </a:gs>
            <a:gs pos="70000">
              <a:srgbClr val="FF0000"/>
            </a:gs>
            <a:gs pos="92000">
              <a:schemeClr val="accent2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1127689"/>
              </p:ext>
            </p:extLst>
          </p:nvPr>
        </p:nvGraphicFramePr>
        <p:xfrm>
          <a:off x="827584" y="980728"/>
          <a:ext cx="7358114" cy="46184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http://cs.wikipedia.org/wiki/Soubor:Nevadawikipedia.jpg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http://cs.wikipedia.org/wiki/Soubor:Torrecerredo.jpg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http://cs.wikipedia.org/wiki/Tajo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http://cs.wikipedia.org/wiki/Soubor:Sagradafamilia-overview.jpg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http://cs.wikipedia.org/wiki/Sevilla#Alc.C3.A1zar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http://cs.wikipedia.org/wiki/Soubor:Malaga_Arena2004.jpg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http://cs.wikipedia.org/wiki/Soubor:Royal_Palace_of_Madrid_02.jpg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http://cs.wikipedia.org/wiki/Soubor:Museo_del_Prado_frente.JPG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http://cs.wikipedia.org/wiki/Soubor:Torre_de_Bel%C3%A9m1.JPG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http://cs.wikipedia.org/wiki/Soubor:Algarve_pobrezi.jpg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70644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285</TotalTime>
  <Words>564</Words>
  <Application>Microsoft Office PowerPoint</Application>
  <PresentationFormat>Předvádění na obrazovce (4:3)</PresentationFormat>
  <Paragraphs>173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ŠPANĚLSKO A PORTUGALSKO</vt:lpstr>
      <vt:lpstr>Prezentace aplikace PowerPoint</vt:lpstr>
      <vt:lpstr>ŠPANĚLSKÉ KRÁLOVSTVÍ</vt:lpstr>
      <vt:lpstr>POLOHA</vt:lpstr>
      <vt:lpstr>POVRCH A VODSTVO</vt:lpstr>
      <vt:lpstr>PRŮMYSL A ZEMĚDĚLSTVÍ</vt:lpstr>
      <vt:lpstr>HLAVNÍ MĚSTO - MADRID</vt:lpstr>
      <vt:lpstr>MĚSTA</vt:lpstr>
      <vt:lpstr>ŠKRTNĚTE SLOVA, KTERÁ DO VĚT NEPATŘÍ</vt:lpstr>
      <vt:lpstr>PORTUGALSKÁ REPUBLIKA</vt:lpstr>
      <vt:lpstr>POLOHA , POVRCH A VODSTVO</vt:lpstr>
      <vt:lpstr>TURISTICKÁ STŘEDISKA</vt:lpstr>
      <vt:lpstr>SPRÁVNĚ ODPOVĚZTE: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ŠPANĚLSKO</dc:title>
  <dc:creator>Simona</dc:creator>
  <cp:lastModifiedBy>Simona</cp:lastModifiedBy>
  <cp:revision>111</cp:revision>
  <dcterms:created xsi:type="dcterms:W3CDTF">2012-04-21T18:45:10Z</dcterms:created>
  <dcterms:modified xsi:type="dcterms:W3CDTF">2012-06-21T17:03:51Z</dcterms:modified>
</cp:coreProperties>
</file>