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93F5C3-3BA5-4E0B-B2F8-5CAD1711C5E9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CCA069F-D5E2-42F1-8D1C-AC351EDEBF14}">
      <dgm:prSet phldrT="[Text]"/>
      <dgm:spPr/>
      <dgm:t>
        <a:bodyPr/>
        <a:lstStyle/>
        <a:p>
          <a:r>
            <a:rPr lang="cs-CZ" dirty="0" smtClean="0"/>
            <a:t>moře</a:t>
          </a:r>
          <a:endParaRPr lang="cs-CZ" dirty="0"/>
        </a:p>
      </dgm:t>
    </dgm:pt>
    <dgm:pt modelId="{F0F0F62A-1D06-44A8-9383-66B429F64F84}" type="parTrans" cxnId="{CC56D985-5CD8-4239-AEE4-177CCFADAC76}">
      <dgm:prSet/>
      <dgm:spPr/>
      <dgm:t>
        <a:bodyPr/>
        <a:lstStyle/>
        <a:p>
          <a:endParaRPr lang="cs-CZ"/>
        </a:p>
      </dgm:t>
    </dgm:pt>
    <dgm:pt modelId="{5E12001B-3E2D-4D55-A99E-41A9F939F007}" type="sibTrans" cxnId="{CC56D985-5CD8-4239-AEE4-177CCFADAC76}">
      <dgm:prSet/>
      <dgm:spPr/>
      <dgm:t>
        <a:bodyPr/>
        <a:lstStyle/>
        <a:p>
          <a:endParaRPr lang="cs-CZ"/>
        </a:p>
      </dgm:t>
    </dgm:pt>
    <dgm:pt modelId="{5C6CF551-F027-465C-9E38-ADEC422ABE1B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Jaderské</a:t>
          </a:r>
          <a:endParaRPr lang="cs-CZ" dirty="0"/>
        </a:p>
      </dgm:t>
    </dgm:pt>
    <dgm:pt modelId="{EBC207E5-6B5A-4D37-A0BF-69009C9F1FC6}" type="parTrans" cxnId="{B04D5802-FAA8-4DEC-A681-58C7F22D9B5A}">
      <dgm:prSet/>
      <dgm:spPr/>
      <dgm:t>
        <a:bodyPr/>
        <a:lstStyle/>
        <a:p>
          <a:endParaRPr lang="cs-CZ"/>
        </a:p>
      </dgm:t>
    </dgm:pt>
    <dgm:pt modelId="{D5420CAB-1095-40AA-97AA-C4AC42E42874}" type="sibTrans" cxnId="{B04D5802-FAA8-4DEC-A681-58C7F22D9B5A}">
      <dgm:prSet/>
      <dgm:spPr/>
      <dgm:t>
        <a:bodyPr/>
        <a:lstStyle/>
        <a:p>
          <a:endParaRPr lang="cs-CZ"/>
        </a:p>
      </dgm:t>
    </dgm:pt>
    <dgm:pt modelId="{29605270-D0A3-4EFB-B7C9-D5180FBD4898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Jónské</a:t>
          </a:r>
          <a:endParaRPr lang="cs-CZ" dirty="0"/>
        </a:p>
      </dgm:t>
    </dgm:pt>
    <dgm:pt modelId="{9ABA3BC8-447D-48EB-848A-E0F881F68104}" type="parTrans" cxnId="{C68C46E6-9BE8-4EDA-97D6-2B28516EF920}">
      <dgm:prSet/>
      <dgm:spPr/>
      <dgm:t>
        <a:bodyPr/>
        <a:lstStyle/>
        <a:p>
          <a:endParaRPr lang="cs-CZ"/>
        </a:p>
      </dgm:t>
    </dgm:pt>
    <dgm:pt modelId="{3A78E3DE-F2BD-480A-8DF6-18CB24E86149}" type="sibTrans" cxnId="{C68C46E6-9BE8-4EDA-97D6-2B28516EF920}">
      <dgm:prSet/>
      <dgm:spPr/>
      <dgm:t>
        <a:bodyPr/>
        <a:lstStyle/>
        <a:p>
          <a:endParaRPr lang="cs-CZ"/>
        </a:p>
      </dgm:t>
    </dgm:pt>
    <dgm:pt modelId="{ED536479-163C-40AD-B687-2D76AE00589C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Středozemní</a:t>
          </a:r>
          <a:endParaRPr lang="cs-CZ" dirty="0"/>
        </a:p>
      </dgm:t>
    </dgm:pt>
    <dgm:pt modelId="{886F217B-FFC3-4797-BAB6-6E14065A386E}" type="parTrans" cxnId="{E21AAA54-058C-46E2-9481-A69D25C9D31E}">
      <dgm:prSet/>
      <dgm:spPr/>
      <dgm:t>
        <a:bodyPr/>
        <a:lstStyle/>
        <a:p>
          <a:endParaRPr lang="cs-CZ"/>
        </a:p>
      </dgm:t>
    </dgm:pt>
    <dgm:pt modelId="{9C0B397F-D765-4F9C-B066-8EFCD64ED30C}" type="sibTrans" cxnId="{E21AAA54-058C-46E2-9481-A69D25C9D31E}">
      <dgm:prSet/>
      <dgm:spPr/>
      <dgm:t>
        <a:bodyPr/>
        <a:lstStyle/>
        <a:p>
          <a:endParaRPr lang="cs-CZ"/>
        </a:p>
      </dgm:t>
    </dgm:pt>
    <dgm:pt modelId="{842A775A-DAB5-47AE-9141-E519BAD5F429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Tyrhénské</a:t>
          </a:r>
          <a:endParaRPr lang="cs-CZ" dirty="0"/>
        </a:p>
      </dgm:t>
    </dgm:pt>
    <dgm:pt modelId="{AA0DF770-3BC5-4ED4-B8A4-E7A38AA4C362}" type="parTrans" cxnId="{7AECCCD2-264E-4032-9FD5-66A20B515B13}">
      <dgm:prSet/>
      <dgm:spPr/>
      <dgm:t>
        <a:bodyPr/>
        <a:lstStyle/>
        <a:p>
          <a:endParaRPr lang="cs-CZ"/>
        </a:p>
      </dgm:t>
    </dgm:pt>
    <dgm:pt modelId="{E555B07A-1172-4E9E-A12E-132DD36F965E}" type="sibTrans" cxnId="{7AECCCD2-264E-4032-9FD5-66A20B515B13}">
      <dgm:prSet/>
      <dgm:spPr/>
      <dgm:t>
        <a:bodyPr/>
        <a:lstStyle/>
        <a:p>
          <a:endParaRPr lang="cs-CZ"/>
        </a:p>
      </dgm:t>
    </dgm:pt>
    <dgm:pt modelId="{8A09BA58-0219-4B88-A18A-A5B41ABE281D}" type="pres">
      <dgm:prSet presAssocID="{1493F5C3-3BA5-4E0B-B2F8-5CAD1711C5E9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7E6C34-00A5-4B8A-A862-EBD6987BBA6C}" type="pres">
      <dgm:prSet presAssocID="{1493F5C3-3BA5-4E0B-B2F8-5CAD1711C5E9}" presName="matrix" presStyleCnt="0"/>
      <dgm:spPr/>
    </dgm:pt>
    <dgm:pt modelId="{BB27AFE8-84B9-445D-BA8B-184491C9BEF0}" type="pres">
      <dgm:prSet presAssocID="{1493F5C3-3BA5-4E0B-B2F8-5CAD1711C5E9}" presName="tile1" presStyleLbl="node1" presStyleIdx="0" presStyleCnt="4"/>
      <dgm:spPr/>
      <dgm:t>
        <a:bodyPr/>
        <a:lstStyle/>
        <a:p>
          <a:endParaRPr lang="cs-CZ"/>
        </a:p>
      </dgm:t>
    </dgm:pt>
    <dgm:pt modelId="{C82D0BB9-CBE1-4A3D-A627-A6CA3CA6313A}" type="pres">
      <dgm:prSet presAssocID="{1493F5C3-3BA5-4E0B-B2F8-5CAD1711C5E9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0E858-CBD2-41F2-A734-AD645E93D15A}" type="pres">
      <dgm:prSet presAssocID="{1493F5C3-3BA5-4E0B-B2F8-5CAD1711C5E9}" presName="tile2" presStyleLbl="node1" presStyleIdx="1" presStyleCnt="4"/>
      <dgm:spPr/>
      <dgm:t>
        <a:bodyPr/>
        <a:lstStyle/>
        <a:p>
          <a:endParaRPr lang="cs-CZ"/>
        </a:p>
      </dgm:t>
    </dgm:pt>
    <dgm:pt modelId="{063C304F-EF85-4484-8EB9-8F5B65996A17}" type="pres">
      <dgm:prSet presAssocID="{1493F5C3-3BA5-4E0B-B2F8-5CAD1711C5E9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E5C1DA-8926-4880-B0E7-A7B1D1BBE087}" type="pres">
      <dgm:prSet presAssocID="{1493F5C3-3BA5-4E0B-B2F8-5CAD1711C5E9}" presName="tile3" presStyleLbl="node1" presStyleIdx="2" presStyleCnt="4"/>
      <dgm:spPr/>
      <dgm:t>
        <a:bodyPr/>
        <a:lstStyle/>
        <a:p>
          <a:endParaRPr lang="cs-CZ"/>
        </a:p>
      </dgm:t>
    </dgm:pt>
    <dgm:pt modelId="{5567A2B2-8101-4374-9B35-9D5A21771FA0}" type="pres">
      <dgm:prSet presAssocID="{1493F5C3-3BA5-4E0B-B2F8-5CAD1711C5E9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6E28BD-8635-4641-A2FF-AE53E6E287A7}" type="pres">
      <dgm:prSet presAssocID="{1493F5C3-3BA5-4E0B-B2F8-5CAD1711C5E9}" presName="tile4" presStyleLbl="node1" presStyleIdx="3" presStyleCnt="4"/>
      <dgm:spPr/>
      <dgm:t>
        <a:bodyPr/>
        <a:lstStyle/>
        <a:p>
          <a:endParaRPr lang="cs-CZ"/>
        </a:p>
      </dgm:t>
    </dgm:pt>
    <dgm:pt modelId="{D0B2B4DD-573D-496A-ACA7-FF1709A17869}" type="pres">
      <dgm:prSet presAssocID="{1493F5C3-3BA5-4E0B-B2F8-5CAD1711C5E9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4EAECC-B035-4A67-BC1F-A2F03F9292B0}" type="pres">
      <dgm:prSet presAssocID="{1493F5C3-3BA5-4E0B-B2F8-5CAD1711C5E9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CC56D985-5CD8-4239-AEE4-177CCFADAC76}" srcId="{1493F5C3-3BA5-4E0B-B2F8-5CAD1711C5E9}" destId="{BCCA069F-D5E2-42F1-8D1C-AC351EDEBF14}" srcOrd="0" destOrd="0" parTransId="{F0F0F62A-1D06-44A8-9383-66B429F64F84}" sibTransId="{5E12001B-3E2D-4D55-A99E-41A9F939F007}"/>
    <dgm:cxn modelId="{F665A861-BE4E-40AC-92B4-E7CB13D64869}" type="presOf" srcId="{1493F5C3-3BA5-4E0B-B2F8-5CAD1711C5E9}" destId="{8A09BA58-0219-4B88-A18A-A5B41ABE281D}" srcOrd="0" destOrd="0" presId="urn:microsoft.com/office/officeart/2005/8/layout/matrix1"/>
    <dgm:cxn modelId="{326181E6-11F0-43CC-9E5B-0D7BAEFE5561}" type="presOf" srcId="{29605270-D0A3-4EFB-B7C9-D5180FBD4898}" destId="{F800E858-CBD2-41F2-A734-AD645E93D15A}" srcOrd="0" destOrd="0" presId="urn:microsoft.com/office/officeart/2005/8/layout/matrix1"/>
    <dgm:cxn modelId="{3447CFFB-E019-49D5-A0D9-8EAD2CEB583D}" type="presOf" srcId="{5C6CF551-F027-465C-9E38-ADEC422ABE1B}" destId="{BB27AFE8-84B9-445D-BA8B-184491C9BEF0}" srcOrd="0" destOrd="0" presId="urn:microsoft.com/office/officeart/2005/8/layout/matrix1"/>
    <dgm:cxn modelId="{C68C46E6-9BE8-4EDA-97D6-2B28516EF920}" srcId="{BCCA069F-D5E2-42F1-8D1C-AC351EDEBF14}" destId="{29605270-D0A3-4EFB-B7C9-D5180FBD4898}" srcOrd="1" destOrd="0" parTransId="{9ABA3BC8-447D-48EB-848A-E0F881F68104}" sibTransId="{3A78E3DE-F2BD-480A-8DF6-18CB24E86149}"/>
    <dgm:cxn modelId="{B04D5802-FAA8-4DEC-A681-58C7F22D9B5A}" srcId="{BCCA069F-D5E2-42F1-8D1C-AC351EDEBF14}" destId="{5C6CF551-F027-465C-9E38-ADEC422ABE1B}" srcOrd="0" destOrd="0" parTransId="{EBC207E5-6B5A-4D37-A0BF-69009C9F1FC6}" sibTransId="{D5420CAB-1095-40AA-97AA-C4AC42E42874}"/>
    <dgm:cxn modelId="{1A0BB1EA-8C09-4742-A62C-E2BDDA3467C4}" type="presOf" srcId="{842A775A-DAB5-47AE-9141-E519BAD5F429}" destId="{D0B2B4DD-573D-496A-ACA7-FF1709A17869}" srcOrd="1" destOrd="0" presId="urn:microsoft.com/office/officeart/2005/8/layout/matrix1"/>
    <dgm:cxn modelId="{E21AAA54-058C-46E2-9481-A69D25C9D31E}" srcId="{BCCA069F-D5E2-42F1-8D1C-AC351EDEBF14}" destId="{ED536479-163C-40AD-B687-2D76AE00589C}" srcOrd="2" destOrd="0" parTransId="{886F217B-FFC3-4797-BAB6-6E14065A386E}" sibTransId="{9C0B397F-D765-4F9C-B066-8EFCD64ED30C}"/>
    <dgm:cxn modelId="{7AECCCD2-264E-4032-9FD5-66A20B515B13}" srcId="{BCCA069F-D5E2-42F1-8D1C-AC351EDEBF14}" destId="{842A775A-DAB5-47AE-9141-E519BAD5F429}" srcOrd="3" destOrd="0" parTransId="{AA0DF770-3BC5-4ED4-B8A4-E7A38AA4C362}" sibTransId="{E555B07A-1172-4E9E-A12E-132DD36F965E}"/>
    <dgm:cxn modelId="{D291E220-835B-4F53-9615-8FA473409713}" type="presOf" srcId="{5C6CF551-F027-465C-9E38-ADEC422ABE1B}" destId="{C82D0BB9-CBE1-4A3D-A627-A6CA3CA6313A}" srcOrd="1" destOrd="0" presId="urn:microsoft.com/office/officeart/2005/8/layout/matrix1"/>
    <dgm:cxn modelId="{BE299E6E-6B4B-4658-A92D-495D45CE33C7}" type="presOf" srcId="{29605270-D0A3-4EFB-B7C9-D5180FBD4898}" destId="{063C304F-EF85-4484-8EB9-8F5B65996A17}" srcOrd="1" destOrd="0" presId="urn:microsoft.com/office/officeart/2005/8/layout/matrix1"/>
    <dgm:cxn modelId="{4B2994F5-CFCD-4CD8-A3E1-47988EC02055}" type="presOf" srcId="{ED536479-163C-40AD-B687-2D76AE00589C}" destId="{5567A2B2-8101-4374-9B35-9D5A21771FA0}" srcOrd="1" destOrd="0" presId="urn:microsoft.com/office/officeart/2005/8/layout/matrix1"/>
    <dgm:cxn modelId="{22564102-89A8-4526-87A8-106A71FD9A7C}" type="presOf" srcId="{ED536479-163C-40AD-B687-2D76AE00589C}" destId="{E4E5C1DA-8926-4880-B0E7-A7B1D1BBE087}" srcOrd="0" destOrd="0" presId="urn:microsoft.com/office/officeart/2005/8/layout/matrix1"/>
    <dgm:cxn modelId="{770C2D25-0FCC-4D6A-834D-7244CFA6CB84}" type="presOf" srcId="{842A775A-DAB5-47AE-9141-E519BAD5F429}" destId="{E96E28BD-8635-4641-A2FF-AE53E6E287A7}" srcOrd="0" destOrd="0" presId="urn:microsoft.com/office/officeart/2005/8/layout/matrix1"/>
    <dgm:cxn modelId="{C46D23A1-8491-485E-B59B-7EDA564157B7}" type="presOf" srcId="{BCCA069F-D5E2-42F1-8D1C-AC351EDEBF14}" destId="{F24EAECC-B035-4A67-BC1F-A2F03F9292B0}" srcOrd="0" destOrd="0" presId="urn:microsoft.com/office/officeart/2005/8/layout/matrix1"/>
    <dgm:cxn modelId="{EA3F8048-CBE4-4CDF-A22D-03FEBF472BA4}" type="presParOf" srcId="{8A09BA58-0219-4B88-A18A-A5B41ABE281D}" destId="{B17E6C34-00A5-4B8A-A862-EBD6987BBA6C}" srcOrd="0" destOrd="0" presId="urn:microsoft.com/office/officeart/2005/8/layout/matrix1"/>
    <dgm:cxn modelId="{533CC667-5912-4D0F-BF0E-D55963ADCD6E}" type="presParOf" srcId="{B17E6C34-00A5-4B8A-A862-EBD6987BBA6C}" destId="{BB27AFE8-84B9-445D-BA8B-184491C9BEF0}" srcOrd="0" destOrd="0" presId="urn:microsoft.com/office/officeart/2005/8/layout/matrix1"/>
    <dgm:cxn modelId="{13C04D86-FAF1-42CE-91BD-965B5C575747}" type="presParOf" srcId="{B17E6C34-00A5-4B8A-A862-EBD6987BBA6C}" destId="{C82D0BB9-CBE1-4A3D-A627-A6CA3CA6313A}" srcOrd="1" destOrd="0" presId="urn:microsoft.com/office/officeart/2005/8/layout/matrix1"/>
    <dgm:cxn modelId="{7ABB0186-6B82-467A-8785-6956A68EDE1B}" type="presParOf" srcId="{B17E6C34-00A5-4B8A-A862-EBD6987BBA6C}" destId="{F800E858-CBD2-41F2-A734-AD645E93D15A}" srcOrd="2" destOrd="0" presId="urn:microsoft.com/office/officeart/2005/8/layout/matrix1"/>
    <dgm:cxn modelId="{C52848F9-707D-4A45-87A2-97C92BE1624C}" type="presParOf" srcId="{B17E6C34-00A5-4B8A-A862-EBD6987BBA6C}" destId="{063C304F-EF85-4484-8EB9-8F5B65996A17}" srcOrd="3" destOrd="0" presId="urn:microsoft.com/office/officeart/2005/8/layout/matrix1"/>
    <dgm:cxn modelId="{E4BB0396-2FE1-4094-A567-644E2A822D45}" type="presParOf" srcId="{B17E6C34-00A5-4B8A-A862-EBD6987BBA6C}" destId="{E4E5C1DA-8926-4880-B0E7-A7B1D1BBE087}" srcOrd="4" destOrd="0" presId="urn:microsoft.com/office/officeart/2005/8/layout/matrix1"/>
    <dgm:cxn modelId="{B966C45F-7D90-4787-B582-41BB2EC19718}" type="presParOf" srcId="{B17E6C34-00A5-4B8A-A862-EBD6987BBA6C}" destId="{5567A2B2-8101-4374-9B35-9D5A21771FA0}" srcOrd="5" destOrd="0" presId="urn:microsoft.com/office/officeart/2005/8/layout/matrix1"/>
    <dgm:cxn modelId="{DED867C7-0F3F-43E4-A2AE-005000DDF16F}" type="presParOf" srcId="{B17E6C34-00A5-4B8A-A862-EBD6987BBA6C}" destId="{E96E28BD-8635-4641-A2FF-AE53E6E287A7}" srcOrd="6" destOrd="0" presId="urn:microsoft.com/office/officeart/2005/8/layout/matrix1"/>
    <dgm:cxn modelId="{1A7955DF-5F7B-49E6-AB43-D1D6CEDAB99F}" type="presParOf" srcId="{B17E6C34-00A5-4B8A-A862-EBD6987BBA6C}" destId="{D0B2B4DD-573D-496A-ACA7-FF1709A17869}" srcOrd="7" destOrd="0" presId="urn:microsoft.com/office/officeart/2005/8/layout/matrix1"/>
    <dgm:cxn modelId="{3CA27ED8-CC4E-49A2-A5BB-C2362BF8F599}" type="presParOf" srcId="{8A09BA58-0219-4B88-A18A-A5B41ABE281D}" destId="{F24EAECC-B035-4A67-BC1F-A2F03F9292B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27AFE8-84B9-445D-BA8B-184491C9BEF0}">
      <dsp:nvSpPr>
        <dsp:cNvPr id="0" name=""/>
        <dsp:cNvSpPr/>
      </dsp:nvSpPr>
      <dsp:spPr>
        <a:xfrm rot="16200000">
          <a:off x="403486" y="-403486"/>
          <a:ext cx="1754484" cy="2561456"/>
        </a:xfrm>
        <a:prstGeom prst="round1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Jaderské</a:t>
          </a:r>
          <a:endParaRPr lang="cs-CZ" sz="3200" kern="1200" dirty="0"/>
        </a:p>
      </dsp:txBody>
      <dsp:txXfrm rot="5400000">
        <a:off x="0" y="0"/>
        <a:ext cx="2561456" cy="1315863"/>
      </dsp:txXfrm>
    </dsp:sp>
    <dsp:sp modelId="{F800E858-CBD2-41F2-A734-AD645E93D15A}">
      <dsp:nvSpPr>
        <dsp:cNvPr id="0" name=""/>
        <dsp:cNvSpPr/>
      </dsp:nvSpPr>
      <dsp:spPr>
        <a:xfrm>
          <a:off x="2561456" y="0"/>
          <a:ext cx="2561456" cy="1754484"/>
        </a:xfrm>
        <a:prstGeom prst="round1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Jónské</a:t>
          </a:r>
          <a:endParaRPr lang="cs-CZ" sz="3200" kern="1200" dirty="0"/>
        </a:p>
      </dsp:txBody>
      <dsp:txXfrm>
        <a:off x="2561456" y="0"/>
        <a:ext cx="2561456" cy="1315863"/>
      </dsp:txXfrm>
    </dsp:sp>
    <dsp:sp modelId="{E4E5C1DA-8926-4880-B0E7-A7B1D1BBE087}">
      <dsp:nvSpPr>
        <dsp:cNvPr id="0" name=""/>
        <dsp:cNvSpPr/>
      </dsp:nvSpPr>
      <dsp:spPr>
        <a:xfrm rot="10800000">
          <a:off x="0" y="1754484"/>
          <a:ext cx="2561456" cy="1754484"/>
        </a:xfrm>
        <a:prstGeom prst="round1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Středozemní</a:t>
          </a:r>
          <a:endParaRPr lang="cs-CZ" sz="3200" kern="1200" dirty="0"/>
        </a:p>
      </dsp:txBody>
      <dsp:txXfrm rot="10800000">
        <a:off x="0" y="2193105"/>
        <a:ext cx="2561456" cy="1315863"/>
      </dsp:txXfrm>
    </dsp:sp>
    <dsp:sp modelId="{E96E28BD-8635-4641-A2FF-AE53E6E287A7}">
      <dsp:nvSpPr>
        <dsp:cNvPr id="0" name=""/>
        <dsp:cNvSpPr/>
      </dsp:nvSpPr>
      <dsp:spPr>
        <a:xfrm rot="5400000">
          <a:off x="2964942" y="1350998"/>
          <a:ext cx="1754484" cy="2561456"/>
        </a:xfrm>
        <a:prstGeom prst="round1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Tyrhénské</a:t>
          </a:r>
          <a:endParaRPr lang="cs-CZ" sz="3200" kern="1200" dirty="0"/>
        </a:p>
      </dsp:txBody>
      <dsp:txXfrm rot="-5400000">
        <a:off x="2561456" y="2193104"/>
        <a:ext cx="2561456" cy="1315863"/>
      </dsp:txXfrm>
    </dsp:sp>
    <dsp:sp modelId="{F24EAECC-B035-4A67-BC1F-A2F03F9292B0}">
      <dsp:nvSpPr>
        <dsp:cNvPr id="0" name=""/>
        <dsp:cNvSpPr/>
      </dsp:nvSpPr>
      <dsp:spPr>
        <a:xfrm>
          <a:off x="1793019" y="1315863"/>
          <a:ext cx="1536873" cy="877242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moře</a:t>
          </a:r>
          <a:endParaRPr lang="cs-CZ" sz="3200" kern="1200" dirty="0"/>
        </a:p>
      </dsp:txBody>
      <dsp:txXfrm>
        <a:off x="1835842" y="1358686"/>
        <a:ext cx="1451227" cy="791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821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303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163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025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66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680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639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345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974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162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421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3000">
              <a:srgbClr val="FFA800"/>
            </a:gs>
            <a:gs pos="28000">
              <a:srgbClr val="FFFF00"/>
            </a:gs>
            <a:gs pos="42999">
              <a:srgbClr val="FFA800"/>
            </a:gs>
            <a:gs pos="58000">
              <a:srgbClr val="FFFF00"/>
            </a:gs>
            <a:gs pos="72000">
              <a:srgbClr val="FFA800"/>
            </a:gs>
            <a:gs pos="87000">
              <a:srgbClr val="FFFF00"/>
            </a:gs>
            <a:gs pos="100000">
              <a:srgbClr val="FFA8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79071-A6F9-48C9-AFC4-259209D022D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AAF622-2257-4D8A-9CBC-BB832A824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459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microsoft.com/office/2007/relationships/hdphoto" Target="../media/hdphoto3.wdp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ITÁLIE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77081" y="2276872"/>
            <a:ext cx="491128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VY_32_INOVACE_12_A_15_Itálie</a:t>
            </a:r>
            <a:endParaRPr lang="cs-CZ" dirty="0"/>
          </a:p>
          <a:p>
            <a:r>
              <a:rPr lang="cs-CZ" dirty="0"/>
              <a:t>Téma:   Vlastivěda </a:t>
            </a:r>
            <a:r>
              <a:rPr lang="cs-CZ" dirty="0" smtClean="0"/>
              <a:t>-Evropa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69160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886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6962944"/>
              </p:ext>
            </p:extLst>
          </p:nvPr>
        </p:nvGraphicFramePr>
        <p:xfrm>
          <a:off x="1115616" y="1268760"/>
          <a:ext cx="6834212" cy="392006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Itálie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Republika,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poloha, povrch, vodstvo, zemědělství, Apeninský poloostrov, ostrov, průmysl, sopka, hrad, zámek,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550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Řím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60 milionů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301 818 km²</a:t>
            </a:r>
          </a:p>
          <a:p>
            <a:pPr marL="0" indent="0">
              <a:buNone/>
            </a:pPr>
            <a:r>
              <a:rPr lang="cs-CZ" b="1" dirty="0" smtClean="0"/>
              <a:t>Úřední jazyk:  </a:t>
            </a:r>
            <a:r>
              <a:rPr lang="cs-CZ" dirty="0" smtClean="0"/>
              <a:t>italština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je členem Evropské unie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3419872" y="1340768"/>
            <a:ext cx="5472295" cy="5517232"/>
            <a:chOff x="3419872" y="1340768"/>
            <a:chExt cx="5472295" cy="5517232"/>
          </a:xfrm>
        </p:grpSpPr>
        <p:grpSp>
          <p:nvGrpSpPr>
            <p:cNvPr id="12" name="Skupina 11"/>
            <p:cNvGrpSpPr/>
            <p:nvPr/>
          </p:nvGrpSpPr>
          <p:grpSpPr>
            <a:xfrm>
              <a:off x="3419872" y="1340768"/>
              <a:ext cx="5472295" cy="5517232"/>
              <a:chOff x="4100525" y="1606923"/>
              <a:chExt cx="4791641" cy="4963219"/>
            </a:xfrm>
          </p:grpSpPr>
          <p:pic>
            <p:nvPicPr>
              <p:cNvPr id="5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4128648">
                <a:off x="4803575" y="4099322"/>
                <a:ext cx="1005399" cy="106906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4100525" y="4449187"/>
                <a:ext cx="9609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Sardinie</a:t>
                </a:r>
                <a:endParaRPr lang="cs-CZ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5872964" y="6198515"/>
                <a:ext cx="7296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err="1" smtClean="0"/>
                  <a:t>Sicilie</a:t>
                </a:r>
                <a:endParaRPr lang="cs-CZ" b="1" dirty="0"/>
              </a:p>
            </p:txBody>
          </p:sp>
          <p:pic>
            <p:nvPicPr>
              <p:cNvPr id="10" name="Picture 2" descr="C:\Users\Simona\Pictures\2012-05-16 m\m 019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5827" b="10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800000">
                <a:off x="5277139" y="1606923"/>
                <a:ext cx="3615027" cy="496321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6938812" y="3730962"/>
                <a:ext cx="5998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Řím</a:t>
                </a:r>
                <a:endParaRPr lang="cs-CZ" sz="2000" b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7458280" y="2805337"/>
                <a:ext cx="12843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San Marino</a:t>
                </a:r>
                <a:endParaRPr lang="cs-CZ" b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6627509" y="3361630"/>
                <a:ext cx="901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Vatikán</a:t>
                </a:r>
                <a:endParaRPr lang="cs-CZ" b="1" dirty="0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7381551" y="2881991"/>
                <a:ext cx="157105" cy="10801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5919299" y="2860866"/>
              <a:ext cx="7730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Tibera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305815" y="1804174"/>
              <a:ext cx="530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Pád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293943" y="2173506"/>
              <a:ext cx="6940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Adiže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305815" y="1340768"/>
              <a:ext cx="5954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Alpy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769948" y="3227345"/>
              <a:ext cx="95141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Apeniny</a:t>
              </a:r>
              <a:endParaRPr lang="cs-CZ" dirty="0"/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>
              <a:off x="7254597" y="3227345"/>
              <a:ext cx="515351" cy="63997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6827895" y="4630167"/>
              <a:ext cx="7358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Vesuv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444086" y="5750055"/>
              <a:ext cx="6035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Etna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640961" y="1804174"/>
              <a:ext cx="10422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Dolomity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8137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5544616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leží na </a:t>
            </a:r>
            <a:r>
              <a:rPr lang="cs-CZ" b="1" dirty="0" smtClean="0"/>
              <a:t>Apeninském poloostrově</a:t>
            </a:r>
          </a:p>
          <a:p>
            <a:pPr>
              <a:buFontTx/>
              <a:buChar char="-"/>
            </a:pPr>
            <a:r>
              <a:rPr lang="cs-CZ" dirty="0" smtClean="0"/>
              <a:t>Kalábrijský poloostrov</a:t>
            </a:r>
          </a:p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>
              <a:buFontTx/>
              <a:buChar char="-"/>
            </a:pPr>
            <a:r>
              <a:rPr lang="cs-CZ" dirty="0" smtClean="0"/>
              <a:t>k Itálii patří ostrovy: </a:t>
            </a:r>
            <a:r>
              <a:rPr lang="cs-CZ" dirty="0" err="1" smtClean="0"/>
              <a:t>Elba</a:t>
            </a:r>
            <a:r>
              <a:rPr lang="cs-CZ" dirty="0" smtClean="0"/>
              <a:t>, Sardinie a Sicílie</a:t>
            </a:r>
          </a:p>
          <a:p>
            <a:pPr>
              <a:buFontTx/>
              <a:buChar char="-"/>
            </a:pPr>
            <a:r>
              <a:rPr lang="cs-CZ" dirty="0" smtClean="0"/>
              <a:t>uvnitř Itálie leží státy: Vatikán, San Marino</a:t>
            </a:r>
          </a:p>
          <a:p>
            <a:pPr marL="0" indent="0">
              <a:buNone/>
            </a:pPr>
            <a:r>
              <a:rPr lang="cs-CZ" b="1" dirty="0" smtClean="0"/>
              <a:t>Sousední státy:</a:t>
            </a:r>
          </a:p>
          <a:p>
            <a:pPr marL="0" indent="0">
              <a:buNone/>
            </a:pPr>
            <a:r>
              <a:rPr lang="cs-CZ" dirty="0" smtClean="0"/>
              <a:t>1. Francie</a:t>
            </a:r>
          </a:p>
          <a:p>
            <a:pPr marL="0" indent="0">
              <a:buNone/>
            </a:pPr>
            <a:r>
              <a:rPr lang="cs-CZ" dirty="0" smtClean="0"/>
              <a:t>2.Švýcarsko</a:t>
            </a:r>
          </a:p>
          <a:p>
            <a:pPr marL="0" indent="0">
              <a:buNone/>
            </a:pPr>
            <a:r>
              <a:rPr lang="cs-CZ" dirty="0" smtClean="0"/>
              <a:t>3.Rakousko</a:t>
            </a:r>
          </a:p>
          <a:p>
            <a:pPr marL="0" indent="0">
              <a:buNone/>
            </a:pPr>
            <a:r>
              <a:rPr lang="cs-CZ" dirty="0" smtClean="0"/>
              <a:t>4.Slovinsko                     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3733319" y="3788384"/>
            <a:ext cx="4554748" cy="2806399"/>
            <a:chOff x="3733319" y="3788384"/>
            <a:chExt cx="4554748" cy="2806399"/>
          </a:xfrm>
        </p:grpSpPr>
        <p:grpSp>
          <p:nvGrpSpPr>
            <p:cNvPr id="6" name="Skupina 5"/>
            <p:cNvGrpSpPr/>
            <p:nvPr/>
          </p:nvGrpSpPr>
          <p:grpSpPr>
            <a:xfrm>
              <a:off x="4716015" y="3788384"/>
              <a:ext cx="3046113" cy="2736959"/>
              <a:chOff x="4716015" y="3788384"/>
              <a:chExt cx="3046113" cy="2736959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4716015" y="3788384"/>
                <a:ext cx="3046113" cy="2736959"/>
                <a:chOff x="4958784" y="3788385"/>
                <a:chExt cx="2803344" cy="2463784"/>
              </a:xfrm>
            </p:grpSpPr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duotone>
                    <a:prstClr val="black"/>
                    <a:srgbClr val="D9C3A5">
                      <a:tint val="50000"/>
                      <a:satMod val="18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201144">
                  <a:off x="5843225" y="4307953"/>
                  <a:ext cx="1417481" cy="194421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4" name="Picture 2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duotone>
                    <a:prstClr val="black"/>
                    <a:schemeClr val="accent4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0248573">
                  <a:off x="4958784" y="3788385"/>
                  <a:ext cx="1080120" cy="148258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duotone>
                    <a:prstClr val="black"/>
                    <a:schemeClr val="accent5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79972">
                  <a:off x="5749451" y="4260654"/>
                  <a:ext cx="708740" cy="3729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8" name="Picture 4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2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13693" y="4147320"/>
                  <a:ext cx="1648435" cy="59962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9" name="Picture 5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357256">
                  <a:off x="6304932" y="4489856"/>
                  <a:ext cx="1005943" cy="69488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4139899">
                <a:off x="5415263" y="5592545"/>
                <a:ext cx="508599" cy="5408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7" name="TextovéPole 6"/>
            <p:cNvSpPr txBox="1"/>
            <p:nvPr/>
          </p:nvSpPr>
          <p:spPr>
            <a:xfrm>
              <a:off x="5148064" y="461186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874591" y="433111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45800" y="434536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678382" y="470044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725267" y="5229200"/>
              <a:ext cx="15628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Jaderské moře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 rot="2700220">
              <a:off x="5724680" y="5539782"/>
              <a:ext cx="118393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Tyrhénské moře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897038" y="6225451"/>
              <a:ext cx="13780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Jónské moře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 rot="1106355">
              <a:off x="3733319" y="5920557"/>
              <a:ext cx="19409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Středozemní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48065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Pohoří:  </a:t>
            </a:r>
            <a:r>
              <a:rPr lang="cs-CZ" dirty="0" smtClean="0"/>
              <a:t>Alpy               Dolomity             Apeniny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Sopky:  </a:t>
            </a:r>
            <a:r>
              <a:rPr lang="cs-CZ" dirty="0" smtClean="0"/>
              <a:t>Vesuv              Etna                    </a:t>
            </a:r>
            <a:r>
              <a:rPr lang="cs-CZ" dirty="0" err="1"/>
              <a:t>S</a:t>
            </a:r>
            <a:r>
              <a:rPr lang="cs-CZ" dirty="0" err="1" smtClean="0"/>
              <a:t>tromboli</a:t>
            </a: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04864"/>
            <a:ext cx="3228465" cy="17281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072" y="2234933"/>
            <a:ext cx="3161928" cy="169812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3" y="4547631"/>
            <a:ext cx="3311796" cy="22934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970" y="4725216"/>
            <a:ext cx="2581102" cy="19382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105" y="4617026"/>
            <a:ext cx="2561861" cy="192139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318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53" presetClass="entr" presetSubtype="52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49" presetClass="entr" presetSubtype="0" decel="10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458844"/>
              </p:ext>
            </p:extLst>
          </p:nvPr>
        </p:nvGraphicFramePr>
        <p:xfrm>
          <a:off x="107504" y="1556792"/>
          <a:ext cx="5122912" cy="3508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Ovál 8"/>
          <p:cNvSpPr/>
          <p:nvPr/>
        </p:nvSpPr>
        <p:spPr>
          <a:xfrm>
            <a:off x="6508072" y="908720"/>
            <a:ext cx="219677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Řeky</a:t>
            </a:r>
            <a:endParaRPr lang="cs-CZ" sz="3200" b="1" dirty="0"/>
          </a:p>
        </p:txBody>
      </p:sp>
      <p:sp>
        <p:nvSpPr>
          <p:cNvPr id="3" name="Pětiúhelník 2"/>
          <p:cNvSpPr/>
          <p:nvPr/>
        </p:nvSpPr>
        <p:spPr>
          <a:xfrm>
            <a:off x="6228184" y="2564904"/>
            <a:ext cx="1584176" cy="556640"/>
          </a:xfrm>
          <a:prstGeom prst="homePlat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Pád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7322934" y="3366704"/>
            <a:ext cx="1554472" cy="700656"/>
          </a:xfrm>
          <a:prstGeom prst="homePlat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Adiže</a:t>
            </a:r>
            <a:endParaRPr lang="cs-CZ" sz="3200" b="1" dirty="0"/>
          </a:p>
        </p:txBody>
      </p:sp>
      <p:sp>
        <p:nvSpPr>
          <p:cNvPr id="8" name="Pětiúhelník 7"/>
          <p:cNvSpPr/>
          <p:nvPr/>
        </p:nvSpPr>
        <p:spPr>
          <a:xfrm>
            <a:off x="6279040" y="4653136"/>
            <a:ext cx="1482464" cy="628648"/>
          </a:xfrm>
          <a:prstGeom prst="homePlat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Tibera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7667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9" grpId="0" animBg="1"/>
      <p:bldP spid="3" grpId="0" animBg="1"/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JEZERA:</a:t>
            </a:r>
          </a:p>
          <a:p>
            <a:pPr marL="0" indent="0">
              <a:buNone/>
            </a:pPr>
            <a:r>
              <a:rPr lang="cs-CZ" dirty="0" err="1" smtClean="0"/>
              <a:t>Lago</a:t>
            </a:r>
            <a:r>
              <a:rPr lang="cs-CZ" dirty="0" smtClean="0"/>
              <a:t> di </a:t>
            </a:r>
            <a:r>
              <a:rPr lang="cs-CZ" dirty="0" err="1" smtClean="0"/>
              <a:t>Como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Transimenské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3373459" cy="22517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113" y="2271551"/>
            <a:ext cx="4135459" cy="27449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1585383"/>
            <a:ext cx="23320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Lago</a:t>
            </a:r>
            <a:r>
              <a:rPr lang="cs-CZ" sz="2800" dirty="0" smtClean="0"/>
              <a:t> </a:t>
            </a:r>
            <a:r>
              <a:rPr lang="cs-CZ" sz="2800" dirty="0" err="1" smtClean="0"/>
              <a:t>Maggiore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5840345"/>
            <a:ext cx="2174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Lago</a:t>
            </a:r>
            <a:r>
              <a:rPr lang="cs-CZ" sz="2800" dirty="0" smtClean="0"/>
              <a:t> di Garda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534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632132" y="980728"/>
            <a:ext cx="8208912" cy="4464496"/>
          </a:xfrm>
          <a:prstGeom prst="flowChartPunchedTap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Strojírenský</a:t>
            </a:r>
          </a:p>
          <a:p>
            <a:pPr algn="ctr"/>
            <a:r>
              <a:rPr lang="cs-CZ" sz="2800" b="1" dirty="0" smtClean="0"/>
              <a:t>Elektrotechnický </a:t>
            </a:r>
          </a:p>
          <a:p>
            <a:pPr algn="ctr"/>
            <a:r>
              <a:rPr lang="cs-CZ" sz="2800" b="1" dirty="0" smtClean="0"/>
              <a:t>Textilní</a:t>
            </a:r>
          </a:p>
          <a:p>
            <a:pPr algn="ctr"/>
            <a:r>
              <a:rPr lang="cs-CZ" sz="2800" b="1" dirty="0" smtClean="0"/>
              <a:t>Potravinářský</a:t>
            </a:r>
          </a:p>
          <a:p>
            <a:pPr algn="ctr"/>
            <a:r>
              <a:rPr lang="cs-CZ" sz="2800" b="1" dirty="0" smtClean="0"/>
              <a:t>Papírenský</a:t>
            </a:r>
          </a:p>
          <a:p>
            <a:pPr algn="ctr"/>
            <a:r>
              <a:rPr lang="cs-CZ" sz="2800" b="1" dirty="0" smtClean="0"/>
              <a:t>Automobilový - Fiat, Ferrari, Alfa Romeo a Maserati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848307"/>
            <a:ext cx="8183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Těží se: </a:t>
            </a:r>
            <a:r>
              <a:rPr lang="cs-CZ" sz="2800" dirty="0" smtClean="0"/>
              <a:t>zemní plyn, ropa, hnědé uhlí, mramor, síra a sůl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4859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obilí                                                   </a:t>
            </a:r>
            <a:r>
              <a:rPr lang="cs-CZ" b="1" dirty="0" smtClean="0"/>
              <a:t>CHOV</a:t>
            </a:r>
            <a:endParaRPr lang="cs-CZ" dirty="0" smtClean="0"/>
          </a:p>
          <a:p>
            <a:r>
              <a:rPr lang="cs-CZ" dirty="0" smtClean="0"/>
              <a:t>kukuřice                                            prasat</a:t>
            </a:r>
          </a:p>
          <a:p>
            <a:r>
              <a:rPr lang="cs-CZ" dirty="0" smtClean="0"/>
              <a:t>rýže                                                    ovcí</a:t>
            </a:r>
          </a:p>
          <a:p>
            <a:r>
              <a:rPr lang="cs-CZ" dirty="0" smtClean="0"/>
              <a:t>brambory                                         koní</a:t>
            </a:r>
          </a:p>
          <a:p>
            <a:r>
              <a:rPr lang="cs-CZ" dirty="0" smtClean="0"/>
              <a:t>cukrová řepa                                    drůbeže</a:t>
            </a:r>
          </a:p>
          <a:p>
            <a:r>
              <a:rPr lang="cs-CZ" dirty="0" smtClean="0"/>
              <a:t>sója                                                    koz</a:t>
            </a:r>
          </a:p>
          <a:p>
            <a:r>
              <a:rPr lang="cs-CZ" dirty="0" smtClean="0"/>
              <a:t>slunečnice                                         rybolov</a:t>
            </a:r>
          </a:p>
          <a:p>
            <a:r>
              <a:rPr lang="cs-CZ" dirty="0" smtClean="0"/>
              <a:t>olivy</a:t>
            </a:r>
          </a:p>
          <a:p>
            <a:r>
              <a:rPr lang="cs-CZ" dirty="0" smtClean="0"/>
              <a:t>zelenina</a:t>
            </a:r>
          </a:p>
          <a:p>
            <a:r>
              <a:rPr lang="cs-CZ" dirty="0" smtClean="0"/>
              <a:t>citrusy</a:t>
            </a:r>
          </a:p>
          <a:p>
            <a:r>
              <a:rPr lang="cs-CZ" dirty="0" smtClean="0"/>
              <a:t>broskve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Desktop\zelenina\Snímek 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65" l="9991" r="899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481010"/>
            <a:ext cx="3203848" cy="240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Desktop\zelenina\Snímek 00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00" b="89965" l="9991" r="899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810" y="1907450"/>
            <a:ext cx="2856317" cy="214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imona\Desktop\fotky\beskydy 2006\IMG_028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25144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10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ŘÍM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ve městě se nachází stát Vatikán - sídlo papeže</a:t>
            </a:r>
          </a:p>
          <a:p>
            <a:pPr>
              <a:buFontTx/>
              <a:buChar char="-"/>
            </a:pPr>
            <a:r>
              <a:rPr lang="cs-CZ" dirty="0" smtClean="0"/>
              <a:t>řeka Tibera</a:t>
            </a:r>
          </a:p>
          <a:p>
            <a:pPr>
              <a:buFontTx/>
              <a:buChar char="-"/>
            </a:pPr>
            <a:r>
              <a:rPr lang="cs-CZ" dirty="0" smtClean="0"/>
              <a:t>Pantheon</a:t>
            </a:r>
          </a:p>
          <a:p>
            <a:pPr>
              <a:buFontTx/>
              <a:buChar char="-"/>
            </a:pPr>
            <a:r>
              <a:rPr lang="cs-CZ" dirty="0" smtClean="0"/>
              <a:t>Kapitol</a:t>
            </a:r>
          </a:p>
          <a:p>
            <a:pPr>
              <a:buFontTx/>
              <a:buChar char="-"/>
            </a:pPr>
            <a:r>
              <a:rPr lang="cs-CZ" dirty="0" err="1" smtClean="0"/>
              <a:t>Forum</a:t>
            </a:r>
            <a:r>
              <a:rPr lang="cs-CZ" dirty="0" smtClean="0"/>
              <a:t> </a:t>
            </a:r>
            <a:r>
              <a:rPr lang="cs-CZ" dirty="0" err="1" smtClean="0"/>
              <a:t>Romanum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Koloseum</a:t>
            </a:r>
          </a:p>
          <a:p>
            <a:pPr>
              <a:buFontTx/>
              <a:buChar char="-"/>
            </a:pPr>
            <a:r>
              <a:rPr lang="cs-CZ" dirty="0" err="1" smtClean="0"/>
              <a:t>Fontana</a:t>
            </a:r>
            <a:r>
              <a:rPr lang="cs-CZ" dirty="0" smtClean="0"/>
              <a:t> di </a:t>
            </a:r>
            <a:r>
              <a:rPr lang="cs-CZ" dirty="0" err="1" smtClean="0"/>
              <a:t>Trevi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kostely, chrámy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84026"/>
            <a:ext cx="2340968" cy="12846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80928"/>
            <a:ext cx="2009800" cy="15048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Simona\Pictures\2012-05-06 1\1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7" t="6263" r="61095" b="51717"/>
          <a:stretch/>
        </p:blipFill>
        <p:spPr bwMode="auto">
          <a:xfrm rot="5400000">
            <a:off x="3704250" y="1698966"/>
            <a:ext cx="1537829" cy="25386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 flipV="1">
            <a:off x="2195736" y="3140968"/>
            <a:ext cx="864096" cy="3923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203846" y="4509120"/>
            <a:ext cx="126931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995936" y="4005064"/>
            <a:ext cx="174654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748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60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0"/>
                            </p:stCondLst>
                            <p:childTnLst>
                              <p:par>
                                <p:cTn id="63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4000"/>
                            </p:stCondLst>
                            <p:childTnLst>
                              <p:par>
                                <p:cTn id="80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8000"/>
                            </p:stCondLst>
                            <p:childTnLst>
                              <p:par>
                                <p:cTn id="84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Milán </a:t>
            </a:r>
            <a:r>
              <a:rPr lang="cs-CZ" dirty="0" smtClean="0"/>
              <a:t>- Dóm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- divadlo La </a:t>
            </a:r>
            <a:r>
              <a:rPr lang="cs-CZ" dirty="0" err="1" smtClean="0"/>
              <a:t>Scala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- letiště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- závodní okruh </a:t>
            </a:r>
            <a:r>
              <a:rPr lang="cs-CZ" dirty="0" err="1" smtClean="0"/>
              <a:t>Monza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Turín</a:t>
            </a:r>
          </a:p>
          <a:p>
            <a:pPr marL="0" indent="0">
              <a:buNone/>
            </a:pPr>
            <a:r>
              <a:rPr lang="cs-CZ" b="1" dirty="0" smtClean="0"/>
              <a:t>Palermo</a:t>
            </a:r>
          </a:p>
          <a:p>
            <a:pPr marL="0" indent="0">
              <a:buNone/>
            </a:pPr>
            <a:r>
              <a:rPr lang="cs-CZ" b="1" dirty="0" smtClean="0"/>
              <a:t>Florencie</a:t>
            </a:r>
          </a:p>
          <a:p>
            <a:pPr marL="0" indent="0">
              <a:buNone/>
            </a:pPr>
            <a:r>
              <a:rPr lang="cs-CZ" b="1" dirty="0" smtClean="0"/>
              <a:t>Janov </a:t>
            </a:r>
            <a:r>
              <a:rPr lang="cs-CZ" dirty="0" smtClean="0"/>
              <a:t>- přístav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96752"/>
            <a:ext cx="3053441" cy="2034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933056"/>
            <a:ext cx="3456384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3131840" y="5517232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707904" y="162880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0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Neapol </a:t>
            </a:r>
            <a:r>
              <a:rPr lang="cs-CZ" dirty="0" smtClean="0"/>
              <a:t>- </a:t>
            </a:r>
            <a:r>
              <a:rPr lang="cs-CZ" dirty="0" err="1" smtClean="0"/>
              <a:t>Castel</a:t>
            </a:r>
            <a:r>
              <a:rPr lang="cs-CZ" dirty="0" smtClean="0"/>
              <a:t> </a:t>
            </a:r>
            <a:r>
              <a:rPr lang="cs-CZ" dirty="0" err="1" smtClean="0"/>
              <a:t>Nuovo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dirty="0" smtClean="0"/>
              <a:t>- královský palác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dirty="0" smtClean="0"/>
              <a:t>- </a:t>
            </a:r>
            <a:r>
              <a:rPr lang="cs-CZ" dirty="0" err="1" smtClean="0"/>
              <a:t>Capodimonte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dirty="0" smtClean="0"/>
              <a:t>- archeologické muzeum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dirty="0" smtClean="0"/>
              <a:t>- Neapolský dóm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 smtClean="0"/>
              <a:t>Pompeje</a:t>
            </a:r>
            <a:r>
              <a:rPr lang="cs-CZ" dirty="0" smtClean="0"/>
              <a:t> -turistické místo</a:t>
            </a:r>
          </a:p>
          <a:p>
            <a:pPr marL="0" indent="0">
              <a:buNone/>
            </a:pPr>
            <a:r>
              <a:rPr lang="cs-CZ" b="1" dirty="0" smtClean="0"/>
              <a:t>Capri</a:t>
            </a:r>
            <a:r>
              <a:rPr lang="cs-CZ" dirty="0" smtClean="0"/>
              <a:t> - ostrov</a:t>
            </a:r>
          </a:p>
          <a:p>
            <a:pPr marL="0" indent="0">
              <a:buNone/>
            </a:pPr>
            <a:r>
              <a:rPr lang="cs-CZ" b="1" dirty="0" err="1" smtClean="0"/>
              <a:t>Ischia</a:t>
            </a:r>
            <a:r>
              <a:rPr lang="cs-CZ" dirty="0" smtClean="0"/>
              <a:t> - ostrov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2050" name="Picture 2" descr="C:\Users\Simona\Pictures\2012-05-06 1\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2323" r="12279" b="4849"/>
          <a:stretch/>
        </p:blipFill>
        <p:spPr bwMode="auto">
          <a:xfrm rot="5400000">
            <a:off x="6292676" y="636797"/>
            <a:ext cx="2034803" cy="3171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4499992" y="191683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56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6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6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000"/>
                            </p:stCondLst>
                            <p:childTnLst>
                              <p:par>
                                <p:cTn id="39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0"/>
                            </p:stCondLst>
                            <p:childTnLst>
                              <p:par>
                                <p:cTn id="49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4000"/>
                            </p:stCondLst>
                            <p:childTnLst>
                              <p:par>
                                <p:cTn id="54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Benátky </a:t>
            </a:r>
            <a:r>
              <a:rPr lang="cs-CZ" dirty="0" smtClean="0"/>
              <a:t>- město na vodě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smtClean="0"/>
              <a:t>- </a:t>
            </a:r>
            <a:r>
              <a:rPr lang="cs-CZ" dirty="0" err="1" smtClean="0"/>
              <a:t>Canal</a:t>
            </a:r>
            <a:r>
              <a:rPr lang="cs-CZ" dirty="0" smtClean="0"/>
              <a:t> Grande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smtClean="0"/>
              <a:t>- náměstí sv. Marka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smtClean="0"/>
              <a:t>- gondoly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smtClean="0"/>
              <a:t>- vodní doprava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Pisa </a:t>
            </a:r>
            <a:r>
              <a:rPr lang="cs-CZ" dirty="0" smtClean="0"/>
              <a:t>- šikmá věž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905" y="4365104"/>
            <a:ext cx="1770534" cy="2360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6952"/>
            <a:ext cx="2088232" cy="1603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347864" y="5545460"/>
            <a:ext cx="1008112" cy="2598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11960" y="3717032"/>
            <a:ext cx="14232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Simona\Pictures\2012-05-06 2\2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" t="51516" r="57207" b="7474"/>
          <a:stretch/>
        </p:blipFill>
        <p:spPr bwMode="auto">
          <a:xfrm rot="5400000">
            <a:off x="6224859" y="984053"/>
            <a:ext cx="1495181" cy="206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6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HRADY A ZÁMKY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Zámky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dirty="0" err="1" smtClean="0"/>
              <a:t>Miramare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Caserta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Hrady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dirty="0" err="1" smtClean="0"/>
              <a:t>Castel</a:t>
            </a:r>
            <a:r>
              <a:rPr lang="cs-CZ" dirty="0" smtClean="0"/>
              <a:t> </a:t>
            </a:r>
            <a:r>
              <a:rPr lang="cs-CZ" dirty="0" err="1" smtClean="0"/>
              <a:t>delĺ</a:t>
            </a:r>
            <a:r>
              <a:rPr lang="cs-CZ" dirty="0" smtClean="0"/>
              <a:t> </a:t>
            </a:r>
            <a:r>
              <a:rPr lang="cs-CZ" dirty="0" err="1" smtClean="0"/>
              <a:t>Ovo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Andělský hrad</a:t>
            </a:r>
          </a:p>
          <a:p>
            <a:pPr marL="0" indent="0">
              <a:buNone/>
            </a:pPr>
            <a:r>
              <a:rPr lang="cs-CZ" dirty="0" err="1" smtClean="0"/>
              <a:t>Belforte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Castel</a:t>
            </a:r>
            <a:r>
              <a:rPr lang="cs-CZ" dirty="0" smtClean="0"/>
              <a:t> de Monte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087" y="1628800"/>
            <a:ext cx="2273829" cy="17053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339752" y="2589498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53366"/>
            <a:ext cx="2369840" cy="17773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97152"/>
            <a:ext cx="2673776" cy="1694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3203848" y="4293096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059832" y="5517232"/>
            <a:ext cx="1859084" cy="1271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722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6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40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8000"/>
                            </p:stCondLst>
                            <p:childTnLst>
                              <p:par>
                                <p:cTn id="68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ŠKRTNĚTE SLOVA, KTERÁ DO VĚT NEPATŘÍ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Hlavní město Itálie je </a:t>
            </a:r>
            <a:r>
              <a:rPr lang="cs-CZ" i="1" dirty="0" smtClean="0"/>
              <a:t>Oslo - Berlín - Řím.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Itálie leží na poloostrově </a:t>
            </a:r>
            <a:r>
              <a:rPr lang="cs-CZ" i="1" dirty="0" smtClean="0"/>
              <a:t>Apeninském - Pyrenejském - Skandinávském.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Itálii se nachází pohoří </a:t>
            </a:r>
            <a:r>
              <a:rPr lang="cs-CZ" i="1" dirty="0" smtClean="0"/>
              <a:t>Krkonoše - Apeniny - Pyreneje.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Itálii leží nejmenší stát světa </a:t>
            </a:r>
            <a:r>
              <a:rPr lang="cs-CZ" i="1" dirty="0" smtClean="0"/>
              <a:t>Lichtenštejnsko - Lucembursko - Vatikán.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Známé Koloseum můžete vidět ve městě </a:t>
            </a:r>
            <a:r>
              <a:rPr lang="cs-CZ" i="1" dirty="0" smtClean="0"/>
              <a:t>Florencie - Řím - Londýn.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Benátky jsou městem </a:t>
            </a:r>
            <a:r>
              <a:rPr lang="cs-CZ" i="1" dirty="0" smtClean="0"/>
              <a:t>na vodě - na písku - na hlíně.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48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8156453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Italskou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republikou.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909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1109519"/>
              </p:ext>
            </p:extLst>
          </p:nvPr>
        </p:nvGraphicFramePr>
        <p:xfrm>
          <a:off x="827584" y="188640"/>
          <a:ext cx="7358114" cy="6538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http://cs.wikipedia.org/wiki/Soubor:Dolomiti_1.jpg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http://cs.wikipedia.org/wiki/Soubor:Gran_Sasso_02.jpg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http://cs.wikipedia.org/wiki/Soubor:Vesuvius_from_plane.jpg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http://cs.wikipedia.org/wiki/Soubor:EtnaAvi%C3%B3.JPG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http://cs.wikipedia.org/wiki/Soubor:Stromboli1.JPG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http://cs.wikipedia.org/wiki/Soubor:Gardasee-1.jpg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http://cs.wikipedia.org/wiki/Soubor:Isoledibrissago.jpg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http://cs.wikipedia.org/wiki/Soubor:Milan_Cathedral_from_Piazza_del_Duomo.jpg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http://cs.wikipedia.org/wiki/Soubor:Old_harbour_view.jpg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http://cs.wikipedia.org/wiki/Soubor:Leaning_Tower_of_Pisa.jpg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http://cs.wikipedia.org/wiki/Soubor:Roma06%28js%29.jpg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http://cs.wikipedia.org/wiki/Soubor:Tavares.Forum.Romanum.redux.jpg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http://cs.wikipedia.org/wiki/Soubor:Venice_221.jpg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http://cs.wikipedia.org/wiki/Soubor:CastelloMiramare.jpg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http://cs.wikipedia.org/wiki/Soubor:Castelo_do_Ovo.jpg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http://cs.wikipedia.org/wiki/Soubor:RomaCastelSantAngelo.jpg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551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591</Words>
  <Application>Microsoft Office PowerPoint</Application>
  <PresentationFormat>Předvádění na obrazovce (4:3)</PresentationFormat>
  <Paragraphs>194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ITÁLIE</vt:lpstr>
      <vt:lpstr>Prezentace aplikace PowerPoint</vt:lpstr>
      <vt:lpstr>ITALSKÁ REPUBLIKA</vt:lpstr>
      <vt:lpstr>POLOHA</vt:lpstr>
      <vt:lpstr>POVRCH</vt:lpstr>
      <vt:lpstr>VODSTVO</vt:lpstr>
      <vt:lpstr>VODSTVO</vt:lpstr>
      <vt:lpstr>PRŮMYSL</vt:lpstr>
      <vt:lpstr>ZEMĚDĚLSTVÍ</vt:lpstr>
      <vt:lpstr>HLAVNÍ MĚSTO - ŘÍM</vt:lpstr>
      <vt:lpstr>MĚSTA</vt:lpstr>
      <vt:lpstr>MĚSTA</vt:lpstr>
      <vt:lpstr>MĚSTA</vt:lpstr>
      <vt:lpstr>HRADY A ZÁMKY</vt:lpstr>
      <vt:lpstr>ŠKRTNĚTE SLOVA, KTERÁ DO VĚT NEPATŘÍ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ITÁLIE</dc:title>
  <dc:creator>Simona</dc:creator>
  <cp:lastModifiedBy>Simona</cp:lastModifiedBy>
  <cp:revision>106</cp:revision>
  <dcterms:created xsi:type="dcterms:W3CDTF">2012-04-20T20:12:05Z</dcterms:created>
  <dcterms:modified xsi:type="dcterms:W3CDTF">2012-06-21T17:04:31Z</dcterms:modified>
</cp:coreProperties>
</file>