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71" r:id="rId11"/>
    <p:sldId id="265" r:id="rId12"/>
    <p:sldId id="266" r:id="rId13"/>
    <p:sldId id="267" r:id="rId14"/>
    <p:sldId id="270" r:id="rId15"/>
    <p:sldId id="268" r:id="rId16"/>
    <p:sldId id="269" r:id="rId17"/>
    <p:sldId id="272" r:id="rId18"/>
    <p:sldId id="274" r:id="rId19"/>
    <p:sldId id="26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CCCC00"/>
    <a:srgbClr val="008080"/>
    <a:srgbClr val="FF9966"/>
    <a:srgbClr val="CCFF33"/>
    <a:srgbClr val="FF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3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16DF35-C73B-41B8-9792-97D4B567033C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BBEEEFD8-739A-4823-AE41-6041AA084586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4800" b="1" dirty="0" smtClean="0">
              <a:solidFill>
                <a:schemeClr val="tx1"/>
              </a:solidFill>
            </a:rPr>
            <a:t>růže</a:t>
          </a:r>
          <a:endParaRPr lang="cs-CZ" sz="4800" b="1" dirty="0">
            <a:solidFill>
              <a:schemeClr val="tx1"/>
            </a:solidFill>
          </a:endParaRPr>
        </a:p>
      </dgm:t>
    </dgm:pt>
    <dgm:pt modelId="{37CCE028-CD91-4276-8612-3C376F9A14B6}" type="parTrans" cxnId="{87352D36-C7AD-4FD3-9315-B6E3312991B4}">
      <dgm:prSet/>
      <dgm:spPr/>
      <dgm:t>
        <a:bodyPr/>
        <a:lstStyle/>
        <a:p>
          <a:endParaRPr lang="cs-CZ"/>
        </a:p>
      </dgm:t>
    </dgm:pt>
    <dgm:pt modelId="{B6484FF4-7F33-4E78-ACE6-7967F8BB1D26}" type="sibTrans" cxnId="{87352D36-C7AD-4FD3-9315-B6E3312991B4}">
      <dgm:prSet/>
      <dgm:spPr/>
      <dgm:t>
        <a:bodyPr/>
        <a:lstStyle/>
        <a:p>
          <a:endParaRPr lang="cs-CZ"/>
        </a:p>
      </dgm:t>
    </dgm:pt>
    <dgm:pt modelId="{0306CD21-86C7-46F9-B482-1DB87ADD5E46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pšenice</a:t>
          </a:r>
          <a:endParaRPr lang="cs-CZ" sz="2400" b="1" dirty="0">
            <a:solidFill>
              <a:schemeClr val="tx1"/>
            </a:solidFill>
          </a:endParaRPr>
        </a:p>
      </dgm:t>
    </dgm:pt>
    <dgm:pt modelId="{C7F4C790-FEB4-41E6-A3E4-D3913427B262}" type="parTrans" cxnId="{744770CD-13B6-4775-B3A3-BBA884D6B753}">
      <dgm:prSet/>
      <dgm:spPr/>
      <dgm:t>
        <a:bodyPr/>
        <a:lstStyle/>
        <a:p>
          <a:endParaRPr lang="cs-CZ"/>
        </a:p>
      </dgm:t>
    </dgm:pt>
    <dgm:pt modelId="{C7D67237-91C9-487A-BD2E-3AB763A60C82}" type="sibTrans" cxnId="{744770CD-13B6-4775-B3A3-BBA884D6B753}">
      <dgm:prSet/>
      <dgm:spPr/>
      <dgm:t>
        <a:bodyPr/>
        <a:lstStyle/>
        <a:p>
          <a:endParaRPr lang="cs-CZ"/>
        </a:p>
      </dgm:t>
    </dgm:pt>
    <dgm:pt modelId="{232211ED-E6B5-47DE-A2A0-4876C2BFA634}">
      <dgm:prSet phldrT="[Text]" custT="1"/>
      <dgm:spPr/>
      <dgm:t>
        <a:bodyPr/>
        <a:lstStyle/>
        <a:p>
          <a:r>
            <a:rPr lang="cs-CZ" sz="2800" b="1" dirty="0" smtClean="0">
              <a:solidFill>
                <a:schemeClr val="tx1"/>
              </a:solidFill>
            </a:rPr>
            <a:t>kukuřice</a:t>
          </a:r>
          <a:endParaRPr lang="cs-CZ" sz="2800" b="1" dirty="0">
            <a:solidFill>
              <a:schemeClr val="tx1"/>
            </a:solidFill>
          </a:endParaRPr>
        </a:p>
      </dgm:t>
    </dgm:pt>
    <dgm:pt modelId="{14634696-32B9-49F1-AD8B-EDED7985F323}" type="parTrans" cxnId="{89688F1C-536C-4AC7-BCC5-417EEF7BD1DA}">
      <dgm:prSet/>
      <dgm:spPr/>
      <dgm:t>
        <a:bodyPr/>
        <a:lstStyle/>
        <a:p>
          <a:endParaRPr lang="cs-CZ"/>
        </a:p>
      </dgm:t>
    </dgm:pt>
    <dgm:pt modelId="{7802ACB0-44D2-4BE8-9F04-3225418F081F}" type="sibTrans" cxnId="{89688F1C-536C-4AC7-BCC5-417EEF7BD1DA}">
      <dgm:prSet/>
      <dgm:spPr/>
      <dgm:t>
        <a:bodyPr/>
        <a:lstStyle/>
        <a:p>
          <a:endParaRPr lang="cs-CZ"/>
        </a:p>
      </dgm:t>
    </dgm:pt>
    <dgm:pt modelId="{A962AD3B-7423-4E9E-8CE3-0D2601BE4E2C}">
      <dgm:prSet phldrT="[Text]" custT="1"/>
      <dgm:spPr/>
      <dgm:t>
        <a:bodyPr/>
        <a:lstStyle/>
        <a:p>
          <a:r>
            <a:rPr lang="cs-CZ" sz="2400" b="0" dirty="0" smtClean="0">
              <a:solidFill>
                <a:schemeClr val="tx1"/>
              </a:solidFill>
            </a:rPr>
            <a:t>slunečnice</a:t>
          </a:r>
          <a:endParaRPr lang="cs-CZ" sz="2400" b="0" dirty="0">
            <a:solidFill>
              <a:schemeClr val="tx1"/>
            </a:solidFill>
          </a:endParaRPr>
        </a:p>
      </dgm:t>
    </dgm:pt>
    <dgm:pt modelId="{7432500D-0963-46E9-98B8-1C6AF25190A2}" type="parTrans" cxnId="{7AE4C5B2-7364-4B7E-82B0-4E9A1CF14D40}">
      <dgm:prSet/>
      <dgm:spPr/>
      <dgm:t>
        <a:bodyPr/>
        <a:lstStyle/>
        <a:p>
          <a:endParaRPr lang="cs-CZ"/>
        </a:p>
      </dgm:t>
    </dgm:pt>
    <dgm:pt modelId="{7B81CC67-F790-4C85-80AC-7C851DBC8122}" type="sibTrans" cxnId="{7AE4C5B2-7364-4B7E-82B0-4E9A1CF14D40}">
      <dgm:prSet/>
      <dgm:spPr/>
      <dgm:t>
        <a:bodyPr/>
        <a:lstStyle/>
        <a:p>
          <a:endParaRPr lang="cs-CZ"/>
        </a:p>
      </dgm:t>
    </dgm:pt>
    <dgm:pt modelId="{677571CA-091F-47BB-9251-899D8DA4DF0F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rajčata</a:t>
          </a:r>
          <a:endParaRPr lang="cs-CZ" sz="2400" b="1" dirty="0">
            <a:solidFill>
              <a:schemeClr val="tx1"/>
            </a:solidFill>
          </a:endParaRPr>
        </a:p>
      </dgm:t>
    </dgm:pt>
    <dgm:pt modelId="{6193A150-00F0-41EE-B9FF-306717CE9BE7}" type="parTrans" cxnId="{94A8B113-0B53-4EE7-8815-F39B2FD91C9B}">
      <dgm:prSet/>
      <dgm:spPr/>
      <dgm:t>
        <a:bodyPr/>
        <a:lstStyle/>
        <a:p>
          <a:endParaRPr lang="cs-CZ"/>
        </a:p>
      </dgm:t>
    </dgm:pt>
    <dgm:pt modelId="{729BBCE7-5624-45AD-A8DF-351DAF6069EB}" type="sibTrans" cxnId="{94A8B113-0B53-4EE7-8815-F39B2FD91C9B}">
      <dgm:prSet/>
      <dgm:spPr/>
      <dgm:t>
        <a:bodyPr/>
        <a:lstStyle/>
        <a:p>
          <a:endParaRPr lang="cs-CZ"/>
        </a:p>
      </dgm:t>
    </dgm:pt>
    <dgm:pt modelId="{9E7C95A3-7969-4EA4-8890-C5532C036ABB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Vinná réva</a:t>
          </a:r>
          <a:endParaRPr lang="cs-CZ" b="1" dirty="0">
            <a:solidFill>
              <a:schemeClr val="tx1"/>
            </a:solidFill>
          </a:endParaRPr>
        </a:p>
      </dgm:t>
    </dgm:pt>
    <dgm:pt modelId="{4FDF8234-CD87-4FE4-919F-F017C0C4CA5B}" type="parTrans" cxnId="{B70C0FD2-F070-4885-94C8-F56A2D7640F6}">
      <dgm:prSet/>
      <dgm:spPr/>
      <dgm:t>
        <a:bodyPr/>
        <a:lstStyle/>
        <a:p>
          <a:endParaRPr lang="cs-CZ"/>
        </a:p>
      </dgm:t>
    </dgm:pt>
    <dgm:pt modelId="{1592B81F-D87E-4374-954F-A31C380FF515}" type="sibTrans" cxnId="{B70C0FD2-F070-4885-94C8-F56A2D7640F6}">
      <dgm:prSet/>
      <dgm:spPr/>
      <dgm:t>
        <a:bodyPr/>
        <a:lstStyle/>
        <a:p>
          <a:endParaRPr lang="cs-CZ"/>
        </a:p>
      </dgm:t>
    </dgm:pt>
    <dgm:pt modelId="{22945437-4D31-4103-A43E-99E0C946B66D}">
      <dgm:prSet phldrT="[Text]" custT="1"/>
      <dgm:spPr/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melouny</a:t>
          </a:r>
          <a:endParaRPr lang="cs-CZ" sz="2400" b="1" dirty="0">
            <a:solidFill>
              <a:schemeClr val="tx1"/>
            </a:solidFill>
          </a:endParaRPr>
        </a:p>
      </dgm:t>
    </dgm:pt>
    <dgm:pt modelId="{942022B3-B2F5-4AD6-A85F-B3CB63D58260}" type="parTrans" cxnId="{4A3BFE05-D613-4F38-B228-FD4451C88067}">
      <dgm:prSet/>
      <dgm:spPr/>
      <dgm:t>
        <a:bodyPr/>
        <a:lstStyle/>
        <a:p>
          <a:endParaRPr lang="cs-CZ"/>
        </a:p>
      </dgm:t>
    </dgm:pt>
    <dgm:pt modelId="{AE91823A-3545-4526-B032-76169566571C}" type="sibTrans" cxnId="{4A3BFE05-D613-4F38-B228-FD4451C88067}">
      <dgm:prSet/>
      <dgm:spPr/>
      <dgm:t>
        <a:bodyPr/>
        <a:lstStyle/>
        <a:p>
          <a:endParaRPr lang="cs-CZ"/>
        </a:p>
      </dgm:t>
    </dgm:pt>
    <dgm:pt modelId="{093A2F1E-36E9-4642-8FAF-0B1F0C1AE7B2}" type="pres">
      <dgm:prSet presAssocID="{1516DF35-C73B-41B8-9792-97D4B567033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C190A59C-6C49-4F4E-8473-F9E6688B3A55}" type="pres">
      <dgm:prSet presAssocID="{BBEEEFD8-739A-4823-AE41-6041AA084586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cs-CZ"/>
        </a:p>
      </dgm:t>
    </dgm:pt>
    <dgm:pt modelId="{E1C74370-B0F6-4218-B770-BDF40D4B3408}" type="pres">
      <dgm:prSet presAssocID="{0306CD21-86C7-46F9-B482-1DB87ADD5E46}" presName="Accent1" presStyleCnt="0"/>
      <dgm:spPr/>
    </dgm:pt>
    <dgm:pt modelId="{057D5AD7-B815-438D-AE3D-A1381F78C93C}" type="pres">
      <dgm:prSet presAssocID="{0306CD21-86C7-46F9-B482-1DB87ADD5E46}" presName="Accent" presStyleLbl="bgShp" presStyleIdx="0" presStyleCnt="6"/>
      <dgm:spPr/>
    </dgm:pt>
    <dgm:pt modelId="{0091664E-DCA0-475A-A664-A479C87046AB}" type="pres">
      <dgm:prSet presAssocID="{0306CD21-86C7-46F9-B482-1DB87ADD5E46}" presName="Child1" presStyleLbl="node1" presStyleIdx="0" presStyleCnt="6" custScaleX="127161" custLinFactNeighborX="-2295" custLinFactNeighborY="21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80781-C8C3-49AF-A899-027C58565F49}" type="pres">
      <dgm:prSet presAssocID="{232211ED-E6B5-47DE-A2A0-4876C2BFA634}" presName="Accent2" presStyleCnt="0"/>
      <dgm:spPr/>
    </dgm:pt>
    <dgm:pt modelId="{3FC3C126-1FA2-4444-A5D2-3BAD71F63AF2}" type="pres">
      <dgm:prSet presAssocID="{232211ED-E6B5-47DE-A2A0-4876C2BFA634}" presName="Accent" presStyleLbl="bgShp" presStyleIdx="1" presStyleCnt="6"/>
      <dgm:spPr/>
    </dgm:pt>
    <dgm:pt modelId="{04DFA196-8F75-494D-9170-959FB1A4C1D7}" type="pres">
      <dgm:prSet presAssocID="{232211ED-E6B5-47DE-A2A0-4876C2BFA634}" presName="Child2" presStyleLbl="node1" presStyleIdx="1" presStyleCnt="6" custScaleX="118044" custScaleY="115846" custLinFactNeighborX="6151" custLinFactNeighborY="-10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6B5C29-CF3E-4D94-A204-557499E452A3}" type="pres">
      <dgm:prSet presAssocID="{A962AD3B-7423-4E9E-8CE3-0D2601BE4E2C}" presName="Accent3" presStyleCnt="0"/>
      <dgm:spPr/>
    </dgm:pt>
    <dgm:pt modelId="{A36B7581-B8DB-4EEA-8056-6B765187FAE3}" type="pres">
      <dgm:prSet presAssocID="{A962AD3B-7423-4E9E-8CE3-0D2601BE4E2C}" presName="Accent" presStyleLbl="bgShp" presStyleIdx="2" presStyleCnt="6"/>
      <dgm:spPr/>
    </dgm:pt>
    <dgm:pt modelId="{B140BAB8-CDB0-4A49-BCD4-F6C92B42FD26}" type="pres">
      <dgm:prSet presAssocID="{A962AD3B-7423-4E9E-8CE3-0D2601BE4E2C}" presName="Child3" presStyleLbl="node1" presStyleIdx="2" presStyleCnt="6" custScaleX="117013" custLinFactNeighborX="5636" custLinFactNeighborY="-528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952DE3-D1C1-4A38-AE6C-C11B27318D14}" type="pres">
      <dgm:prSet presAssocID="{677571CA-091F-47BB-9251-899D8DA4DF0F}" presName="Accent4" presStyleCnt="0"/>
      <dgm:spPr/>
    </dgm:pt>
    <dgm:pt modelId="{F9616255-8272-419C-ACDC-782D5CDFD4E3}" type="pres">
      <dgm:prSet presAssocID="{677571CA-091F-47BB-9251-899D8DA4DF0F}" presName="Accent" presStyleLbl="bgShp" presStyleIdx="3" presStyleCnt="6"/>
      <dgm:spPr/>
    </dgm:pt>
    <dgm:pt modelId="{E4C0641E-38C3-427C-B669-EAB5B8092438}" type="pres">
      <dgm:prSet presAssocID="{677571CA-091F-47BB-9251-899D8DA4DF0F}" presName="Child4" presStyleLbl="node1" presStyleIdx="3" presStyleCnt="6" custScaleX="1187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3835B4-159A-4094-B9DA-4F347F694349}" type="pres">
      <dgm:prSet presAssocID="{9E7C95A3-7969-4EA4-8890-C5532C036ABB}" presName="Accent5" presStyleCnt="0"/>
      <dgm:spPr/>
    </dgm:pt>
    <dgm:pt modelId="{57BF6121-79A2-4467-A07F-A4ED27278512}" type="pres">
      <dgm:prSet presAssocID="{9E7C95A3-7969-4EA4-8890-C5532C036ABB}" presName="Accent" presStyleLbl="bgShp" presStyleIdx="4" presStyleCnt="6"/>
      <dgm:spPr/>
    </dgm:pt>
    <dgm:pt modelId="{980F8CE1-DD8C-46F1-8BA5-3DA6B7D61A51}" type="pres">
      <dgm:prSet presAssocID="{9E7C95A3-7969-4EA4-8890-C5532C036ABB}" presName="Child5" presStyleLbl="node1" presStyleIdx="4" presStyleCnt="6" custScaleX="122500" custLinFactNeighborX="-9610" custLinFactNeighborY="-535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EB4C2B5-7E46-456E-A18A-C15DA19F90AF}" type="pres">
      <dgm:prSet presAssocID="{22945437-4D31-4103-A43E-99E0C946B66D}" presName="Accent6" presStyleCnt="0"/>
      <dgm:spPr/>
    </dgm:pt>
    <dgm:pt modelId="{A0273434-E914-4028-9FCE-004EA93723E8}" type="pres">
      <dgm:prSet presAssocID="{22945437-4D31-4103-A43E-99E0C946B66D}" presName="Accent" presStyleLbl="bgShp" presStyleIdx="5" presStyleCnt="6"/>
      <dgm:spPr/>
    </dgm:pt>
    <dgm:pt modelId="{C92EF24E-EC9D-4705-A868-92710FCFDD7E}" type="pres">
      <dgm:prSet presAssocID="{22945437-4D31-4103-A43E-99E0C946B66D}" presName="Child6" presStyleLbl="node1" presStyleIdx="5" presStyleCnt="6" custScaleX="116205" custScaleY="103865" custLinFactNeighborX="-5650" custLinFactNeighborY="51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A3BFE05-D613-4F38-B228-FD4451C88067}" srcId="{BBEEEFD8-739A-4823-AE41-6041AA084586}" destId="{22945437-4D31-4103-A43E-99E0C946B66D}" srcOrd="5" destOrd="0" parTransId="{942022B3-B2F5-4AD6-A85F-B3CB63D58260}" sibTransId="{AE91823A-3545-4526-B032-76169566571C}"/>
    <dgm:cxn modelId="{3BF2DB49-0759-4DDB-80CF-C630AFABCAB9}" type="presOf" srcId="{9E7C95A3-7969-4EA4-8890-C5532C036ABB}" destId="{980F8CE1-DD8C-46F1-8BA5-3DA6B7D61A51}" srcOrd="0" destOrd="0" presId="urn:microsoft.com/office/officeart/2011/layout/HexagonRadial"/>
    <dgm:cxn modelId="{FF0E38CE-1999-44BA-B93B-D3BBA6A760E8}" type="presOf" srcId="{A962AD3B-7423-4E9E-8CE3-0D2601BE4E2C}" destId="{B140BAB8-CDB0-4A49-BCD4-F6C92B42FD26}" srcOrd="0" destOrd="0" presId="urn:microsoft.com/office/officeart/2011/layout/HexagonRadial"/>
    <dgm:cxn modelId="{89688F1C-536C-4AC7-BCC5-417EEF7BD1DA}" srcId="{BBEEEFD8-739A-4823-AE41-6041AA084586}" destId="{232211ED-E6B5-47DE-A2A0-4876C2BFA634}" srcOrd="1" destOrd="0" parTransId="{14634696-32B9-49F1-AD8B-EDED7985F323}" sibTransId="{7802ACB0-44D2-4BE8-9F04-3225418F081F}"/>
    <dgm:cxn modelId="{9CCF4CEF-1AEE-43B4-BC92-5D307ECCA5D8}" type="presOf" srcId="{677571CA-091F-47BB-9251-899D8DA4DF0F}" destId="{E4C0641E-38C3-427C-B669-EAB5B8092438}" srcOrd="0" destOrd="0" presId="urn:microsoft.com/office/officeart/2011/layout/HexagonRadial"/>
    <dgm:cxn modelId="{B70C0FD2-F070-4885-94C8-F56A2D7640F6}" srcId="{BBEEEFD8-739A-4823-AE41-6041AA084586}" destId="{9E7C95A3-7969-4EA4-8890-C5532C036ABB}" srcOrd="4" destOrd="0" parTransId="{4FDF8234-CD87-4FE4-919F-F017C0C4CA5B}" sibTransId="{1592B81F-D87E-4374-954F-A31C380FF515}"/>
    <dgm:cxn modelId="{94A8B113-0B53-4EE7-8815-F39B2FD91C9B}" srcId="{BBEEEFD8-739A-4823-AE41-6041AA084586}" destId="{677571CA-091F-47BB-9251-899D8DA4DF0F}" srcOrd="3" destOrd="0" parTransId="{6193A150-00F0-41EE-B9FF-306717CE9BE7}" sibTransId="{729BBCE7-5624-45AD-A8DF-351DAF6069EB}"/>
    <dgm:cxn modelId="{E0AB2B09-F1D8-4675-9630-8AEB660A506D}" type="presOf" srcId="{232211ED-E6B5-47DE-A2A0-4876C2BFA634}" destId="{04DFA196-8F75-494D-9170-959FB1A4C1D7}" srcOrd="0" destOrd="0" presId="urn:microsoft.com/office/officeart/2011/layout/HexagonRadial"/>
    <dgm:cxn modelId="{7AE4C5B2-7364-4B7E-82B0-4E9A1CF14D40}" srcId="{BBEEEFD8-739A-4823-AE41-6041AA084586}" destId="{A962AD3B-7423-4E9E-8CE3-0D2601BE4E2C}" srcOrd="2" destOrd="0" parTransId="{7432500D-0963-46E9-98B8-1C6AF25190A2}" sibTransId="{7B81CC67-F790-4C85-80AC-7C851DBC8122}"/>
    <dgm:cxn modelId="{744770CD-13B6-4775-B3A3-BBA884D6B753}" srcId="{BBEEEFD8-739A-4823-AE41-6041AA084586}" destId="{0306CD21-86C7-46F9-B482-1DB87ADD5E46}" srcOrd="0" destOrd="0" parTransId="{C7F4C790-FEB4-41E6-A3E4-D3913427B262}" sibTransId="{C7D67237-91C9-487A-BD2E-3AB763A60C82}"/>
    <dgm:cxn modelId="{2B7A4369-C9C1-4D41-8B78-0C47FA7865F2}" type="presOf" srcId="{22945437-4D31-4103-A43E-99E0C946B66D}" destId="{C92EF24E-EC9D-4705-A868-92710FCFDD7E}" srcOrd="0" destOrd="0" presId="urn:microsoft.com/office/officeart/2011/layout/HexagonRadial"/>
    <dgm:cxn modelId="{93D85079-1E68-4C10-9784-D5A92C8194E3}" type="presOf" srcId="{BBEEEFD8-739A-4823-AE41-6041AA084586}" destId="{C190A59C-6C49-4F4E-8473-F9E6688B3A55}" srcOrd="0" destOrd="0" presId="urn:microsoft.com/office/officeart/2011/layout/HexagonRadial"/>
    <dgm:cxn modelId="{89023EDA-1B77-4B47-B5DA-90B64F069070}" type="presOf" srcId="{1516DF35-C73B-41B8-9792-97D4B567033C}" destId="{093A2F1E-36E9-4642-8FAF-0B1F0C1AE7B2}" srcOrd="0" destOrd="0" presId="urn:microsoft.com/office/officeart/2011/layout/HexagonRadial"/>
    <dgm:cxn modelId="{C9C5753E-A405-419F-9F25-8EF689ECA1B8}" type="presOf" srcId="{0306CD21-86C7-46F9-B482-1DB87ADD5E46}" destId="{0091664E-DCA0-475A-A664-A479C87046AB}" srcOrd="0" destOrd="0" presId="urn:microsoft.com/office/officeart/2011/layout/HexagonRadial"/>
    <dgm:cxn modelId="{87352D36-C7AD-4FD3-9315-B6E3312991B4}" srcId="{1516DF35-C73B-41B8-9792-97D4B567033C}" destId="{BBEEEFD8-739A-4823-AE41-6041AA084586}" srcOrd="0" destOrd="0" parTransId="{37CCE028-CD91-4276-8612-3C376F9A14B6}" sibTransId="{B6484FF4-7F33-4E78-ACE6-7967F8BB1D26}"/>
    <dgm:cxn modelId="{9C0C11C0-F243-4FA6-A7F3-76FE42D0C7DE}" type="presParOf" srcId="{093A2F1E-36E9-4642-8FAF-0B1F0C1AE7B2}" destId="{C190A59C-6C49-4F4E-8473-F9E6688B3A55}" srcOrd="0" destOrd="0" presId="urn:microsoft.com/office/officeart/2011/layout/HexagonRadial"/>
    <dgm:cxn modelId="{82295B83-932F-4A53-A373-5AB74C88D6EE}" type="presParOf" srcId="{093A2F1E-36E9-4642-8FAF-0B1F0C1AE7B2}" destId="{E1C74370-B0F6-4218-B770-BDF40D4B3408}" srcOrd="1" destOrd="0" presId="urn:microsoft.com/office/officeart/2011/layout/HexagonRadial"/>
    <dgm:cxn modelId="{B96916C4-B6F8-4BB0-B063-A2C1BA4D4E29}" type="presParOf" srcId="{E1C74370-B0F6-4218-B770-BDF40D4B3408}" destId="{057D5AD7-B815-438D-AE3D-A1381F78C93C}" srcOrd="0" destOrd="0" presId="urn:microsoft.com/office/officeart/2011/layout/HexagonRadial"/>
    <dgm:cxn modelId="{F45A221F-7A13-49F3-8675-D3D9FF14824A}" type="presParOf" srcId="{093A2F1E-36E9-4642-8FAF-0B1F0C1AE7B2}" destId="{0091664E-DCA0-475A-A664-A479C87046AB}" srcOrd="2" destOrd="0" presId="urn:microsoft.com/office/officeart/2011/layout/HexagonRadial"/>
    <dgm:cxn modelId="{56F10FF9-AA78-4A02-98B4-AAFF7259A024}" type="presParOf" srcId="{093A2F1E-36E9-4642-8FAF-0B1F0C1AE7B2}" destId="{A2780781-C8C3-49AF-A899-027C58565F49}" srcOrd="3" destOrd="0" presId="urn:microsoft.com/office/officeart/2011/layout/HexagonRadial"/>
    <dgm:cxn modelId="{C0545837-63FC-441C-A8C2-8C5EABAEC595}" type="presParOf" srcId="{A2780781-C8C3-49AF-A899-027C58565F49}" destId="{3FC3C126-1FA2-4444-A5D2-3BAD71F63AF2}" srcOrd="0" destOrd="0" presId="urn:microsoft.com/office/officeart/2011/layout/HexagonRadial"/>
    <dgm:cxn modelId="{5C79DF86-2C0B-4DD2-A094-B23073E2AB76}" type="presParOf" srcId="{093A2F1E-36E9-4642-8FAF-0B1F0C1AE7B2}" destId="{04DFA196-8F75-494D-9170-959FB1A4C1D7}" srcOrd="4" destOrd="0" presId="urn:microsoft.com/office/officeart/2011/layout/HexagonRadial"/>
    <dgm:cxn modelId="{B3136039-931C-44ED-A4B0-D9D7833B3D38}" type="presParOf" srcId="{093A2F1E-36E9-4642-8FAF-0B1F0C1AE7B2}" destId="{2F6B5C29-CF3E-4D94-A204-557499E452A3}" srcOrd="5" destOrd="0" presId="urn:microsoft.com/office/officeart/2011/layout/HexagonRadial"/>
    <dgm:cxn modelId="{CCE5400B-A9A2-491D-972E-BE2E8CE4EFA8}" type="presParOf" srcId="{2F6B5C29-CF3E-4D94-A204-557499E452A3}" destId="{A36B7581-B8DB-4EEA-8056-6B765187FAE3}" srcOrd="0" destOrd="0" presId="urn:microsoft.com/office/officeart/2011/layout/HexagonRadial"/>
    <dgm:cxn modelId="{F649A988-89C7-4685-92DF-B50AD0B185FB}" type="presParOf" srcId="{093A2F1E-36E9-4642-8FAF-0B1F0C1AE7B2}" destId="{B140BAB8-CDB0-4A49-BCD4-F6C92B42FD26}" srcOrd="6" destOrd="0" presId="urn:microsoft.com/office/officeart/2011/layout/HexagonRadial"/>
    <dgm:cxn modelId="{7FCE80A8-2AC8-4BDB-9BA6-A9522B255611}" type="presParOf" srcId="{093A2F1E-36E9-4642-8FAF-0B1F0C1AE7B2}" destId="{06952DE3-D1C1-4A38-AE6C-C11B27318D14}" srcOrd="7" destOrd="0" presId="urn:microsoft.com/office/officeart/2011/layout/HexagonRadial"/>
    <dgm:cxn modelId="{F13F62E7-336B-4402-81F7-2503E834D2DA}" type="presParOf" srcId="{06952DE3-D1C1-4A38-AE6C-C11B27318D14}" destId="{F9616255-8272-419C-ACDC-782D5CDFD4E3}" srcOrd="0" destOrd="0" presId="urn:microsoft.com/office/officeart/2011/layout/HexagonRadial"/>
    <dgm:cxn modelId="{62D0C855-937D-42F7-8289-0C023751F350}" type="presParOf" srcId="{093A2F1E-36E9-4642-8FAF-0B1F0C1AE7B2}" destId="{E4C0641E-38C3-427C-B669-EAB5B8092438}" srcOrd="8" destOrd="0" presId="urn:microsoft.com/office/officeart/2011/layout/HexagonRadial"/>
    <dgm:cxn modelId="{5EAB10BF-88F0-4B55-A4CF-D67B350A88E2}" type="presParOf" srcId="{093A2F1E-36E9-4642-8FAF-0B1F0C1AE7B2}" destId="{233835B4-159A-4094-B9DA-4F347F694349}" srcOrd="9" destOrd="0" presId="urn:microsoft.com/office/officeart/2011/layout/HexagonRadial"/>
    <dgm:cxn modelId="{0DDE98D4-F329-4490-8BD7-C2AF30617A32}" type="presParOf" srcId="{233835B4-159A-4094-B9DA-4F347F694349}" destId="{57BF6121-79A2-4467-A07F-A4ED27278512}" srcOrd="0" destOrd="0" presId="urn:microsoft.com/office/officeart/2011/layout/HexagonRadial"/>
    <dgm:cxn modelId="{CE66AC8A-E6E0-4766-B5D4-51809C9D289F}" type="presParOf" srcId="{093A2F1E-36E9-4642-8FAF-0B1F0C1AE7B2}" destId="{980F8CE1-DD8C-46F1-8BA5-3DA6B7D61A51}" srcOrd="10" destOrd="0" presId="urn:microsoft.com/office/officeart/2011/layout/HexagonRadial"/>
    <dgm:cxn modelId="{4316E319-04E5-42E2-BE47-C6064DC89F20}" type="presParOf" srcId="{093A2F1E-36E9-4642-8FAF-0B1F0C1AE7B2}" destId="{3EB4C2B5-7E46-456E-A18A-C15DA19F90AF}" srcOrd="11" destOrd="0" presId="urn:microsoft.com/office/officeart/2011/layout/HexagonRadial"/>
    <dgm:cxn modelId="{BB4D4AD4-2014-4918-93A1-2CDDE1CDE20B}" type="presParOf" srcId="{3EB4C2B5-7E46-456E-A18A-C15DA19F90AF}" destId="{A0273434-E914-4028-9FCE-004EA93723E8}" srcOrd="0" destOrd="0" presId="urn:microsoft.com/office/officeart/2011/layout/HexagonRadial"/>
    <dgm:cxn modelId="{FB2740ED-8B5C-4BE0-BDB8-4D60F024BF50}" type="presParOf" srcId="{093A2F1E-36E9-4642-8FAF-0B1F0C1AE7B2}" destId="{C92EF24E-EC9D-4705-A868-92710FCFDD7E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Šestiúhelník – paprskový"/>
  <dgm:desc val="Umožňuje zobrazit sekvenční proces, který souvisí s ústřední myšlenkou či motivem. Omezeno na šest tvarů úrovně 2. Nejlepších výsledků dosáhnete s malým množstvím textu. Nepoužitý text se nezobrazuje, zůstává však k dispozici, pokud přepnete rozložení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755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3504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575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441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494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1537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105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273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032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298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607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FF00"/>
            </a:gs>
            <a:gs pos="50000">
              <a:srgbClr val="CCFF33"/>
            </a:gs>
            <a:gs pos="100000">
              <a:srgbClr val="FF99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51472-CACD-417E-B7F6-C49522D22F06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63C00-02CA-49CA-89D4-A6FF00B94D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13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ŘECKO A BULHARSKO</a:t>
            </a:r>
            <a:endParaRPr 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1835696" y="2413338"/>
            <a:ext cx="5400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Název:  </a:t>
            </a:r>
            <a:r>
              <a:rPr lang="cs-CZ" dirty="0" smtClean="0"/>
              <a:t>VY_32_INOVACE_12_A_16_Řecko a  Bulharsko</a:t>
            </a:r>
            <a:endParaRPr lang="cs-CZ" dirty="0"/>
          </a:p>
          <a:p>
            <a:r>
              <a:rPr lang="cs-CZ" dirty="0"/>
              <a:t>Téma:   Vlastivěda - </a:t>
            </a:r>
            <a:r>
              <a:rPr lang="cs-CZ" dirty="0" smtClean="0"/>
              <a:t>Evropa</a:t>
            </a:r>
            <a:endParaRPr lang="cs-CZ" dirty="0"/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869160"/>
            <a:ext cx="57610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573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475754"/>
              </p:ext>
            </p:extLst>
          </p:nvPr>
        </p:nvGraphicFramePr>
        <p:xfrm>
          <a:off x="1259632" y="1196752"/>
          <a:ext cx="6834212" cy="3920067"/>
        </p:xfrm>
        <a:graphic>
          <a:graphicData uri="http://schemas.openxmlformats.org/drawingml/2006/table">
            <a:tbl>
              <a:tblPr firstRow="1" bandRow="1"/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Simona Stránská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Vytvořeno dne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Odpilotováno dne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Června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Evropa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Téma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Řecko a Bulharsko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Klíčová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Republika,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Balkánský poloostrov, ostrov, poloha, povrch, vodstvo, zemědělství, památka, město, přímořské letovisko.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643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b="1" dirty="0" smtClean="0"/>
              <a:t>ŘECKÁ REPUBLIKA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město: </a:t>
            </a:r>
            <a:r>
              <a:rPr lang="cs-CZ" dirty="0" smtClean="0"/>
              <a:t>Athény</a:t>
            </a:r>
          </a:p>
          <a:p>
            <a:pPr marL="0" indent="0">
              <a:buNone/>
            </a:pPr>
            <a:r>
              <a:rPr lang="cs-CZ" b="1" dirty="0" smtClean="0"/>
              <a:t>Počet obyvatel: </a:t>
            </a:r>
            <a:r>
              <a:rPr lang="cs-CZ" dirty="0" smtClean="0"/>
              <a:t>11 283 300</a:t>
            </a:r>
          </a:p>
          <a:p>
            <a:pPr marL="0" indent="0">
              <a:buNone/>
            </a:pPr>
            <a:r>
              <a:rPr lang="cs-CZ" b="1" dirty="0" smtClean="0"/>
              <a:t>Rozloha: </a:t>
            </a:r>
            <a:r>
              <a:rPr lang="cs-CZ" dirty="0" smtClean="0"/>
              <a:t>132 000 km²</a:t>
            </a:r>
          </a:p>
          <a:p>
            <a:pPr marL="0" indent="0">
              <a:buNone/>
            </a:pPr>
            <a:r>
              <a:rPr lang="cs-CZ" b="1" dirty="0" smtClean="0"/>
              <a:t>Úřední jazyk: </a:t>
            </a:r>
            <a:r>
              <a:rPr lang="cs-CZ" dirty="0" smtClean="0"/>
              <a:t>řečtina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-  člen Evropské unie</a:t>
            </a:r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5292735" y="1765960"/>
            <a:ext cx="3695187" cy="4380400"/>
            <a:chOff x="5292735" y="1765960"/>
            <a:chExt cx="3695187" cy="4380400"/>
          </a:xfrm>
        </p:grpSpPr>
        <p:pic>
          <p:nvPicPr>
            <p:cNvPr id="5" name="Picture 2" descr="C:\Users\Simona\Desktop\Barevné hotovo\Řeck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46" b="98824" l="5062" r="95868">
                          <a14:foregroundMark x1="60382" y1="10980" x2="60382" y2="10980"/>
                          <a14:foregroundMark x1="35382" y1="5839" x2="35382" y2="5839"/>
                          <a14:foregroundMark x1="21643" y1="9935" x2="21643" y2="9935"/>
                          <a14:foregroundMark x1="28099" y1="22222" x2="28099" y2="22222"/>
                          <a14:foregroundMark x1="47056" y1="32418" x2="47056" y2="32418"/>
                          <a14:foregroundMark x1="34556" y1="35817" x2="34556" y2="35817"/>
                          <a14:foregroundMark x1="26085" y1="34118" x2="26085" y2="34118"/>
                          <a14:foregroundMark x1="31715" y1="45011" x2="31715" y2="45011"/>
                          <a14:foregroundMark x1="92304" y1="61351" x2="92304" y2="61351"/>
                          <a14:foregroundMark x1="91890" y1="67843" x2="91890" y2="67843"/>
                          <a14:foregroundMark x1="89050" y1="88627" x2="89050" y2="88627"/>
                          <a14:foregroundMark x1="30940" y1="67843" x2="30940" y2="67843"/>
                          <a14:foregroundMark x1="23244" y1="73290" x2="23244" y2="73290"/>
                          <a14:foregroundMark x1="44267" y1="57603" x2="44267" y2="5760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9898318">
              <a:off x="5292735" y="1765960"/>
              <a:ext cx="3695187" cy="438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6197121" y="3657662"/>
              <a:ext cx="9432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b="1" dirty="0" smtClean="0"/>
                <a:t>Athény</a:t>
              </a:r>
              <a:endParaRPr lang="cs-CZ" sz="20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652120" y="2647572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Olymp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03720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na </a:t>
            </a:r>
            <a:r>
              <a:rPr lang="cs-CZ" b="1" dirty="0" smtClean="0"/>
              <a:t>Balkánském poloostrově</a:t>
            </a:r>
          </a:p>
          <a:p>
            <a:pPr>
              <a:buFontTx/>
              <a:buChar char="-"/>
            </a:pPr>
            <a:r>
              <a:rPr lang="cs-CZ" dirty="0" smtClean="0"/>
              <a:t>na mnoha ostrovech a poloostrovech</a:t>
            </a:r>
          </a:p>
          <a:p>
            <a:pPr>
              <a:buFontTx/>
              <a:buChar char="-"/>
            </a:pPr>
            <a:r>
              <a:rPr lang="cs-CZ" dirty="0" smtClean="0"/>
              <a:t>přímořský stát</a:t>
            </a:r>
          </a:p>
          <a:p>
            <a:pPr marL="0" indent="0">
              <a:buNone/>
            </a:pPr>
            <a:r>
              <a:rPr lang="cs-CZ" b="1" dirty="0" smtClean="0"/>
              <a:t>Sousední státy:</a:t>
            </a:r>
          </a:p>
          <a:p>
            <a:pPr marL="0" indent="0">
              <a:buNone/>
            </a:pPr>
            <a:r>
              <a:rPr lang="cs-CZ" dirty="0" smtClean="0"/>
              <a:t>A. Albánie</a:t>
            </a:r>
          </a:p>
          <a:p>
            <a:pPr marL="0" indent="0">
              <a:buNone/>
            </a:pPr>
            <a:r>
              <a:rPr lang="cs-CZ" dirty="0" smtClean="0"/>
              <a:t>B. Makedonie</a:t>
            </a:r>
          </a:p>
          <a:p>
            <a:pPr marL="0" indent="0">
              <a:buNone/>
            </a:pPr>
            <a:r>
              <a:rPr lang="cs-CZ" dirty="0" smtClean="0"/>
              <a:t>C. Bulharsko</a:t>
            </a:r>
          </a:p>
        </p:txBody>
      </p:sp>
      <p:grpSp>
        <p:nvGrpSpPr>
          <p:cNvPr id="9" name="Skupina 8"/>
          <p:cNvGrpSpPr/>
          <p:nvPr/>
        </p:nvGrpSpPr>
        <p:grpSpPr>
          <a:xfrm>
            <a:off x="4045104" y="2780928"/>
            <a:ext cx="4069720" cy="3785066"/>
            <a:chOff x="4045104" y="2780928"/>
            <a:chExt cx="4069720" cy="3785066"/>
          </a:xfrm>
        </p:grpSpPr>
        <p:grpSp>
          <p:nvGrpSpPr>
            <p:cNvPr id="10" name="Skupina 9"/>
            <p:cNvGrpSpPr/>
            <p:nvPr/>
          </p:nvGrpSpPr>
          <p:grpSpPr>
            <a:xfrm>
              <a:off x="5012918" y="2780928"/>
              <a:ext cx="3015465" cy="3490046"/>
              <a:chOff x="5475935" y="3249824"/>
              <a:chExt cx="2554846" cy="2881518"/>
            </a:xfrm>
          </p:grpSpPr>
          <p:grpSp>
            <p:nvGrpSpPr>
              <p:cNvPr id="4" name="Skupina 3"/>
              <p:cNvGrpSpPr/>
              <p:nvPr/>
            </p:nvGrpSpPr>
            <p:grpSpPr>
              <a:xfrm>
                <a:off x="5724128" y="3249824"/>
                <a:ext cx="2306653" cy="2881518"/>
                <a:chOff x="6278071" y="3481662"/>
                <a:chExt cx="2306653" cy="2881518"/>
              </a:xfrm>
            </p:grpSpPr>
            <p:pic>
              <p:nvPicPr>
                <p:cNvPr id="2050" name="Picture 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455686">
                  <a:off x="6294846" y="4359755"/>
                  <a:ext cx="1626049" cy="20034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026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duotone>
                    <a:prstClr val="black"/>
                    <a:schemeClr val="accent2">
                      <a:tint val="45000"/>
                      <a:satMod val="400000"/>
                    </a:schemeClr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642666">
                  <a:off x="6278071" y="3481662"/>
                  <a:ext cx="2306653" cy="13780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grpSp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936326">
                <a:off x="5851441" y="3699347"/>
                <a:ext cx="520714" cy="77771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prstClr val="black"/>
                  <a:schemeClr val="accent4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5365464" y="3899510"/>
                <a:ext cx="878093" cy="6571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6" name="TextovéPole 5"/>
              <p:cNvSpPr txBox="1"/>
              <p:nvPr/>
            </p:nvSpPr>
            <p:spPr>
              <a:xfrm>
                <a:off x="5575968" y="4088205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A</a:t>
                </a:r>
                <a:endParaRPr lang="cs-CZ" b="1" dirty="0"/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5975832" y="3938845"/>
                <a:ext cx="314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B</a:t>
                </a:r>
                <a:endParaRPr lang="cs-CZ" b="1" dirty="0"/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6724207" y="3770590"/>
                <a:ext cx="3064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1" dirty="0" smtClean="0"/>
                  <a:t>C</a:t>
                </a:r>
                <a:endParaRPr lang="cs-CZ" b="1" dirty="0"/>
              </a:p>
            </p:txBody>
          </p:sp>
        </p:grpSp>
        <p:sp>
          <p:nvSpPr>
            <p:cNvPr id="11" name="TextovéPole 10"/>
            <p:cNvSpPr txBox="1"/>
            <p:nvPr/>
          </p:nvSpPr>
          <p:spPr>
            <a:xfrm>
              <a:off x="4045104" y="5103501"/>
              <a:ext cx="13780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Jónské moře</a:t>
              </a:r>
              <a:endParaRPr lang="cs-CZ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6667120" y="4323024"/>
              <a:ext cx="1447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Egejské moře</a:t>
              </a:r>
              <a:endParaRPr lang="cs-CZ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5130986" y="6196662"/>
              <a:ext cx="19409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Středozemní moře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85261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OSTROVY A POLOOSTROVY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OSTROVY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Lefkada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Kréta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Rhodos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Kyklady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Korfu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Samos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POLOOSTROVY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Peloponés</a:t>
            </a:r>
          </a:p>
          <a:p>
            <a:pPr>
              <a:buFont typeface="Wingdings" pitchFamily="2" charset="2"/>
              <a:buChar char="v"/>
            </a:pPr>
            <a:r>
              <a:rPr lang="cs-CZ" dirty="0" err="1" smtClean="0"/>
              <a:t>Attika</a:t>
            </a:r>
            <a:endParaRPr lang="cs-CZ" dirty="0" smtClean="0"/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Chalkidiki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006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94031" cy="4680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0"/>
            <a:ext cx="4283968" cy="4680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4420" y="461281"/>
            <a:ext cx="1677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Pohoří: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92080" y="799836"/>
            <a:ext cx="17827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Řecké hory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760" y="202002"/>
            <a:ext cx="1468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Helenidy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62495" y="846002"/>
            <a:ext cx="114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Olymp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4420" y="5373216"/>
            <a:ext cx="81580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Moře:  </a:t>
            </a:r>
            <a:r>
              <a:rPr lang="cs-CZ" sz="3600" dirty="0" smtClean="0"/>
              <a:t>Středozemní,   Egejské,   Jónské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55037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59843"/>
            <a:ext cx="2585863" cy="19393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710" y="1885287"/>
            <a:ext cx="2848290" cy="2132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C:\Users\Simona\Desktop\zelenina\Snímek 01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394" y="4359843"/>
            <a:ext cx="1970461" cy="1477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3054860" cy="20391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7762" y="92585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Vinná réva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118746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Olivy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236296" y="5492491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Citróny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896" y="5776020"/>
            <a:ext cx="1458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Fíky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40064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0"/>
                            </p:stCondLst>
                            <p:childTnLst>
                              <p:par>
                                <p:cTn id="72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- ATHÉNY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  Parthenón</a:t>
            </a:r>
          </a:p>
          <a:p>
            <a:pPr>
              <a:buFontTx/>
              <a:buChar char="-"/>
            </a:pPr>
            <a:r>
              <a:rPr lang="cs-CZ" dirty="0" smtClean="0"/>
              <a:t>na poloostrově </a:t>
            </a:r>
            <a:r>
              <a:rPr lang="cs-CZ" dirty="0" err="1" smtClean="0"/>
              <a:t>Attika</a:t>
            </a:r>
            <a:endParaRPr lang="cs-CZ" dirty="0" smtClean="0"/>
          </a:p>
          <a:p>
            <a:pPr>
              <a:buFontTx/>
              <a:buChar char="-"/>
            </a:pPr>
            <a:r>
              <a:rPr lang="cs-CZ" dirty="0" smtClean="0"/>
              <a:t>letiště</a:t>
            </a:r>
          </a:p>
          <a:p>
            <a:pPr>
              <a:buFontTx/>
              <a:buChar char="-"/>
            </a:pPr>
            <a:r>
              <a:rPr lang="cs-CZ" dirty="0" smtClean="0"/>
              <a:t>přístav</a:t>
            </a:r>
          </a:p>
          <a:p>
            <a:pPr>
              <a:buFontTx/>
              <a:buChar char="-"/>
            </a:pPr>
            <a:r>
              <a:rPr lang="cs-CZ" dirty="0" smtClean="0"/>
              <a:t>Akropolis</a:t>
            </a:r>
          </a:p>
          <a:p>
            <a:pPr>
              <a:buFontTx/>
              <a:buChar char="-"/>
            </a:pPr>
            <a:r>
              <a:rPr lang="cs-CZ" dirty="0" smtClean="0"/>
              <a:t>mnoho památek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412776"/>
            <a:ext cx="2849893" cy="2137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71840"/>
            <a:ext cx="5099720" cy="2839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851920" y="1844824"/>
            <a:ext cx="9361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843808" y="429309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26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0"/>
                            </p:stCondLst>
                            <p:childTnLst>
                              <p:par>
                                <p:cTn id="44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4038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/>
              <a:t>MĚSTA</a:t>
            </a:r>
          </a:p>
          <a:p>
            <a:pPr marL="0" indent="0" algn="ctr">
              <a:buNone/>
            </a:pPr>
            <a:endParaRPr lang="cs-CZ" sz="3200" b="1" dirty="0" smtClean="0"/>
          </a:p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Soluň</a:t>
            </a:r>
          </a:p>
          <a:p>
            <a:pPr>
              <a:buFont typeface="Wingdings" pitchFamily="2" charset="2"/>
              <a:buChar char="Ø"/>
            </a:pPr>
            <a:endParaRPr lang="cs-CZ" sz="3200" dirty="0"/>
          </a:p>
          <a:p>
            <a:pPr>
              <a:buFont typeface="Wingdings" pitchFamily="2" charset="2"/>
              <a:buChar char="Ø"/>
            </a:pPr>
            <a:r>
              <a:rPr lang="cs-CZ" sz="3200" b="1" dirty="0" err="1" smtClean="0"/>
              <a:t>Kavala</a:t>
            </a:r>
            <a:r>
              <a:rPr lang="cs-CZ" sz="3200" dirty="0" smtClean="0"/>
              <a:t> - přístav</a:t>
            </a:r>
          </a:p>
          <a:p>
            <a:pPr>
              <a:buFont typeface="Wingdings" pitchFamily="2" charset="2"/>
              <a:buChar char="Ø"/>
            </a:pPr>
            <a:endParaRPr lang="cs-CZ" sz="3200" dirty="0"/>
          </a:p>
          <a:p>
            <a:pPr>
              <a:buFont typeface="Wingdings" pitchFamily="2" charset="2"/>
              <a:buChar char="Ø"/>
            </a:pPr>
            <a:r>
              <a:rPr lang="cs-CZ" sz="3200" b="1" dirty="0" err="1" smtClean="0"/>
              <a:t>Volos</a:t>
            </a:r>
            <a:endParaRPr lang="cs-CZ" sz="3200" b="1" dirty="0" smtClean="0"/>
          </a:p>
          <a:p>
            <a:pPr>
              <a:buFont typeface="Wingdings" pitchFamily="2" charset="2"/>
              <a:buChar char="Ø"/>
            </a:pPr>
            <a:endParaRPr lang="cs-CZ" sz="3200" dirty="0"/>
          </a:p>
          <a:p>
            <a:pPr>
              <a:buFont typeface="Wingdings" pitchFamily="2" charset="2"/>
              <a:buChar char="Ø"/>
            </a:pPr>
            <a:r>
              <a:rPr lang="cs-CZ" sz="3200" b="1" dirty="0" err="1" smtClean="0"/>
              <a:t>Mytiléna</a:t>
            </a:r>
            <a:endParaRPr lang="cs-CZ" sz="3200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476672"/>
            <a:ext cx="4038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/>
              <a:t>PAMÁTKY</a:t>
            </a:r>
          </a:p>
          <a:p>
            <a:pPr marL="0" indent="0">
              <a:buNone/>
            </a:pPr>
            <a:r>
              <a:rPr lang="cs-CZ" sz="3200" b="1" dirty="0" smtClean="0"/>
              <a:t>HRADY:  </a:t>
            </a:r>
            <a:r>
              <a:rPr lang="cs-CZ" sz="3200" dirty="0" smtClean="0"/>
              <a:t>Santa Maura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    </a:t>
            </a:r>
            <a:r>
              <a:rPr lang="cs-CZ" sz="3200" dirty="0" err="1" smtClean="0"/>
              <a:t>Akrokorint</a:t>
            </a:r>
            <a:endParaRPr lang="cs-CZ" sz="3200" b="1" dirty="0" smtClean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200" b="1" dirty="0" smtClean="0"/>
              <a:t>          ZÁMEK: </a:t>
            </a:r>
            <a:r>
              <a:rPr lang="cs-CZ" sz="3200" dirty="0" err="1" smtClean="0"/>
              <a:t>Achillion</a:t>
            </a:r>
            <a:endParaRPr lang="cs-CZ" sz="3200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276872"/>
            <a:ext cx="3041915" cy="2281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27207"/>
            <a:ext cx="2880320" cy="2187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Přímá spojnice se šipkou 2"/>
          <p:cNvCxnSpPr/>
          <p:nvPr/>
        </p:nvCxnSpPr>
        <p:spPr>
          <a:xfrm flipH="1">
            <a:off x="5652120" y="5120849"/>
            <a:ext cx="1368152" cy="3243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7884368" y="1988840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349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5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0"/>
                            </p:stCondLst>
                            <p:childTnLst>
                              <p:par>
                                <p:cTn id="57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8000"/>
                            </p:stCondLst>
                            <p:childTnLst>
                              <p:par>
                                <p:cTn id="63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65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VYZNAČTE, KTERÁ TVRZENÍ JSOU PRAVDIVÁ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Hlavním městem Řecka jsou Athény. </a:t>
            </a:r>
            <a:r>
              <a:rPr lang="cs-CZ" b="1" dirty="0" smtClean="0"/>
              <a:t>ANO -NE</a:t>
            </a:r>
          </a:p>
          <a:p>
            <a:r>
              <a:rPr lang="cs-CZ" dirty="0" smtClean="0"/>
              <a:t>Řecko je vnitrozemský stát. </a:t>
            </a:r>
            <a:r>
              <a:rPr lang="cs-CZ" b="1" dirty="0" smtClean="0"/>
              <a:t>ANO - NE</a:t>
            </a:r>
          </a:p>
          <a:p>
            <a:r>
              <a:rPr lang="cs-CZ" dirty="0" smtClean="0"/>
              <a:t>Pobřeží Řecka omývá moře Středozemní, Egejské a Jónské. </a:t>
            </a:r>
            <a:r>
              <a:rPr lang="cs-CZ" b="1" dirty="0" smtClean="0"/>
              <a:t>ANO - NE</a:t>
            </a:r>
          </a:p>
          <a:p>
            <a:r>
              <a:rPr lang="cs-CZ" dirty="0" smtClean="0"/>
              <a:t>Hora Olymp patří mezi nejvyšší vrcholy Řecka.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b="1" dirty="0" smtClean="0"/>
              <a:t>ANO - NE</a:t>
            </a:r>
          </a:p>
          <a:p>
            <a:r>
              <a:rPr lang="cs-CZ" dirty="0" smtClean="0"/>
              <a:t>V Řecku se pěstuje vinná réva, olivy, fíky a citróny. </a:t>
            </a:r>
            <a:r>
              <a:rPr lang="cs-CZ" b="1" dirty="0" smtClean="0"/>
              <a:t>ANO - NE</a:t>
            </a:r>
          </a:p>
          <a:p>
            <a:r>
              <a:rPr lang="cs-CZ" dirty="0" smtClean="0"/>
              <a:t>V Athénách můžete vidět </a:t>
            </a:r>
            <a:r>
              <a:rPr lang="cs-CZ" dirty="0" err="1" smtClean="0"/>
              <a:t>Eiffelovu</a:t>
            </a:r>
            <a:r>
              <a:rPr lang="cs-CZ" dirty="0" smtClean="0"/>
              <a:t> věž. </a:t>
            </a:r>
            <a:r>
              <a:rPr lang="cs-CZ" b="1" dirty="0" smtClean="0"/>
              <a:t>ANO - NE</a:t>
            </a:r>
          </a:p>
        </p:txBody>
      </p:sp>
    </p:spTree>
    <p:extLst>
      <p:ext uri="{BB962C8B-B14F-4D97-AF65-F5344CB8AC3E}">
        <p14:creationId xmlns:p14="http://schemas.microsoft.com/office/powerpoint/2010/main" val="157487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BULHARSKÁ REPUBLIKA</a:t>
            </a:r>
            <a:endParaRPr lang="cs-CZ" b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</a:t>
            </a:r>
            <a:r>
              <a:rPr lang="cs-CZ" dirty="0" smtClean="0"/>
              <a:t>: Sofie</a:t>
            </a:r>
          </a:p>
          <a:p>
            <a:pPr marL="0" indent="0">
              <a:buNone/>
            </a:pPr>
            <a:r>
              <a:rPr lang="cs-CZ" b="1" dirty="0" smtClean="0"/>
              <a:t>Počet obyvatel</a:t>
            </a:r>
            <a:r>
              <a:rPr lang="cs-CZ" dirty="0" smtClean="0"/>
              <a:t>: 7 300 000</a:t>
            </a:r>
          </a:p>
          <a:p>
            <a:pPr marL="0" indent="0">
              <a:buNone/>
            </a:pPr>
            <a:r>
              <a:rPr lang="cs-CZ" b="1" dirty="0" smtClean="0"/>
              <a:t>Rozloha</a:t>
            </a:r>
            <a:r>
              <a:rPr lang="cs-CZ" dirty="0" smtClean="0"/>
              <a:t>: 111 000km²</a:t>
            </a:r>
          </a:p>
          <a:p>
            <a:pPr marL="0" indent="0">
              <a:buNone/>
            </a:pPr>
            <a:r>
              <a:rPr lang="cs-CZ" b="1" dirty="0" smtClean="0"/>
              <a:t>Úřední jazyk</a:t>
            </a:r>
            <a:r>
              <a:rPr lang="cs-CZ" dirty="0" smtClean="0"/>
              <a:t>: bulharština</a:t>
            </a:r>
          </a:p>
          <a:p>
            <a:pPr marL="0" indent="0">
              <a:buNone/>
            </a:pPr>
            <a:r>
              <a:rPr lang="cs-CZ" dirty="0" smtClean="0"/>
              <a:t>- člen Evropské unie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3923928" y="3177327"/>
            <a:ext cx="5617235" cy="3655234"/>
            <a:chOff x="3923928" y="3177327"/>
            <a:chExt cx="5617235" cy="3655234"/>
          </a:xfrm>
        </p:grpSpPr>
        <p:pic>
          <p:nvPicPr>
            <p:cNvPr id="2050" name="Picture 2" descr="C:\Users\Simona\Desktop\Barevné hotovo\Bulharsko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364" b="94577" l="7596" r="930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3177327"/>
              <a:ext cx="5617235" cy="3655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5062946" y="4674661"/>
              <a:ext cx="6623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Sofie</a:t>
              </a:r>
              <a:endParaRPr lang="cs-CZ" b="1" dirty="0"/>
            </a:p>
          </p:txBody>
        </p:sp>
        <p:sp>
          <p:nvSpPr>
            <p:cNvPr id="3" name="TextovéPole 2"/>
            <p:cNvSpPr txBox="1"/>
            <p:nvPr/>
          </p:nvSpPr>
          <p:spPr>
            <a:xfrm rot="20733324">
              <a:off x="7308304" y="3726635"/>
              <a:ext cx="7360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Dunaj</a:t>
              </a:r>
              <a:endParaRPr lang="cs-CZ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6300192" y="5492026"/>
              <a:ext cx="8319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Marica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 rot="3785207">
              <a:off x="4543267" y="5506407"/>
              <a:ext cx="8643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Struma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483566" y="6100499"/>
              <a:ext cx="8953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Rodopy</a:t>
              </a:r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394125" y="5975357"/>
              <a:ext cx="6110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Pirin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84769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- na </a:t>
            </a:r>
            <a:r>
              <a:rPr lang="cs-CZ" b="1" dirty="0" smtClean="0"/>
              <a:t>Balkánském poloostrově</a:t>
            </a:r>
          </a:p>
          <a:p>
            <a:pPr marL="0" indent="0">
              <a:buNone/>
            </a:pPr>
            <a:r>
              <a:rPr lang="cs-CZ" b="1" dirty="0" smtClean="0"/>
              <a:t>Sousední státy</a:t>
            </a:r>
          </a:p>
          <a:p>
            <a:pPr marL="0" indent="0">
              <a:buNone/>
            </a:pPr>
            <a:r>
              <a:rPr lang="cs-CZ" dirty="0" smtClean="0"/>
              <a:t>A. Rumunsko</a:t>
            </a:r>
          </a:p>
          <a:p>
            <a:pPr marL="0" indent="0">
              <a:buNone/>
            </a:pPr>
            <a:r>
              <a:rPr lang="cs-CZ" dirty="0" smtClean="0"/>
              <a:t>B. Srbsko</a:t>
            </a:r>
          </a:p>
          <a:p>
            <a:pPr marL="0" indent="0">
              <a:buNone/>
            </a:pPr>
            <a:r>
              <a:rPr lang="cs-CZ" dirty="0" smtClean="0"/>
              <a:t>C. Makedonie</a:t>
            </a:r>
          </a:p>
          <a:p>
            <a:pPr marL="0" indent="0">
              <a:buNone/>
            </a:pPr>
            <a:r>
              <a:rPr lang="cs-CZ" dirty="0" smtClean="0"/>
              <a:t>D. Řecko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4459165" y="1731581"/>
            <a:ext cx="4001267" cy="4523048"/>
            <a:chOff x="5580112" y="1977515"/>
            <a:chExt cx="3164741" cy="3842864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112" y="2986763"/>
              <a:ext cx="2363992" cy="1413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7531" y="1977515"/>
              <a:ext cx="2051873" cy="27579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173389">
              <a:off x="5955055" y="3853625"/>
              <a:ext cx="1464902" cy="19667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013527">
              <a:off x="5468914" y="3063324"/>
              <a:ext cx="983148" cy="7084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985870">
              <a:off x="5884909" y="3679568"/>
              <a:ext cx="425997" cy="5391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5944660" y="3764454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787405" y="3140968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097907" y="4204750"/>
              <a:ext cx="3305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D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516216" y="2780928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7452320" y="3417570"/>
              <a:ext cx="12925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Černé moře</a:t>
              </a:r>
              <a:endParaRPr lang="cs-CZ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649593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 A VODSTVO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4997152"/>
          </a:xfrm>
        </p:spPr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641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dirty="0" smtClean="0"/>
              <a:t>        Moře: </a:t>
            </a:r>
            <a:r>
              <a:rPr lang="cs-CZ" sz="3200" dirty="0" smtClean="0"/>
              <a:t>Černé</a:t>
            </a:r>
          </a:p>
          <a:p>
            <a:pPr marL="0" indent="0">
              <a:buNone/>
            </a:pPr>
            <a:r>
              <a:rPr lang="cs-CZ" sz="3200" b="1" dirty="0"/>
              <a:t> </a:t>
            </a:r>
            <a:r>
              <a:rPr lang="cs-CZ" sz="3200" b="1" dirty="0" smtClean="0"/>
              <a:t>              </a:t>
            </a:r>
            <a:endParaRPr lang="cs-CZ" sz="3200" b="1" dirty="0"/>
          </a:p>
        </p:txBody>
      </p:sp>
      <p:grpSp>
        <p:nvGrpSpPr>
          <p:cNvPr id="3" name="Skupina 2"/>
          <p:cNvGrpSpPr/>
          <p:nvPr/>
        </p:nvGrpSpPr>
        <p:grpSpPr>
          <a:xfrm>
            <a:off x="0" y="1484784"/>
            <a:ext cx="4740812" cy="3888432"/>
            <a:chOff x="0" y="1484784"/>
            <a:chExt cx="4740812" cy="388843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484784"/>
              <a:ext cx="4740812" cy="388843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611560" y="1916832"/>
              <a:ext cx="14401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Pohoří:</a:t>
              </a:r>
              <a:endParaRPr lang="cs-CZ" sz="3200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268905" y="2239997"/>
              <a:ext cx="7409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err="1" smtClean="0"/>
                <a:t>Rila</a:t>
              </a:r>
              <a:endParaRPr lang="cs-CZ" sz="2800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843808" y="1686590"/>
              <a:ext cx="87235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err="1" smtClean="0"/>
                <a:t>Pirin</a:t>
              </a:r>
              <a:endParaRPr lang="cs-CZ" sz="2800" b="1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251520" y="580526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Nížiny: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90367" y="5574431"/>
            <a:ext cx="2038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Dolnodunajská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43389" y="6097651"/>
            <a:ext cx="17328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Hornotrácká</a:t>
            </a:r>
            <a:endParaRPr lang="cs-CZ" sz="24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4740812" y="2763217"/>
            <a:ext cx="4403188" cy="4094782"/>
            <a:chOff x="4740812" y="2763217"/>
            <a:chExt cx="4403188" cy="4094782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0812" y="2763217"/>
              <a:ext cx="4403188" cy="409478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ovéPole 13"/>
            <p:cNvSpPr txBox="1"/>
            <p:nvPr/>
          </p:nvSpPr>
          <p:spPr>
            <a:xfrm>
              <a:off x="6552659" y="5743708"/>
              <a:ext cx="12500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err="1" smtClean="0"/>
                <a:t>Mesta</a:t>
              </a:r>
              <a:endParaRPr lang="cs-CZ" sz="3200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5156123" y="3893064"/>
              <a:ext cx="142218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Struma</a:t>
              </a:r>
              <a:endParaRPr lang="cs-CZ" sz="3200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7380312" y="4005064"/>
              <a:ext cx="136364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Marica</a:t>
              </a:r>
              <a:endParaRPr lang="cs-CZ" sz="3200" b="1" dirty="0"/>
            </a:p>
          </p:txBody>
        </p:sp>
        <p:sp>
          <p:nvSpPr>
            <p:cNvPr id="2" name="TextovéPole 1"/>
            <p:cNvSpPr txBox="1"/>
            <p:nvPr/>
          </p:nvSpPr>
          <p:spPr>
            <a:xfrm>
              <a:off x="6372200" y="3212976"/>
              <a:ext cx="125733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600" b="1" dirty="0" smtClean="0"/>
                <a:t>ŘEKY:</a:t>
              </a:r>
              <a:endParaRPr lang="cs-CZ" sz="36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2424121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1648020"/>
              </p:ext>
            </p:extLst>
          </p:nvPr>
        </p:nvGraphicFramePr>
        <p:xfrm>
          <a:off x="251520" y="1268760"/>
          <a:ext cx="8640960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210326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PŘÍMOŘSKÁ  LETOVISKA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</a:t>
            </a:r>
            <a:r>
              <a:rPr lang="cs-CZ" b="1" dirty="0" err="1" smtClean="0"/>
              <a:t>Nesebar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Zlaté písky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                         Sluneční pobřeží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</a:t>
            </a:r>
            <a:r>
              <a:rPr lang="cs-CZ" b="1" dirty="0" err="1" smtClean="0"/>
              <a:t>Primorsko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</a:t>
            </a:r>
            <a:r>
              <a:rPr lang="cs-CZ" b="1" dirty="0" err="1" smtClean="0"/>
              <a:t>Sozopol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Burgas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96752"/>
            <a:ext cx="2657872" cy="19934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4944"/>
            <a:ext cx="2513856" cy="15962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05064"/>
            <a:ext cx="2441848" cy="18313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2627784" y="1772816"/>
            <a:ext cx="1008112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6581800" y="3573016"/>
            <a:ext cx="65449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3275856" y="4149080"/>
            <a:ext cx="36004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820" y="4671760"/>
            <a:ext cx="2489299" cy="1669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Přímá spojnice se šipkou 13"/>
          <p:cNvCxnSpPr/>
          <p:nvPr/>
        </p:nvCxnSpPr>
        <p:spPr>
          <a:xfrm>
            <a:off x="2411760" y="4920757"/>
            <a:ext cx="504056" cy="3804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2916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4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435280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Sofie</a:t>
            </a:r>
            <a:r>
              <a:rPr lang="cs-CZ" dirty="0" smtClean="0"/>
              <a:t> - hlavní město</a:t>
            </a:r>
          </a:p>
          <a:p>
            <a:pPr marL="0" indent="0">
              <a:buNone/>
            </a:pPr>
            <a:r>
              <a:rPr lang="cs-CZ" dirty="0" smtClean="0"/>
              <a:t>- Katedrála sv. Alexandra Něvského</a:t>
            </a:r>
          </a:p>
          <a:p>
            <a:pPr marL="0" indent="0">
              <a:buNone/>
            </a:pPr>
            <a:r>
              <a:rPr lang="cs-CZ" dirty="0" smtClean="0"/>
              <a:t>- metro</a:t>
            </a:r>
          </a:p>
          <a:p>
            <a:pPr marL="0" indent="0">
              <a:buNone/>
            </a:pPr>
            <a:r>
              <a:rPr lang="cs-CZ" dirty="0" smtClean="0"/>
              <a:t>- letiště</a:t>
            </a:r>
          </a:p>
          <a:p>
            <a:pPr marL="0" indent="0">
              <a:buNone/>
            </a:pPr>
            <a:r>
              <a:rPr lang="cs-CZ" b="1" dirty="0" smtClean="0"/>
              <a:t>Plovdiv</a:t>
            </a:r>
          </a:p>
          <a:p>
            <a:pPr marL="0" indent="0">
              <a:buNone/>
            </a:pPr>
            <a:r>
              <a:rPr lang="cs-CZ" b="1" dirty="0" smtClean="0"/>
              <a:t>Burgas</a:t>
            </a:r>
            <a:r>
              <a:rPr lang="cs-CZ" dirty="0" smtClean="0"/>
              <a:t> - přístav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- letiště</a:t>
            </a:r>
          </a:p>
          <a:p>
            <a:pPr marL="0" indent="0">
              <a:buNone/>
            </a:pPr>
            <a:r>
              <a:rPr lang="cs-CZ" b="1" dirty="0" smtClean="0"/>
              <a:t>Varna</a:t>
            </a:r>
            <a:r>
              <a:rPr lang="cs-CZ" dirty="0" smtClean="0"/>
              <a:t> - přístav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- letiště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96952"/>
            <a:ext cx="4606244" cy="29249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6444208" y="2348880"/>
            <a:ext cx="36004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28682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5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500"/>
                            </p:stCondLst>
                            <p:childTnLst>
                              <p:par>
                                <p:cTn id="38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6000"/>
                            </p:stCondLst>
                            <p:childTnLst>
                              <p:par>
                                <p:cTn id="46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2500"/>
                            </p:stCondLst>
                            <p:childTnLst>
                              <p:par>
                                <p:cTn id="54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8500"/>
                            </p:stCondLst>
                            <p:childTnLst>
                              <p:par>
                                <p:cTn id="62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8000"/>
                            </p:stCondLst>
                            <p:childTnLst>
                              <p:par>
                                <p:cTn id="70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4500"/>
                            </p:stCondLst>
                            <p:childTnLst>
                              <p:par>
                                <p:cTn id="78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3500"/>
                            </p:stCondLst>
                            <p:childTnLst>
                              <p:par>
                                <p:cTn id="86" presetID="38" presetClass="entr" presetSubtype="0" accel="5000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ŠKRTNĚTE SLOVA, KTERÁ DO VĚT NEPATŘÍ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Bulharsko je </a:t>
            </a:r>
            <a:r>
              <a:rPr lang="cs-CZ" i="1" dirty="0" smtClean="0"/>
              <a:t>republika - království - knížectví.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Hlavním městem je </a:t>
            </a:r>
            <a:r>
              <a:rPr lang="cs-CZ" i="1" dirty="0" smtClean="0"/>
              <a:t>Manchester - Neapol - Sofie.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Bulharsko leží na poloostrově </a:t>
            </a:r>
            <a:r>
              <a:rPr lang="cs-CZ" i="1" dirty="0" smtClean="0"/>
              <a:t>Skandinávském - Pyrenejském - Balkánském.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Pobřeží Bulharska omývá moře </a:t>
            </a:r>
            <a:r>
              <a:rPr lang="cs-CZ" i="1" dirty="0" smtClean="0"/>
              <a:t>Baltské - Černé - Severní.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Bulharsko je známé pěstováním </a:t>
            </a:r>
            <a:r>
              <a:rPr lang="cs-CZ" i="1" dirty="0" smtClean="0"/>
              <a:t>tulipánů - růží - kaktusů.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Přímořská letoviska jsou </a:t>
            </a:r>
            <a:r>
              <a:rPr lang="cs-CZ" i="1" dirty="0" err="1" smtClean="0"/>
              <a:t>Primorsko</a:t>
            </a:r>
            <a:r>
              <a:rPr lang="cs-CZ" i="1" dirty="0" smtClean="0"/>
              <a:t> - </a:t>
            </a:r>
            <a:r>
              <a:rPr lang="cs-CZ" i="1" dirty="0" err="1" smtClean="0"/>
              <a:t>Nesebar</a:t>
            </a:r>
            <a:r>
              <a:rPr lang="cs-CZ" i="1" dirty="0" smtClean="0"/>
              <a:t> </a:t>
            </a:r>
            <a:r>
              <a:rPr lang="cs-CZ" i="1" smtClean="0"/>
              <a:t>- Londýn.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6430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30848"/>
              </p:ext>
            </p:extLst>
          </p:nvPr>
        </p:nvGraphicFramePr>
        <p:xfrm>
          <a:off x="827584" y="332656"/>
          <a:ext cx="7358114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Řeckou republikou a Bulharskou republikou.</a:t>
                      </a:r>
                    </a:p>
                    <a:p>
                      <a:pPr marL="0" indent="0">
                        <a:buNone/>
                      </a:pPr>
                      <a:endParaRPr lang="cs-CZ" baseline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1902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8080"/>
            </a:gs>
            <a:gs pos="50000">
              <a:srgbClr val="66FFCC"/>
            </a:gs>
            <a:gs pos="89000">
              <a:srgbClr val="CCCC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661020"/>
              </p:ext>
            </p:extLst>
          </p:nvPr>
        </p:nvGraphicFramePr>
        <p:xfrm>
          <a:off x="611560" y="100539"/>
          <a:ext cx="7358114" cy="676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122874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http://cs.wikipedia.org/wiki/Soubor:Mytikas_summit_PJS.jpg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http://cs.wikipedia.org/wiki/Soubor:Fig_interior.jpg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http://cs.wikipedia.org/wiki/Soubor:Olea_europaea_g2.jpg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http://cs.wikipedia.org/wiki/Soubor:Close_up_grapes.jpg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http://cs.wikipedia.org/wiki/Soubor:2006_01_21_Ath%C3%A8nes_Parth%C3%A9non.JPG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http://cs.wikipedia.org/wiki/Soubor:Achilleion_in_Kerkyra.jpg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http://cs.wikipedia.org/wiki/Soubor:Olympus_Litochoro.JPG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http://cs.wikipedia.org/wiki/Soubor:Selo_Kostenets_001.jpg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http://cs.wikipedia.org/wiki/Soubor:Nestos_or_Mesta_River_-_Greece-Bulgaria.jpg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http://cs.wikipedia.org/wiki/Soubor:Nesebar-oldtown-imagesfrombulgaria.jpg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http://cs.wikipedia.org/wiki/Soubor:Town_of_Primorsko_aerial_Boby_Dimitrov.jpg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http://cs.wikipedia.org/wiki/Soubor:Bulgaria-Sunny_Beach-08.jpg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http://cs.wikipedia.org/wiki/Soubor:Sozopol2.jpg</a:t>
                      </a: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http://cs.wikipedia.org/wiki/Soubor:AlexanderNevskyCathedral-Sofia-6.jpg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965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611</Words>
  <Application>Microsoft Office PowerPoint</Application>
  <PresentationFormat>Předvádění na obrazovce (4:3)</PresentationFormat>
  <Paragraphs>207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ŘECKO A BULHARSKO</vt:lpstr>
      <vt:lpstr>Prezentace aplikace PowerPoint</vt:lpstr>
      <vt:lpstr>ŘECKÁ REPUBLIKA</vt:lpstr>
      <vt:lpstr>POLOHA</vt:lpstr>
      <vt:lpstr>OSTROVY A POLOOSTROVY</vt:lpstr>
      <vt:lpstr>Prezentace aplikace PowerPoint</vt:lpstr>
      <vt:lpstr>ZEMĚDĚLSTVÍ</vt:lpstr>
      <vt:lpstr>HLAVNÍ MĚSTO - ATHÉNY</vt:lpstr>
      <vt:lpstr>Prezentace aplikace PowerPoint</vt:lpstr>
      <vt:lpstr>VYZNAČTE, KTERÁ TVRZENÍ JSOU PRAVDIVÁ</vt:lpstr>
      <vt:lpstr>BULHARSKÁ REPUBLIKA</vt:lpstr>
      <vt:lpstr>POLOHA</vt:lpstr>
      <vt:lpstr>POVRCH A VODSTVO</vt:lpstr>
      <vt:lpstr>ZEMĚDĚLSTVÍ</vt:lpstr>
      <vt:lpstr>PŘÍMOŘSKÁ  LETOVISKA</vt:lpstr>
      <vt:lpstr>MĚSTA</vt:lpstr>
      <vt:lpstr>ŠKRTNĚTE SLOVA, KTERÁ DO VĚT NEPATŘÍ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ŘECKO A BULHARSKO</dc:title>
  <dc:creator>Simona</dc:creator>
  <cp:lastModifiedBy>Simona</cp:lastModifiedBy>
  <cp:revision>107</cp:revision>
  <dcterms:created xsi:type="dcterms:W3CDTF">2012-04-22T09:34:34Z</dcterms:created>
  <dcterms:modified xsi:type="dcterms:W3CDTF">2012-06-21T17:04:58Z</dcterms:modified>
</cp:coreProperties>
</file>