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FF6600"/>
    <a:srgbClr val="FF9933"/>
    <a:srgbClr val="0099FF"/>
    <a:srgbClr val="66FFCC"/>
    <a:srgbClr val="33CC33"/>
    <a:srgbClr val="99FF66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6" autoAdjust="0"/>
    <p:restoredTop sz="94660"/>
  </p:normalViewPr>
  <p:slideViewPr>
    <p:cSldViewPr>
      <p:cViewPr varScale="1">
        <p:scale>
          <a:sx n="69" d="100"/>
          <a:sy n="69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1539F-288A-415C-95D6-299FB2A4DC9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2291-D943-4D8D-8521-5ACCB07A0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624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1539F-288A-415C-95D6-299FB2A4DC9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2291-D943-4D8D-8521-5ACCB07A0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263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1539F-288A-415C-95D6-299FB2A4DC9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2291-D943-4D8D-8521-5ACCB07A0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633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1539F-288A-415C-95D6-299FB2A4DC9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2291-D943-4D8D-8521-5ACCB07A0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293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1539F-288A-415C-95D6-299FB2A4DC9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2291-D943-4D8D-8521-5ACCB07A0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417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1539F-288A-415C-95D6-299FB2A4DC9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2291-D943-4D8D-8521-5ACCB07A0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297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1539F-288A-415C-95D6-299FB2A4DC9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2291-D943-4D8D-8521-5ACCB07A0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102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1539F-288A-415C-95D6-299FB2A4DC9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2291-D943-4D8D-8521-5ACCB07A0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257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1539F-288A-415C-95D6-299FB2A4DC9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2291-D943-4D8D-8521-5ACCB07A0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638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1539F-288A-415C-95D6-299FB2A4DC9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2291-D943-4D8D-8521-5ACCB07A0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039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1539F-288A-415C-95D6-299FB2A4DC9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2291-D943-4D8D-8521-5ACCB07A0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434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1650">
              <a:srgbClr val="99FF66"/>
            </a:gs>
            <a:gs pos="22000">
              <a:srgbClr val="FFFFCC"/>
            </a:gs>
            <a:gs pos="67000">
              <a:srgbClr val="33CC33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41539F-288A-415C-95D6-299FB2A4DC9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2291-D943-4D8D-8521-5ACCB07A0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739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CHORVATSKO A SLOVINSKO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1690688" y="2413338"/>
            <a:ext cx="576103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VY_32_INOVACE_12_A_17_Chorvatsko a  Slovinsko</a:t>
            </a:r>
            <a:endParaRPr lang="cs-CZ" dirty="0"/>
          </a:p>
          <a:p>
            <a:r>
              <a:rPr lang="cs-CZ" dirty="0"/>
              <a:t>Téma:   Vlastivěda - </a:t>
            </a:r>
            <a:r>
              <a:rPr lang="cs-CZ" dirty="0" smtClean="0"/>
              <a:t>Evropa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8" y="5013176"/>
            <a:ext cx="5761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6807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1263456"/>
              </p:ext>
            </p:extLst>
          </p:nvPr>
        </p:nvGraphicFramePr>
        <p:xfrm>
          <a:off x="1187624" y="1412776"/>
          <a:ext cx="6834212" cy="3645747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Simona Stránská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června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června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Chorvatsko a Slovinsko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Republika,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poloha, poloostrov, ostrov, povrch, vodstvo, město, turistické letovisko.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0993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REPUBLIKA SLOVINSKO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</a:t>
            </a:r>
            <a:r>
              <a:rPr lang="cs-CZ" dirty="0" smtClean="0"/>
              <a:t>: Lublaň</a:t>
            </a:r>
          </a:p>
          <a:p>
            <a:pPr marL="0" indent="0">
              <a:buNone/>
            </a:pPr>
            <a:r>
              <a:rPr lang="cs-CZ" b="1" dirty="0" smtClean="0"/>
              <a:t>Počet obyvate</a:t>
            </a:r>
            <a:r>
              <a:rPr lang="cs-CZ" dirty="0" smtClean="0"/>
              <a:t>l: 1 965 000</a:t>
            </a:r>
          </a:p>
          <a:p>
            <a:pPr marL="0" indent="0">
              <a:buNone/>
            </a:pPr>
            <a:r>
              <a:rPr lang="cs-CZ" b="1" dirty="0" smtClean="0"/>
              <a:t>Rozloha</a:t>
            </a:r>
            <a:r>
              <a:rPr lang="cs-CZ" dirty="0" smtClean="0"/>
              <a:t>: 20 273km²</a:t>
            </a:r>
          </a:p>
          <a:p>
            <a:pPr marL="0" indent="0">
              <a:buNone/>
            </a:pPr>
            <a:r>
              <a:rPr lang="cs-CZ" b="1" dirty="0" smtClean="0"/>
              <a:t>Úřední jazyk</a:t>
            </a:r>
            <a:r>
              <a:rPr lang="cs-CZ" dirty="0" smtClean="0"/>
              <a:t>: slovinština</a:t>
            </a:r>
          </a:p>
          <a:p>
            <a:pPr marL="0" indent="0">
              <a:buNone/>
            </a:pPr>
            <a:r>
              <a:rPr lang="cs-CZ" dirty="0" smtClean="0"/>
              <a:t>- je členem Evropské unie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4203764" y="2213704"/>
            <a:ext cx="4812463" cy="4655747"/>
            <a:chOff x="4203764" y="2213704"/>
            <a:chExt cx="4812463" cy="4655747"/>
          </a:xfrm>
        </p:grpSpPr>
        <p:pic>
          <p:nvPicPr>
            <p:cNvPr id="5" name="Picture 2" descr="C:\Users\Simona\Desktop\Barevné hotovo\Slovinsko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2721" b="87097" l="0" r="9972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3764" y="2213704"/>
              <a:ext cx="4812463" cy="46557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5787335" y="4172246"/>
              <a:ext cx="82266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Lublaň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 rot="1093650">
              <a:off x="4972189" y="3624695"/>
              <a:ext cx="11987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Julské Alpy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8118580" y="4172245"/>
              <a:ext cx="7209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Dráva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286503" y="5157192"/>
              <a:ext cx="6086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Sáva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70548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POLOHA,POVRCH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728" y="1668580"/>
            <a:ext cx="8928992" cy="494957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Sousední státy</a:t>
            </a:r>
            <a:r>
              <a:rPr lang="cs-CZ" dirty="0" smtClean="0"/>
              <a:t>:                      </a:t>
            </a:r>
            <a:r>
              <a:rPr lang="cs-CZ" b="1" dirty="0" smtClean="0"/>
              <a:t>Povrch</a:t>
            </a:r>
            <a:r>
              <a:rPr lang="cs-CZ" dirty="0" smtClean="0"/>
              <a:t>: Julské Alpy</a:t>
            </a:r>
          </a:p>
          <a:p>
            <a:pPr marL="0" indent="0">
              <a:buNone/>
            </a:pPr>
            <a:r>
              <a:rPr lang="cs-CZ" dirty="0" smtClean="0"/>
              <a:t>A. Rakousko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B. Maďarsko                           		</a:t>
            </a:r>
            <a:r>
              <a:rPr lang="cs-CZ" b="1" dirty="0" smtClean="0"/>
              <a:t>Vodstvo</a:t>
            </a:r>
          </a:p>
          <a:p>
            <a:pPr marL="0" indent="0">
              <a:buNone/>
            </a:pPr>
            <a:r>
              <a:rPr lang="cs-CZ" dirty="0" smtClean="0"/>
              <a:t>C. Chorvatsko                         		</a:t>
            </a:r>
            <a:r>
              <a:rPr lang="cs-CZ" b="1" dirty="0" smtClean="0"/>
              <a:t>Moře:</a:t>
            </a:r>
            <a:r>
              <a:rPr lang="cs-CZ" dirty="0" smtClean="0"/>
              <a:t> Jaderské</a:t>
            </a:r>
          </a:p>
          <a:p>
            <a:pPr marL="0" indent="0">
              <a:buNone/>
            </a:pPr>
            <a:r>
              <a:rPr lang="cs-CZ" dirty="0" smtClean="0"/>
              <a:t>D. Itálie                                     	</a:t>
            </a:r>
            <a:r>
              <a:rPr lang="cs-CZ" b="1" dirty="0" smtClean="0"/>
              <a:t>Řeky</a:t>
            </a:r>
            <a:r>
              <a:rPr lang="cs-CZ" dirty="0" smtClean="0"/>
              <a:t>: Dráva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Sáva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2325448" y="3560500"/>
            <a:ext cx="3191864" cy="2668662"/>
            <a:chOff x="1547664" y="3697339"/>
            <a:chExt cx="3191864" cy="2668662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18574">
              <a:off x="2336034" y="4184218"/>
              <a:ext cx="1168718" cy="80978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3896847"/>
              <a:ext cx="1872208" cy="2469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57849">
              <a:off x="1892225" y="3704054"/>
              <a:ext cx="2056336" cy="74603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prstClr val="black"/>
                <a:srgbClr val="FFFF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15482">
              <a:off x="2581569" y="3990346"/>
              <a:ext cx="1813586" cy="17245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prstClr val="black"/>
                <a:schemeClr val="accent6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33983">
              <a:off x="3103232" y="3697339"/>
              <a:ext cx="1636296" cy="9160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153228" y="4483309"/>
              <a:ext cx="3305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D</a:t>
              </a:r>
              <a:endParaRPr lang="cs-CZ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266625" y="4404443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973623" y="3970696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920393" y="3910874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7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830272">
              <a:off x="1624661" y="5229943"/>
              <a:ext cx="485004" cy="5157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 rot="2688341">
              <a:off x="2455441" y="5166930"/>
              <a:ext cx="15628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Jaderské moře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42265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Lublaň</a:t>
            </a:r>
            <a:r>
              <a:rPr lang="cs-CZ" dirty="0" smtClean="0"/>
              <a:t> - hlavní město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- letiště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- </a:t>
            </a:r>
            <a:r>
              <a:rPr lang="cs-CZ" dirty="0" err="1" smtClean="0"/>
              <a:t>Trojmostí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b="1" dirty="0" err="1" smtClean="0"/>
              <a:t>Maribor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Piran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56792"/>
            <a:ext cx="3425957" cy="25694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3635896" y="2841526"/>
            <a:ext cx="864096" cy="2274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843046"/>
            <a:ext cx="3384376" cy="25382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691680" y="4581128"/>
            <a:ext cx="57606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9156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3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8000"/>
                            </p:stCondLst>
                            <p:childTnLst>
                              <p:par>
                                <p:cTn id="36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000"/>
                            </p:stCondLst>
                            <p:childTnLst>
                              <p:par>
                                <p:cTn id="42" presetID="3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1650">
              <a:srgbClr val="66FFCC"/>
            </a:gs>
            <a:gs pos="22000">
              <a:srgbClr val="FFFFCC"/>
            </a:gs>
            <a:gs pos="67000">
              <a:srgbClr val="0099FF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CHORVATSKÁ REPUBLIKA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</a:t>
            </a:r>
            <a:r>
              <a:rPr lang="cs-CZ" dirty="0" smtClean="0"/>
              <a:t>: </a:t>
            </a:r>
            <a:r>
              <a:rPr lang="cs-CZ" dirty="0" err="1" smtClean="0"/>
              <a:t>Zahřeb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Počet obyvatel</a:t>
            </a:r>
            <a:r>
              <a:rPr lang="cs-CZ" dirty="0" smtClean="0"/>
              <a:t>: 4 290 600</a:t>
            </a:r>
          </a:p>
          <a:p>
            <a:pPr marL="0" indent="0">
              <a:buNone/>
            </a:pPr>
            <a:r>
              <a:rPr lang="cs-CZ" b="1" dirty="0" smtClean="0"/>
              <a:t>Rozloha</a:t>
            </a:r>
            <a:r>
              <a:rPr lang="cs-CZ" dirty="0" smtClean="0"/>
              <a:t>: 56 540km²</a:t>
            </a:r>
          </a:p>
          <a:p>
            <a:pPr marL="0" indent="0">
              <a:buNone/>
            </a:pPr>
            <a:r>
              <a:rPr lang="cs-CZ" b="1" dirty="0" smtClean="0"/>
              <a:t>Úřední jazyk</a:t>
            </a:r>
            <a:r>
              <a:rPr lang="cs-CZ" dirty="0" smtClean="0"/>
              <a:t>: chorvatština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5004048" y="1439917"/>
            <a:ext cx="4251792" cy="5043744"/>
            <a:chOff x="5004048" y="1439917"/>
            <a:chExt cx="4251792" cy="5043744"/>
          </a:xfrm>
        </p:grpSpPr>
        <p:pic>
          <p:nvPicPr>
            <p:cNvPr id="2050" name="Picture 2" descr="C:\Users\Simona\Desktop\Barevné hotovo\Chorvatsko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424" b="99294" l="8990" r="9357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221388">
              <a:off x="5095463" y="1439917"/>
              <a:ext cx="4160377" cy="50437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588224" y="2735146"/>
              <a:ext cx="8494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err="1" smtClean="0"/>
                <a:t>Zahřeb</a:t>
              </a:r>
              <a:endParaRPr lang="cs-CZ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 rot="1514794">
              <a:off x="6849683" y="2414381"/>
              <a:ext cx="7209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Dráva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7812360" y="3356992"/>
              <a:ext cx="6086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Sáva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796136" y="4255190"/>
              <a:ext cx="5922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Krka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 rot="3584691">
              <a:off x="6096367" y="4163005"/>
              <a:ext cx="12232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Dinárské h.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184068" y="1952716"/>
              <a:ext cx="12241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poloostrov Istrie</a:t>
              </a:r>
              <a:endParaRPr lang="cs-CZ" dirty="0"/>
            </a:p>
          </p:txBody>
        </p:sp>
        <p:cxnSp>
          <p:nvCxnSpPr>
            <p:cNvPr id="11" name="Přímá spojnice se šipkou 10"/>
            <p:cNvCxnSpPr/>
            <p:nvPr/>
          </p:nvCxnSpPr>
          <p:spPr>
            <a:xfrm flipH="1">
              <a:off x="5004048" y="2599047"/>
              <a:ext cx="432048" cy="320765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60861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1650">
              <a:srgbClr val="66FFCC"/>
            </a:gs>
            <a:gs pos="22000">
              <a:srgbClr val="FFFFCC"/>
            </a:gs>
            <a:gs pos="67000">
              <a:srgbClr val="0099FF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přímořský stát</a:t>
            </a:r>
          </a:p>
          <a:p>
            <a:pPr marL="0" indent="0">
              <a:buNone/>
            </a:pPr>
            <a:r>
              <a:rPr lang="cs-CZ" dirty="0" smtClean="0"/>
              <a:t>- patří k němu poloostrov </a:t>
            </a:r>
            <a:r>
              <a:rPr lang="cs-CZ" b="1" dirty="0" smtClean="0"/>
              <a:t>Istrie</a:t>
            </a:r>
          </a:p>
          <a:p>
            <a:pPr marL="0" indent="0">
              <a:buNone/>
            </a:pPr>
            <a:r>
              <a:rPr lang="cs-CZ" b="1" dirty="0" smtClean="0"/>
              <a:t>Sousední státy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A) Slovinsko</a:t>
            </a:r>
          </a:p>
          <a:p>
            <a:pPr marL="0" indent="0">
              <a:buNone/>
            </a:pPr>
            <a:r>
              <a:rPr lang="cs-CZ" dirty="0" smtClean="0"/>
              <a:t>B) Maďarsko</a:t>
            </a:r>
          </a:p>
          <a:p>
            <a:pPr marL="0" indent="0">
              <a:buNone/>
            </a:pPr>
            <a:r>
              <a:rPr lang="cs-CZ" dirty="0" smtClean="0"/>
              <a:t>C) Srbsko</a:t>
            </a:r>
          </a:p>
          <a:p>
            <a:pPr marL="0" indent="0">
              <a:buNone/>
            </a:pPr>
            <a:r>
              <a:rPr lang="cs-CZ" dirty="0" smtClean="0"/>
              <a:t>D) Bosna a Hercegovina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3961589" y="2783112"/>
            <a:ext cx="3364678" cy="3052988"/>
            <a:chOff x="3961589" y="2783112"/>
            <a:chExt cx="3364678" cy="3052988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3967" y="3095231"/>
              <a:ext cx="2881837" cy="27408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070188">
              <a:off x="3961589" y="3378341"/>
              <a:ext cx="1812272" cy="12541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5" name="Picture 3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prstClr val="black"/>
                <a:srgbClr val="FFFF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733722">
              <a:off x="5189216" y="2783112"/>
              <a:ext cx="1907731" cy="124248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6" name="Picture 4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017710">
              <a:off x="5709393" y="3873161"/>
              <a:ext cx="1879392" cy="13543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7" name="Picture 5"/>
            <p:cNvPicPr>
              <a:picLocks noChangeAspect="1" noChangeArrowheads="1"/>
            </p:cNvPicPr>
            <p:nvPr/>
          </p:nvPicPr>
          <p:blipFill>
            <a:blip r:embed="rId7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033720">
              <a:off x="5125433" y="4130317"/>
              <a:ext cx="1660212" cy="14931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4800804" y="3651773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143081" y="3188113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649089" y="4365673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724885" y="4465665"/>
              <a:ext cx="3305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D</a:t>
              </a:r>
              <a:endParaRPr lang="cs-CZ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 rot="2429115">
              <a:off x="4283044" y="4989581"/>
              <a:ext cx="15628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Jaderské moře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4518444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1650">
              <a:srgbClr val="66FFCC"/>
            </a:gs>
            <a:gs pos="22000">
              <a:srgbClr val="FFFFCC"/>
            </a:gs>
            <a:gs pos="67000">
              <a:srgbClr val="0099FF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Moře</a:t>
            </a:r>
            <a:r>
              <a:rPr lang="cs-CZ" dirty="0" smtClean="0"/>
              <a:t>: Jaderské</a:t>
            </a:r>
          </a:p>
          <a:p>
            <a:pPr>
              <a:buFontTx/>
              <a:buChar char="-"/>
            </a:pPr>
            <a:r>
              <a:rPr lang="cs-CZ" dirty="0" smtClean="0"/>
              <a:t>téměř celé pobřeží se nazývá </a:t>
            </a:r>
            <a:r>
              <a:rPr lang="cs-CZ" b="1" i="1" dirty="0" smtClean="0"/>
              <a:t>Dalmácie</a:t>
            </a:r>
          </a:p>
          <a:p>
            <a:pPr marL="0" indent="0">
              <a:buNone/>
            </a:pPr>
            <a:r>
              <a:rPr lang="cs-CZ" b="1" dirty="0" smtClean="0"/>
              <a:t>Jezera</a:t>
            </a:r>
            <a:r>
              <a:rPr lang="cs-CZ" dirty="0" smtClean="0"/>
              <a:t>: Plitvická     </a:t>
            </a:r>
            <a:r>
              <a:rPr lang="cs-CZ" b="1" dirty="0" smtClean="0"/>
              <a:t>Vodopády</a:t>
            </a:r>
            <a:r>
              <a:rPr lang="cs-CZ" dirty="0" smtClean="0"/>
              <a:t>: </a:t>
            </a:r>
            <a:r>
              <a:rPr lang="cs-CZ" dirty="0" err="1" smtClean="0"/>
              <a:t>Skradinské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388" y="3005513"/>
            <a:ext cx="3222523" cy="24168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227429"/>
            <a:ext cx="3168352" cy="20119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877272"/>
            <a:ext cx="12359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Řeky: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21944" y="5877272"/>
            <a:ext cx="1139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Dráva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3352" y="5877272"/>
            <a:ext cx="13706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Plitvica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5938828"/>
            <a:ext cx="9102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Krka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2339752" y="3005513"/>
            <a:ext cx="504056" cy="1354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372200" y="3005513"/>
            <a:ext cx="288032" cy="677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510127" y="5938827"/>
            <a:ext cx="9412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Sáva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27687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4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8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2000"/>
                            </p:stCondLst>
                            <p:childTnLst>
                              <p:par>
                                <p:cTn id="64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6000"/>
                            </p:stCondLst>
                            <p:childTnLst>
                              <p:par>
                                <p:cTn id="70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0"/>
                            </p:stCondLst>
                            <p:childTnLst>
                              <p:par>
                                <p:cTn id="76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1650">
              <a:srgbClr val="66FFCC"/>
            </a:gs>
            <a:gs pos="22000">
              <a:srgbClr val="FFFFCC"/>
            </a:gs>
            <a:gs pos="67000">
              <a:srgbClr val="0099FF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TURISTICKÁ LETOVISKA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72904"/>
            <a:ext cx="8579296" cy="535210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Rijeka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Zadar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Split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Makarska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Dubrovník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Pula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Poreč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1722" y="4356339"/>
            <a:ext cx="3392405" cy="226867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3" y="1272903"/>
            <a:ext cx="2736303" cy="205222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2708920"/>
            <a:ext cx="3477939" cy="231862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763688" y="4581128"/>
            <a:ext cx="56803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771800" y="3868233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555776" y="2708920"/>
            <a:ext cx="432048" cy="5622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8904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2000"/>
                            </p:stCondLst>
                            <p:childTnLst>
                              <p:par>
                                <p:cTn id="31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4000"/>
                            </p:stCondLst>
                            <p:childTnLst>
                              <p:par>
                                <p:cTn id="47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1650">
              <a:srgbClr val="66FFCC"/>
            </a:gs>
            <a:gs pos="22000">
              <a:srgbClr val="FFFFCC"/>
            </a:gs>
            <a:gs pos="67000">
              <a:srgbClr val="0099FF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VYZNAČTE, KTERÁ TVRZENÍ JSOU PRAVDIVÁ.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Hlavní město Slovinska je Lublaň.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Pobřeží Slovinska omývá Severní moře.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Zadar je hlavní město Chorvatska.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Chorvatsko je vnitrozemský stát.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V Chorvatsku můžete navštívit Plitvická jezera.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ANO - NE</a:t>
            </a:r>
          </a:p>
          <a:p>
            <a:r>
              <a:rPr lang="cs-CZ" dirty="0" smtClean="0"/>
              <a:t>Lidé se jezdí koupat k Baltickému moři.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Mezi turistická letoviska patří Zadar, Split a </a:t>
            </a:r>
            <a:r>
              <a:rPr lang="cs-CZ" dirty="0" err="1" smtClean="0"/>
              <a:t>Makarska</a:t>
            </a:r>
            <a:r>
              <a:rPr lang="cs-CZ" dirty="0" smtClean="0"/>
              <a:t>. </a:t>
            </a:r>
            <a:r>
              <a:rPr lang="cs-CZ" b="1" dirty="0" smtClean="0"/>
              <a:t>ANO - NE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67572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1650">
              <a:srgbClr val="FF9933"/>
            </a:gs>
            <a:gs pos="22000">
              <a:srgbClr val="FFFFCC"/>
            </a:gs>
            <a:gs pos="67000">
              <a:srgbClr val="FF6600"/>
            </a:gs>
            <a:gs pos="77000">
              <a:srgbClr val="FF99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DALŠÍ STÁTY BALKÁNSKÉHO POLOOSTROVA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50691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BOSNA A HERCEGOVINA</a:t>
            </a:r>
          </a:p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Sarajevo</a:t>
            </a:r>
          </a:p>
          <a:p>
            <a:pPr marL="0" indent="0">
              <a:buNone/>
            </a:pPr>
            <a:r>
              <a:rPr lang="cs-CZ" b="1" dirty="0" smtClean="0"/>
              <a:t>SRBSKO</a:t>
            </a:r>
          </a:p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Bělehrad</a:t>
            </a:r>
          </a:p>
          <a:p>
            <a:pPr marL="0" indent="0">
              <a:buNone/>
            </a:pPr>
            <a:r>
              <a:rPr lang="cs-CZ" b="1" dirty="0" smtClean="0"/>
              <a:t>ČERNÁ HORA</a:t>
            </a:r>
          </a:p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err="1" smtClean="0"/>
              <a:t>Podgorica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KOSOVO</a:t>
            </a:r>
          </a:p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err="1" smtClean="0"/>
              <a:t>Priština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MAKEDONIE</a:t>
            </a:r>
          </a:p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Skopje</a:t>
            </a:r>
          </a:p>
          <a:p>
            <a:pPr marL="0" indent="0">
              <a:buNone/>
            </a:pPr>
            <a:r>
              <a:rPr lang="cs-CZ" b="1" dirty="0" smtClean="0"/>
              <a:t>ALBÁNIE </a:t>
            </a:r>
          </a:p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Tirana</a:t>
            </a:r>
            <a:endParaRPr lang="cs-CZ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4499992" y="1556792"/>
            <a:ext cx="3984460" cy="4854712"/>
            <a:chOff x="4499992" y="1556792"/>
            <a:chExt cx="3984460" cy="4854712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99992" y="1556792"/>
              <a:ext cx="3984460" cy="4854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003063" y="4972526"/>
              <a:ext cx="7823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Tirana</a:t>
              </a:r>
              <a:endParaRPr lang="cs-CZ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785393" y="4603194"/>
              <a:ext cx="8193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Skopje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492222" y="3984148"/>
              <a:ext cx="9082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err="1" smtClean="0"/>
                <a:t>Priština</a:t>
              </a:r>
              <a:endParaRPr lang="cs-CZ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579265" y="3573016"/>
              <a:ext cx="112793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err="1" smtClean="0"/>
                <a:t>Podgorica</a:t>
              </a:r>
              <a:endParaRPr lang="cs-CZ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431244" y="2782563"/>
              <a:ext cx="103881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Bělehrad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141356" y="2782563"/>
              <a:ext cx="100187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Sarajevo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643001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1650">
              <a:srgbClr val="FF9933"/>
            </a:gs>
            <a:gs pos="22000">
              <a:srgbClr val="FFFFCC"/>
            </a:gs>
            <a:gs pos="67000">
              <a:srgbClr val="FF6600"/>
            </a:gs>
            <a:gs pos="77000">
              <a:srgbClr val="FF99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0702349"/>
              </p:ext>
            </p:extLst>
          </p:nvPr>
        </p:nvGraphicFramePr>
        <p:xfrm>
          <a:off x="827584" y="332656"/>
          <a:ext cx="7358114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e Slovinskou republikou a Chorvatskou republikou.</a:t>
                      </a:r>
                    </a:p>
                    <a:p>
                      <a:pPr marL="0" indent="0">
                        <a:buNone/>
                      </a:pPr>
                      <a:endParaRPr lang="cs-CZ" baseline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69313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1650">
              <a:srgbClr val="FF9933"/>
            </a:gs>
            <a:gs pos="22000">
              <a:srgbClr val="FFFFCC"/>
            </a:gs>
            <a:gs pos="67000">
              <a:srgbClr val="FF6600"/>
            </a:gs>
            <a:gs pos="77000">
              <a:srgbClr val="FF99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3155508"/>
              </p:ext>
            </p:extLst>
          </p:nvPr>
        </p:nvGraphicFramePr>
        <p:xfrm>
          <a:off x="971600" y="1196752"/>
          <a:ext cx="7358114" cy="37955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http://cs.wikipedia.org/wiki/Soubor:Plitvicer_Seen_1.jpg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http://cs.wikipedia.org/wiki/Soubor:Krka_falls.jpg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http://cs.wikipedia.org/wiki/Soubor:Pula-avion.JPG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http://cs.wikipedia.org/wiki/Soubor:Makarska_from_port.jpg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http://cs.wikipedia.org/wiki/Soubor:Dubrovnik_city_walls_01.jpg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http://cs.wikipedia.org/wiki/Soubor:Tromostovje_2.JPG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http://cs.wikipedia.org/wiki/Soubor:Piran_-_overview.jpg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1952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315</TotalTime>
  <Words>471</Words>
  <Application>Microsoft Office PowerPoint</Application>
  <PresentationFormat>Předvádění na obrazovce (4:3)</PresentationFormat>
  <Paragraphs>149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CHORVATSKO A SLOVINSKO</vt:lpstr>
      <vt:lpstr>Prezentace aplikace PowerPoint</vt:lpstr>
      <vt:lpstr>REPUBLIKA SLOVINSKO</vt:lpstr>
      <vt:lpstr>POLOHA,POVRCH A VODSTVO</vt:lpstr>
      <vt:lpstr>MĚSTA</vt:lpstr>
      <vt:lpstr>CHORVATSKÁ REPUBLIKA</vt:lpstr>
      <vt:lpstr>POLOHA</vt:lpstr>
      <vt:lpstr>VODSTVO</vt:lpstr>
      <vt:lpstr>TURISTICKÁ LETOVISKA</vt:lpstr>
      <vt:lpstr>VYZNAČTE, KTERÁ TVRZENÍ JSOU PRAVDIVÁ.</vt:lpstr>
      <vt:lpstr>DALŠÍ STÁTY BALKÁNSKÉHO POLOOSTROVA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CHORVATSKO A SLOVINSKO</dc:title>
  <dc:creator>Simona</dc:creator>
  <cp:lastModifiedBy>Simona</cp:lastModifiedBy>
  <cp:revision>94</cp:revision>
  <dcterms:created xsi:type="dcterms:W3CDTF">2012-04-22T09:38:53Z</dcterms:created>
  <dcterms:modified xsi:type="dcterms:W3CDTF">2012-06-21T17:05:31Z</dcterms:modified>
</cp:coreProperties>
</file>