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64" r:id="rId4"/>
    <p:sldId id="265" r:id="rId5"/>
    <p:sldId id="257" r:id="rId6"/>
    <p:sldId id="259" r:id="rId7"/>
    <p:sldId id="260" r:id="rId8"/>
    <p:sldId id="261" r:id="rId9"/>
    <p:sldId id="262" r:id="rId10"/>
    <p:sldId id="263" r:id="rId11"/>
    <p:sldId id="266" r:id="rId12"/>
    <p:sldId id="269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66FFFF"/>
    <a:srgbClr val="00FF99"/>
    <a:srgbClr val="0066FF"/>
    <a:srgbClr val="CCFF99"/>
    <a:srgbClr val="FF5050"/>
    <a:srgbClr val="FFCC66"/>
    <a:srgbClr val="996633"/>
    <a:srgbClr val="777777"/>
    <a:srgbClr val="C0C0C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106B3-93AF-4200-9C75-59AC93D2F8A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320DA-8576-4D45-97B1-127F6EA833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60554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106B3-93AF-4200-9C75-59AC93D2F8A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320DA-8576-4D45-97B1-127F6EA833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33451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106B3-93AF-4200-9C75-59AC93D2F8A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320DA-8576-4D45-97B1-127F6EA833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7538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106B3-93AF-4200-9C75-59AC93D2F8A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320DA-8576-4D45-97B1-127F6EA833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85997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106B3-93AF-4200-9C75-59AC93D2F8A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320DA-8576-4D45-97B1-127F6EA833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77342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106B3-93AF-4200-9C75-59AC93D2F8A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320DA-8576-4D45-97B1-127F6EA833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994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106B3-93AF-4200-9C75-59AC93D2F8A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320DA-8576-4D45-97B1-127F6EA833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6773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106B3-93AF-4200-9C75-59AC93D2F8A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320DA-8576-4D45-97B1-127F6EA833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37229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106B3-93AF-4200-9C75-59AC93D2F8A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320DA-8576-4D45-97B1-127F6EA833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35651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106B3-93AF-4200-9C75-59AC93D2F8A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320DA-8576-4D45-97B1-127F6EA833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5677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106B3-93AF-4200-9C75-59AC93D2F8A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320DA-8576-4D45-97B1-127F6EA833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125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66FF33"/>
            </a:gs>
            <a:gs pos="50000">
              <a:srgbClr val="FF3399"/>
            </a:gs>
            <a:gs pos="100000">
              <a:srgbClr val="FFFF99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B106B3-93AF-4200-9C75-59AC93D2F8AD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D320DA-8576-4D45-97B1-127F6EA833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7311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6" Type="http://schemas.openxmlformats.org/officeDocument/2006/relationships/image" Target="../media/image8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66FF33"/>
            </a:gs>
            <a:gs pos="50000">
              <a:srgbClr val="FF3399"/>
            </a:gs>
            <a:gs pos="100000">
              <a:srgbClr val="FFFF99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smtClean="0"/>
              <a:t>BĚLORUSKO, LITVA</a:t>
            </a:r>
            <a:r>
              <a:rPr lang="cs-CZ" b="1" dirty="0" smtClean="0"/>
              <a:t>, LOTYŠSKO A ESTONSKO</a:t>
            </a:r>
            <a:endParaRPr lang="cs-CZ" b="1" dirty="0"/>
          </a:p>
        </p:txBody>
      </p:sp>
      <p:sp>
        <p:nvSpPr>
          <p:cNvPr id="2" name="Obdélník 1"/>
          <p:cNvSpPr/>
          <p:nvPr/>
        </p:nvSpPr>
        <p:spPr>
          <a:xfrm>
            <a:off x="1115616" y="2413338"/>
            <a:ext cx="705678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 školy:  Základní škola Karla Klíče Hostinné</a:t>
            </a:r>
          </a:p>
          <a:p>
            <a:r>
              <a:rPr lang="cs-CZ" dirty="0"/>
              <a:t>Autor:  Mgr. Simona Stránská</a:t>
            </a:r>
          </a:p>
          <a:p>
            <a:r>
              <a:rPr lang="cs-CZ" dirty="0"/>
              <a:t>Název:  </a:t>
            </a:r>
            <a:r>
              <a:rPr lang="cs-CZ" dirty="0" smtClean="0"/>
              <a:t>VY_32_INOVACE_12_A_18_Bělorusko, Litva, Lotyšsko a  Estonsko</a:t>
            </a:r>
            <a:endParaRPr lang="cs-CZ" dirty="0"/>
          </a:p>
          <a:p>
            <a:r>
              <a:rPr lang="cs-CZ" dirty="0"/>
              <a:t>Téma:   Vlastivěda - </a:t>
            </a:r>
            <a:r>
              <a:rPr lang="cs-CZ" dirty="0" smtClean="0"/>
              <a:t>Evropa</a:t>
            </a:r>
            <a:endParaRPr lang="cs-CZ" dirty="0"/>
          </a:p>
          <a:p>
            <a:r>
              <a:rPr lang="cs-CZ" dirty="0"/>
              <a:t>Číslo projektu: CZ.1.07/1.4.00/21.2131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0600" y="4797152"/>
            <a:ext cx="5761037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25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2735331"/>
              </p:ext>
            </p:extLst>
          </p:nvPr>
        </p:nvGraphicFramePr>
        <p:xfrm>
          <a:off x="1259632" y="1196752"/>
          <a:ext cx="6834212" cy="3645747"/>
        </p:xfrm>
        <a:graphic>
          <a:graphicData uri="http://schemas.openxmlformats.org/drawingml/2006/table">
            <a:tbl>
              <a:tblPr firstRow="1" bandRow="1"/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Simona Stránská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Vytvořeno dne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června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Odpilotováno dne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15.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června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Evropa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Bělorusko, Litva, Lotyšsko a Estonsko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Klíčová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Republika,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poloha, povrch, vodstvo, přímořský a vnitrozemský stát.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3266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66FF33"/>
            </a:gs>
            <a:gs pos="50000">
              <a:srgbClr val="FF3399"/>
            </a:gs>
            <a:gs pos="100000">
              <a:srgbClr val="FFFF99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BĚLORUSKÁ REPUBLIKA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Hlavní město: </a:t>
            </a:r>
            <a:r>
              <a:rPr lang="cs-CZ" dirty="0" smtClean="0"/>
              <a:t>Minsk</a:t>
            </a:r>
          </a:p>
          <a:p>
            <a:pPr marL="0" indent="0">
              <a:buNone/>
            </a:pPr>
            <a:r>
              <a:rPr lang="cs-CZ" b="1" dirty="0" smtClean="0"/>
              <a:t>Počet obyvatel: </a:t>
            </a:r>
            <a:r>
              <a:rPr lang="cs-CZ" dirty="0" smtClean="0"/>
              <a:t>9 685 768</a:t>
            </a:r>
          </a:p>
          <a:p>
            <a:pPr marL="0" indent="0">
              <a:buNone/>
            </a:pPr>
            <a:r>
              <a:rPr lang="cs-CZ" b="1" dirty="0" smtClean="0"/>
              <a:t>Rozloha: </a:t>
            </a:r>
            <a:r>
              <a:rPr lang="cs-CZ" dirty="0" smtClean="0"/>
              <a:t>207 600 km²</a:t>
            </a:r>
          </a:p>
          <a:p>
            <a:pPr marL="0" indent="0">
              <a:buNone/>
            </a:pPr>
            <a:r>
              <a:rPr lang="cs-CZ" b="1" dirty="0" smtClean="0"/>
              <a:t>Úřední jazyk: </a:t>
            </a:r>
            <a:r>
              <a:rPr lang="cs-CZ" dirty="0" smtClean="0"/>
              <a:t>běloruština, ruština</a:t>
            </a:r>
          </a:p>
          <a:p>
            <a:pPr>
              <a:buFontTx/>
              <a:buChar char="-"/>
            </a:pPr>
            <a:r>
              <a:rPr lang="cs-CZ" dirty="0" smtClean="0"/>
              <a:t>vnitrozemský stát</a:t>
            </a:r>
          </a:p>
          <a:p>
            <a:pPr marL="0" indent="0">
              <a:buNone/>
            </a:pPr>
            <a:endParaRPr lang="cs-CZ" b="1" dirty="0"/>
          </a:p>
        </p:txBody>
      </p:sp>
      <p:grpSp>
        <p:nvGrpSpPr>
          <p:cNvPr id="8" name="Skupina 7"/>
          <p:cNvGrpSpPr/>
          <p:nvPr/>
        </p:nvGrpSpPr>
        <p:grpSpPr>
          <a:xfrm>
            <a:off x="4932040" y="3387141"/>
            <a:ext cx="3873664" cy="3027886"/>
            <a:chOff x="4932040" y="3387141"/>
            <a:chExt cx="3873664" cy="3027886"/>
          </a:xfrm>
        </p:grpSpPr>
        <p:pic>
          <p:nvPicPr>
            <p:cNvPr id="5" name="Picture 2" descr="C:\Users\Simona\Desktop\Barevné hotovo\Bělorusko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536" b="100000" l="4803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3387141"/>
              <a:ext cx="3873664" cy="30278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6804248" y="4365104"/>
              <a:ext cx="76815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Minsk</a:t>
              </a:r>
              <a:endParaRPr lang="cs-CZ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724127" y="4858360"/>
              <a:ext cx="87075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err="1" smtClean="0"/>
                <a:t>Němen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7123652" y="5661248"/>
              <a:ext cx="76655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Dněpr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0302844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66FF33"/>
            </a:gs>
            <a:gs pos="50000">
              <a:srgbClr val="FF3399"/>
            </a:gs>
            <a:gs pos="100000">
              <a:srgbClr val="FFFF99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POLOHA, POVRCH A 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341439"/>
            <a:ext cx="8207375" cy="7133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2800" b="1" dirty="0" smtClean="0"/>
              <a:t>                                                                    </a:t>
            </a:r>
            <a:endParaRPr lang="cs-CZ" sz="3500" b="1" dirty="0" smtClean="0"/>
          </a:p>
          <a:p>
            <a:pPr marL="0" indent="0">
              <a:buNone/>
            </a:pPr>
            <a:r>
              <a:rPr lang="cs-CZ" sz="2000" dirty="0" smtClean="0"/>
              <a:t>	</a:t>
            </a:r>
            <a:r>
              <a:rPr lang="cs-CZ" sz="3300" dirty="0" smtClean="0"/>
              <a:t>                                        </a:t>
            </a:r>
            <a:r>
              <a:rPr lang="cs-CZ" sz="2000" dirty="0" smtClean="0"/>
              <a:t>	                 	             </a:t>
            </a:r>
            <a:r>
              <a:rPr lang="cs-CZ" sz="3300" b="1" dirty="0" smtClean="0"/>
              <a:t>              </a:t>
            </a:r>
            <a:endParaRPr lang="cs-CZ" sz="2000" dirty="0"/>
          </a:p>
        </p:txBody>
      </p:sp>
      <p:grpSp>
        <p:nvGrpSpPr>
          <p:cNvPr id="4" name="Skupina 3"/>
          <p:cNvGrpSpPr/>
          <p:nvPr/>
        </p:nvGrpSpPr>
        <p:grpSpPr>
          <a:xfrm>
            <a:off x="1756367" y="2636912"/>
            <a:ext cx="4183785" cy="3844884"/>
            <a:chOff x="1756367" y="2636912"/>
            <a:chExt cx="4183785" cy="3844884"/>
          </a:xfrm>
        </p:grpSpPr>
        <p:grpSp>
          <p:nvGrpSpPr>
            <p:cNvPr id="6" name="Skupina 5"/>
            <p:cNvGrpSpPr/>
            <p:nvPr/>
          </p:nvGrpSpPr>
          <p:grpSpPr>
            <a:xfrm>
              <a:off x="1756367" y="2636912"/>
              <a:ext cx="4183785" cy="3844884"/>
              <a:chOff x="1907704" y="1607119"/>
              <a:chExt cx="5281010" cy="4899728"/>
            </a:xfrm>
          </p:grpSpPr>
          <p:pic>
            <p:nvPicPr>
              <p:cNvPr id="3074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059521" y="4149080"/>
                <a:ext cx="1440471" cy="102048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051" name="Picture 3"/>
              <p:cNvPicPr>
                <a:picLocks noChangeAspect="1" noChangeArrowheads="1"/>
              </p:cNvPicPr>
              <p:nvPr/>
            </p:nvPicPr>
            <p:blipFill>
              <a:blip r:embed="rId4" cstate="print">
                <a:duotone>
                  <a:prstClr val="black"/>
                  <a:schemeClr val="accent6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003044" y="4149080"/>
                <a:ext cx="671971" cy="57406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053" name="Picture 5"/>
              <p:cNvPicPr>
                <a:picLocks noChangeAspect="1" noChangeArrowheads="1"/>
              </p:cNvPicPr>
              <p:nvPr/>
            </p:nvPicPr>
            <p:blipFill>
              <a:blip r:embed="rId5" cstate="print">
                <a:duotone>
                  <a:prstClr val="black"/>
                  <a:srgbClr val="FFFF0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101321">
                <a:off x="3102036" y="4589602"/>
                <a:ext cx="2262812" cy="17629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5" name="Skupina 4"/>
              <p:cNvGrpSpPr/>
              <p:nvPr/>
            </p:nvGrpSpPr>
            <p:grpSpPr>
              <a:xfrm>
                <a:off x="1907704" y="1607119"/>
                <a:ext cx="5281010" cy="4899728"/>
                <a:chOff x="1907704" y="1607177"/>
                <a:chExt cx="5281010" cy="4899728"/>
              </a:xfrm>
            </p:grpSpPr>
            <p:pic>
              <p:nvPicPr>
                <p:cNvPr id="2050" name="Picture 2"/>
                <p:cNvPicPr>
                  <a:picLocks noChangeAspect="1" noChangeArrowheads="1"/>
                </p:cNvPicPr>
                <p:nvPr/>
              </p:nvPicPr>
              <p:blipFill>
                <a:blip r:embed="rId6" cstate="print">
                  <a:duotone>
                    <a:prstClr val="black"/>
                    <a:schemeClr val="accent1">
                      <a:tint val="45000"/>
                      <a:satMod val="400000"/>
                    </a:scheme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907704" y="4293096"/>
                  <a:ext cx="1727881" cy="144692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2052" name="Picture 4"/>
                <p:cNvPicPr>
                  <a:picLocks noChangeAspect="1" noChangeArrowheads="1"/>
                </p:cNvPicPr>
                <p:nvPr/>
              </p:nvPicPr>
              <p:blipFill>
                <a:blip r:embed="rId7" cstate="print">
                  <a:duotone>
                    <a:prstClr val="black"/>
                    <a:schemeClr val="accent3">
                      <a:tint val="45000"/>
                      <a:satMod val="400000"/>
                    </a:scheme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2984652" y="3757651"/>
                  <a:ext cx="939275" cy="90167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2054" name="Picture 6"/>
                <p:cNvPicPr>
                  <a:picLocks noChangeAspect="1" noChangeArrowheads="1"/>
                </p:cNvPicPr>
                <p:nvPr/>
              </p:nvPicPr>
              <p:blipFill>
                <a:blip r:embed="rId8">
                  <a:duotone>
                    <a:prstClr val="black"/>
                    <a:schemeClr val="accent4">
                      <a:tint val="45000"/>
                      <a:satMod val="400000"/>
                    </a:scheme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20876077">
                  <a:off x="3457376" y="1607177"/>
                  <a:ext cx="3731338" cy="489972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</p:grpSp>
        <p:sp>
          <p:nvSpPr>
            <p:cNvPr id="7" name="TextovéPole 6"/>
            <p:cNvSpPr txBox="1"/>
            <p:nvPr/>
          </p:nvSpPr>
          <p:spPr>
            <a:xfrm>
              <a:off x="2267744" y="5082101"/>
              <a:ext cx="3241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A</a:t>
              </a:r>
              <a:endParaRPr lang="cs-CZ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598891" y="5432416"/>
              <a:ext cx="29687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E</a:t>
              </a:r>
              <a:endParaRPr lang="cs-CZ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4585801" y="4005064"/>
              <a:ext cx="33054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D</a:t>
              </a:r>
              <a:endParaRPr lang="cs-CZ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749802" y="4662642"/>
              <a:ext cx="3145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B</a:t>
              </a:r>
              <a:endParaRPr lang="cs-CZ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2932972" y="4446958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C</a:t>
              </a:r>
              <a:endParaRPr lang="cs-CZ" b="1" dirty="0"/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6344192" y="4724652"/>
            <a:ext cx="23351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Povrch: </a:t>
            </a:r>
            <a:r>
              <a:rPr lang="cs-CZ" sz="2800" dirty="0" smtClean="0"/>
              <a:t>bažiny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68144" y="5266767"/>
            <a:ext cx="32370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Východoevropská rovina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84168" y="5718447"/>
            <a:ext cx="19548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Bělověžský</a:t>
            </a:r>
            <a:r>
              <a:rPr lang="cs-CZ" sz="2400" dirty="0" smtClean="0"/>
              <a:t> les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37511" y="1655222"/>
            <a:ext cx="24115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Sousední státy</a:t>
            </a:r>
            <a:r>
              <a:rPr lang="cs-CZ" b="1" dirty="0" smtClean="0"/>
              <a:t>: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98644" y="2286378"/>
            <a:ext cx="13197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A. </a:t>
            </a:r>
            <a:r>
              <a:rPr lang="cs-CZ" sz="2400" dirty="0" smtClean="0"/>
              <a:t>Polsko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51781" y="2748043"/>
            <a:ext cx="10938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B. </a:t>
            </a:r>
            <a:r>
              <a:rPr lang="cs-CZ" sz="2400" dirty="0" smtClean="0"/>
              <a:t>Litva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51781" y="3209708"/>
            <a:ext cx="15611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C. </a:t>
            </a:r>
            <a:r>
              <a:rPr lang="cs-CZ" sz="2400" dirty="0" smtClean="0"/>
              <a:t>Lotyšsko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55967" y="3674585"/>
            <a:ext cx="12623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D. </a:t>
            </a:r>
            <a:r>
              <a:rPr lang="cs-CZ" sz="2400" dirty="0" smtClean="0"/>
              <a:t>Rusko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51781" y="4097689"/>
            <a:ext cx="15249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E. </a:t>
            </a:r>
            <a:r>
              <a:rPr lang="cs-CZ" sz="2400" dirty="0" smtClean="0"/>
              <a:t>Ukrajina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409737" y="1947609"/>
            <a:ext cx="13037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Vodstvo: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309346" y="2748043"/>
            <a:ext cx="17302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Řeky: </a:t>
            </a:r>
            <a:r>
              <a:rPr lang="cs-CZ" sz="2400" dirty="0" smtClean="0"/>
              <a:t>Dněpr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061615" y="3212920"/>
            <a:ext cx="1098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Němen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499594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16" presetClass="entr" presetSubtype="2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6000"/>
                            </p:stCondLst>
                            <p:childTnLst>
                              <p:par>
                                <p:cTn id="21" presetID="16" presetClass="entr" presetSubtype="2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21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4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80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200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600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0"/>
                            </p:stCondLst>
                            <p:childTnLst>
                              <p:par>
                                <p:cTn id="45" presetID="2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4000"/>
                            </p:stCondLst>
                            <p:childTnLst>
                              <p:par>
                                <p:cTn id="49" presetID="2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FCC00"/>
            </a:gs>
            <a:gs pos="50000">
              <a:srgbClr val="990099"/>
            </a:gs>
            <a:gs pos="100000">
              <a:srgbClr val="FFCCCC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LITEVSKÁ REPUBLIKA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Hlavní město</a:t>
            </a:r>
            <a:r>
              <a:rPr lang="cs-CZ" dirty="0" smtClean="0"/>
              <a:t>: Vilnius</a:t>
            </a:r>
          </a:p>
          <a:p>
            <a:pPr marL="0" indent="0">
              <a:buNone/>
            </a:pPr>
            <a:r>
              <a:rPr lang="cs-CZ" b="1" dirty="0" smtClean="0"/>
              <a:t>Počet obyvatel</a:t>
            </a:r>
            <a:r>
              <a:rPr lang="cs-CZ" dirty="0" smtClean="0"/>
              <a:t>: 2 274 735</a:t>
            </a:r>
          </a:p>
          <a:p>
            <a:pPr marL="0" indent="0">
              <a:buNone/>
            </a:pPr>
            <a:r>
              <a:rPr lang="cs-CZ" b="1" dirty="0" smtClean="0"/>
              <a:t>Rozloha</a:t>
            </a:r>
            <a:r>
              <a:rPr lang="cs-CZ" dirty="0" smtClean="0"/>
              <a:t>: 63 700km²</a:t>
            </a:r>
          </a:p>
          <a:p>
            <a:pPr marL="0" indent="0">
              <a:buNone/>
            </a:pPr>
            <a:r>
              <a:rPr lang="cs-CZ" b="1" dirty="0" smtClean="0"/>
              <a:t>Úřední jazyk</a:t>
            </a:r>
            <a:r>
              <a:rPr lang="cs-CZ" dirty="0" smtClean="0"/>
              <a:t>: litevština</a:t>
            </a:r>
          </a:p>
          <a:p>
            <a:pPr>
              <a:buFontTx/>
              <a:buChar char="-"/>
            </a:pPr>
            <a:r>
              <a:rPr lang="cs-CZ" dirty="0" smtClean="0"/>
              <a:t>přímořský stát</a:t>
            </a:r>
          </a:p>
          <a:p>
            <a:pPr marL="0" indent="0">
              <a:buNone/>
            </a:pPr>
            <a:r>
              <a:rPr lang="cs-CZ" dirty="0" smtClean="0"/>
              <a:t>- je členem Evropské unie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4534061" y="2492896"/>
            <a:ext cx="4578960" cy="3892729"/>
            <a:chOff x="4534061" y="2492896"/>
            <a:chExt cx="4578960" cy="3892729"/>
          </a:xfrm>
        </p:grpSpPr>
        <p:pic>
          <p:nvPicPr>
            <p:cNvPr id="2050" name="Picture 2" descr="C:\Users\Simona\Desktop\Barevné hotovo\Litva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8395" b="93494" l="5798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34061" y="2492896"/>
              <a:ext cx="4578960" cy="38927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7452320" y="4806102"/>
              <a:ext cx="82747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Vilnius</a:t>
              </a:r>
              <a:endParaRPr lang="cs-CZ" b="1" dirty="0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5580112" y="4254594"/>
              <a:ext cx="87075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err="1" smtClean="0"/>
                <a:t>Němen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309032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FCC00"/>
            </a:gs>
            <a:gs pos="50000">
              <a:srgbClr val="990099"/>
            </a:gs>
            <a:gs pos="100000">
              <a:srgbClr val="FFCCCC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 A 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45726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Sousední státy</a:t>
            </a:r>
            <a:r>
              <a:rPr lang="cs-CZ" dirty="0" smtClean="0"/>
              <a:t>:                     </a:t>
            </a:r>
            <a:r>
              <a:rPr lang="cs-CZ" b="1" dirty="0"/>
              <a:t>m</a:t>
            </a:r>
            <a:r>
              <a:rPr lang="cs-CZ" b="1" dirty="0" smtClean="0"/>
              <a:t>oře</a:t>
            </a:r>
            <a:r>
              <a:rPr lang="cs-CZ" dirty="0" smtClean="0"/>
              <a:t>: Baltské             </a:t>
            </a:r>
          </a:p>
          <a:p>
            <a:pPr marL="0" indent="0">
              <a:buNone/>
            </a:pPr>
            <a:r>
              <a:rPr lang="cs-CZ" dirty="0" smtClean="0"/>
              <a:t>A. Lotyšsko                             </a:t>
            </a:r>
            <a:r>
              <a:rPr lang="cs-CZ" b="1" dirty="0"/>
              <a:t>ř</a:t>
            </a:r>
            <a:r>
              <a:rPr lang="cs-CZ" b="1" dirty="0" smtClean="0"/>
              <a:t>eky</a:t>
            </a:r>
            <a:r>
              <a:rPr lang="cs-CZ" dirty="0" smtClean="0"/>
              <a:t>: </a:t>
            </a:r>
            <a:r>
              <a:rPr lang="cs-CZ" dirty="0" err="1" smtClean="0"/>
              <a:t>Němen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B. Bělorusko                                     </a:t>
            </a:r>
            <a:r>
              <a:rPr lang="cs-CZ" dirty="0" err="1" smtClean="0"/>
              <a:t>Neris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C. Polsko                                </a:t>
            </a:r>
            <a:r>
              <a:rPr lang="cs-CZ" b="1" dirty="0"/>
              <a:t>Vilnius</a:t>
            </a:r>
            <a:r>
              <a:rPr lang="cs-CZ" dirty="0"/>
              <a:t> - hlavní město</a:t>
            </a:r>
          </a:p>
          <a:p>
            <a:pPr marL="0" indent="0">
              <a:buNone/>
            </a:pPr>
            <a:r>
              <a:rPr lang="cs-CZ" dirty="0" smtClean="0"/>
              <a:t>D</a:t>
            </a:r>
            <a:r>
              <a:rPr lang="cs-CZ" dirty="0"/>
              <a:t>.</a:t>
            </a:r>
            <a:r>
              <a:rPr lang="cs-CZ" dirty="0" smtClean="0"/>
              <a:t> Rusko </a:t>
            </a:r>
            <a:r>
              <a:rPr lang="cs-CZ" dirty="0"/>
              <a:t> </a:t>
            </a:r>
            <a:r>
              <a:rPr lang="cs-CZ" dirty="0" smtClean="0"/>
              <a:t>                                - prezidentský palác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301051"/>
            <a:ext cx="2369840" cy="12826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3" name="Skupina 12"/>
          <p:cNvGrpSpPr/>
          <p:nvPr/>
        </p:nvGrpSpPr>
        <p:grpSpPr>
          <a:xfrm>
            <a:off x="1821584" y="3585353"/>
            <a:ext cx="4232866" cy="2938083"/>
            <a:chOff x="1821584" y="3585353"/>
            <a:chExt cx="4232866" cy="2938083"/>
          </a:xfrm>
        </p:grpSpPr>
        <p:grpSp>
          <p:nvGrpSpPr>
            <p:cNvPr id="10" name="Skupina 9"/>
            <p:cNvGrpSpPr/>
            <p:nvPr/>
          </p:nvGrpSpPr>
          <p:grpSpPr>
            <a:xfrm>
              <a:off x="1821584" y="4036887"/>
              <a:ext cx="4232866" cy="2486549"/>
              <a:chOff x="1115616" y="3874120"/>
              <a:chExt cx="4232866" cy="2486549"/>
            </a:xfrm>
          </p:grpSpPr>
          <p:pic>
            <p:nvPicPr>
              <p:cNvPr id="4098" name="Picture 2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843808" y="3969898"/>
                <a:ext cx="1144489" cy="93075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4" name="Skupina 3"/>
              <p:cNvGrpSpPr/>
              <p:nvPr/>
            </p:nvGrpSpPr>
            <p:grpSpPr>
              <a:xfrm>
                <a:off x="1795267" y="3874120"/>
                <a:ext cx="3553215" cy="2486549"/>
                <a:chOff x="1795267" y="3874120"/>
                <a:chExt cx="3553215" cy="2486549"/>
              </a:xfrm>
            </p:grpSpPr>
            <p:pic>
              <p:nvPicPr>
                <p:cNvPr id="3074" name="Picture 2"/>
                <p:cNvPicPr>
                  <a:picLocks noChangeAspect="1" noChangeArrowheads="1"/>
                </p:cNvPicPr>
                <p:nvPr/>
              </p:nvPicPr>
              <p:blipFill>
                <a:blip r:embed="rId5" cstate="print">
                  <a:duotone>
                    <a:prstClr val="black"/>
                    <a:schemeClr val="accent5">
                      <a:tint val="45000"/>
                      <a:satMod val="400000"/>
                    </a:scheme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20733246">
                  <a:off x="3105297" y="3874120"/>
                  <a:ext cx="2243185" cy="1646171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3075" name="Picture 3"/>
                <p:cNvPicPr>
                  <a:picLocks noChangeAspect="1" noChangeArrowheads="1"/>
                </p:cNvPicPr>
                <p:nvPr/>
              </p:nvPicPr>
              <p:blipFill>
                <a:blip r:embed="rId6" cstate="print">
                  <a:duotone>
                    <a:prstClr val="black"/>
                    <a:schemeClr val="accent3">
                      <a:tint val="45000"/>
                      <a:satMod val="400000"/>
                    </a:scheme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21076457">
                  <a:off x="1795267" y="4598044"/>
                  <a:ext cx="2280319" cy="176262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  <p:pic>
            <p:nvPicPr>
              <p:cNvPr id="5" name="Picture 2"/>
              <p:cNvPicPr>
                <a:picLocks noChangeAspect="1" noChangeArrowheads="1"/>
              </p:cNvPicPr>
              <p:nvPr/>
            </p:nvPicPr>
            <p:blipFill>
              <a:blip r:embed="rId7" cstate="print">
                <a:duotone>
                  <a:prstClr val="black"/>
                  <a:schemeClr val="accent6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0539196">
                <a:off x="2617293" y="4228336"/>
                <a:ext cx="982955" cy="81510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6" name="TextovéPole 5"/>
              <p:cNvSpPr txBox="1"/>
              <p:nvPr/>
            </p:nvSpPr>
            <p:spPr>
              <a:xfrm>
                <a:off x="2699792" y="5301208"/>
                <a:ext cx="3064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C</a:t>
                </a:r>
                <a:endParaRPr lang="cs-CZ" b="1" dirty="0"/>
              </a:p>
            </p:txBody>
          </p:sp>
          <p:sp>
            <p:nvSpPr>
              <p:cNvPr id="7" name="TextovéPole 6"/>
              <p:cNvSpPr txBox="1"/>
              <p:nvPr/>
            </p:nvSpPr>
            <p:spPr>
              <a:xfrm>
                <a:off x="2943500" y="4490275"/>
                <a:ext cx="33054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D</a:t>
                </a:r>
                <a:endParaRPr lang="cs-CZ" b="1" dirty="0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4226889" y="4635890"/>
                <a:ext cx="31451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B</a:t>
                </a:r>
                <a:endParaRPr lang="cs-CZ" b="1" dirty="0"/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1115616" y="4328387"/>
                <a:ext cx="143417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Baltské moře</a:t>
                </a:r>
                <a:endParaRPr lang="cs-CZ" b="1" dirty="0"/>
              </a:p>
            </p:txBody>
          </p:sp>
        </p:grpSp>
        <p:pic>
          <p:nvPicPr>
            <p:cNvPr id="11" name="Picture 2"/>
            <p:cNvPicPr>
              <a:picLocks noChangeAspect="1" noChangeArrowheads="1"/>
            </p:cNvPicPr>
            <p:nvPr/>
          </p:nvPicPr>
          <p:blipFill>
            <a:blip r:embed="rId8" cstate="print">
              <a:duotone>
                <a:prstClr val="black"/>
                <a:srgbClr val="FFFF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398131">
              <a:off x="3453128" y="3585353"/>
              <a:ext cx="1481906" cy="121220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4335692" y="3933056"/>
              <a:ext cx="3241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A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17070978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4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8000"/>
                            </p:stCondLst>
                            <p:childTnLst>
                              <p:par>
                                <p:cTn id="25" presetID="21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9" presetID="21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00FF99"/>
            </a:gs>
            <a:gs pos="50000">
              <a:srgbClr val="996633"/>
            </a:gs>
            <a:gs pos="100000">
              <a:srgbClr val="CCFF99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LOTYŠSKÁ REPUBLIKA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Hlavní město: </a:t>
            </a:r>
            <a:r>
              <a:rPr lang="cs-CZ" dirty="0" smtClean="0"/>
              <a:t>Riga</a:t>
            </a:r>
          </a:p>
          <a:p>
            <a:pPr marL="0" indent="0">
              <a:buNone/>
            </a:pPr>
            <a:r>
              <a:rPr lang="cs-CZ" b="1" dirty="0" smtClean="0"/>
              <a:t>Počet obyvatel: </a:t>
            </a:r>
            <a:r>
              <a:rPr lang="cs-CZ" dirty="0" smtClean="0"/>
              <a:t>2 274 735</a:t>
            </a:r>
          </a:p>
          <a:p>
            <a:pPr marL="0" indent="0">
              <a:buNone/>
            </a:pPr>
            <a:r>
              <a:rPr lang="cs-CZ" b="1" dirty="0" smtClean="0"/>
              <a:t>Rozloha: </a:t>
            </a:r>
            <a:r>
              <a:rPr lang="cs-CZ" dirty="0" smtClean="0"/>
              <a:t>63 700 km²</a:t>
            </a:r>
          </a:p>
          <a:p>
            <a:pPr marL="0" indent="0">
              <a:buNone/>
            </a:pPr>
            <a:r>
              <a:rPr lang="cs-CZ" b="1" dirty="0" smtClean="0"/>
              <a:t>Úřední jazyk: </a:t>
            </a:r>
            <a:r>
              <a:rPr lang="cs-CZ" dirty="0" smtClean="0"/>
              <a:t>lotyština</a:t>
            </a:r>
          </a:p>
          <a:p>
            <a:pPr>
              <a:buFontTx/>
              <a:buChar char="-"/>
            </a:pPr>
            <a:r>
              <a:rPr lang="cs-CZ" dirty="0" smtClean="0"/>
              <a:t>přímořský stát</a:t>
            </a:r>
          </a:p>
          <a:p>
            <a:pPr>
              <a:buFontTx/>
              <a:buChar char="-"/>
            </a:pPr>
            <a:r>
              <a:rPr lang="cs-CZ" dirty="0" smtClean="0"/>
              <a:t>je členem Evropské unie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4173197" y="1900696"/>
            <a:ext cx="4560647" cy="3096344"/>
            <a:chOff x="4173197" y="1900696"/>
            <a:chExt cx="4560647" cy="3096344"/>
          </a:xfrm>
        </p:grpSpPr>
        <p:pic>
          <p:nvPicPr>
            <p:cNvPr id="1026" name="Picture 2" descr="E:\Lotyšsko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5124" b="98682" l="0" r="9758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272976">
              <a:off x="4173197" y="1900696"/>
              <a:ext cx="4560647" cy="30963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5789393" y="3359356"/>
              <a:ext cx="58945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Riga</a:t>
              </a:r>
              <a:endParaRPr lang="cs-CZ" b="1" dirty="0"/>
            </a:p>
          </p:txBody>
        </p:sp>
        <p:sp>
          <p:nvSpPr>
            <p:cNvPr id="5" name="TextovéPole 4"/>
            <p:cNvSpPr txBox="1"/>
            <p:nvPr/>
          </p:nvSpPr>
          <p:spPr>
            <a:xfrm rot="691178">
              <a:off x="6831230" y="3174689"/>
              <a:ext cx="98264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err="1" smtClean="0"/>
                <a:t>Daugava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310387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00FF99"/>
            </a:gs>
            <a:gs pos="50000">
              <a:srgbClr val="996633"/>
            </a:gs>
            <a:gs pos="100000">
              <a:srgbClr val="CCFF99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/>
          <a:lstStyle/>
          <a:p>
            <a:r>
              <a:rPr lang="cs-CZ" dirty="0" smtClean="0"/>
              <a:t>POLOHA A 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80913"/>
            <a:ext cx="8229600" cy="5472608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Sousední státy:                          moře: </a:t>
            </a:r>
            <a:r>
              <a:rPr lang="cs-CZ" dirty="0" smtClean="0"/>
              <a:t>Baltské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A. Bělorusko                               </a:t>
            </a:r>
            <a:r>
              <a:rPr lang="cs-CZ" b="1" dirty="0" smtClean="0"/>
              <a:t>řeky: </a:t>
            </a:r>
            <a:r>
              <a:rPr lang="cs-CZ" dirty="0" err="1" smtClean="0"/>
              <a:t>Venta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B. Litva                                                   </a:t>
            </a:r>
            <a:r>
              <a:rPr lang="cs-CZ" dirty="0" err="1" smtClean="0"/>
              <a:t>Daugava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C. Rusko                                    </a:t>
            </a:r>
            <a:r>
              <a:rPr lang="cs-CZ" b="1" dirty="0" smtClean="0"/>
              <a:t>Riga </a:t>
            </a:r>
            <a:r>
              <a:rPr lang="cs-CZ" dirty="0" smtClean="0"/>
              <a:t>- hlavní město</a:t>
            </a:r>
          </a:p>
          <a:p>
            <a:pPr marL="0" indent="0">
              <a:buNone/>
            </a:pPr>
            <a:r>
              <a:rPr lang="cs-CZ" dirty="0" smtClean="0"/>
              <a:t>D. Estonsko                                        - přístav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- letiště</a:t>
            </a:r>
            <a:endParaRPr lang="cs-CZ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1321084" y="2554052"/>
            <a:ext cx="4665389" cy="3849923"/>
            <a:chOff x="1321084" y="2554052"/>
            <a:chExt cx="4665389" cy="3849923"/>
          </a:xfrm>
        </p:grpSpPr>
        <p:grpSp>
          <p:nvGrpSpPr>
            <p:cNvPr id="7" name="Skupina 6"/>
            <p:cNvGrpSpPr/>
            <p:nvPr/>
          </p:nvGrpSpPr>
          <p:grpSpPr>
            <a:xfrm>
              <a:off x="2736366" y="2554052"/>
              <a:ext cx="3250107" cy="3849923"/>
              <a:chOff x="2483920" y="1330021"/>
              <a:chExt cx="3363679" cy="4809082"/>
            </a:xfrm>
          </p:grpSpPr>
          <p:pic>
            <p:nvPicPr>
              <p:cNvPr id="6146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217463">
                <a:off x="2483920" y="3599465"/>
                <a:ext cx="997339" cy="86347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5" name="Skupina 4"/>
              <p:cNvGrpSpPr/>
              <p:nvPr/>
            </p:nvGrpSpPr>
            <p:grpSpPr>
              <a:xfrm rot="168448">
                <a:off x="2580518" y="3193111"/>
                <a:ext cx="1638506" cy="1924472"/>
                <a:chOff x="1413759" y="1943306"/>
                <a:chExt cx="3252195" cy="3488594"/>
              </a:xfrm>
            </p:grpSpPr>
            <p:pic>
              <p:nvPicPr>
                <p:cNvPr id="2050" name="Picture 2"/>
                <p:cNvPicPr>
                  <a:picLocks noChangeAspect="1" noChangeArrowheads="1"/>
                </p:cNvPicPr>
                <p:nvPr/>
              </p:nvPicPr>
              <p:blipFill>
                <a:blip r:embed="rId4" cstate="print">
                  <a:duotone>
                    <a:prstClr val="black"/>
                    <a:schemeClr val="accent2">
                      <a:tint val="45000"/>
                      <a:satMod val="400000"/>
                    </a:scheme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284583">
                  <a:off x="1413759" y="1943306"/>
                  <a:ext cx="1795046" cy="187560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2051" name="Picture 3"/>
                <p:cNvPicPr>
                  <a:picLocks noChangeAspect="1" noChangeArrowheads="1"/>
                </p:cNvPicPr>
                <p:nvPr/>
              </p:nvPicPr>
              <p:blipFill>
                <a:blip r:embed="rId5" cstate="print">
                  <a:duotone>
                    <a:prstClr val="black"/>
                    <a:schemeClr val="accent6">
                      <a:tint val="45000"/>
                      <a:satMod val="400000"/>
                    </a:scheme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462185" y="3354379"/>
                  <a:ext cx="1499249" cy="105819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2052" name="Picture 4"/>
                <p:cNvPicPr>
                  <a:picLocks noChangeAspect="1" noChangeArrowheads="1"/>
                </p:cNvPicPr>
                <p:nvPr/>
              </p:nvPicPr>
              <p:blipFill>
                <a:blip r:embed="rId6" cstate="print">
                  <a:duotone>
                    <a:prstClr val="black"/>
                    <a:schemeClr val="accent4">
                      <a:tint val="45000"/>
                      <a:satMod val="400000"/>
                    </a:scheme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21224713">
                  <a:off x="1795109" y="3261593"/>
                  <a:ext cx="2870845" cy="217030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  <p:pic>
            <p:nvPicPr>
              <p:cNvPr id="2053" name="Picture 5"/>
              <p:cNvPicPr>
                <a:picLocks noChangeAspect="1" noChangeArrowheads="1"/>
              </p:cNvPicPr>
              <p:nvPr/>
            </p:nvPicPr>
            <p:blipFill>
              <a:blip r:embed="rId7">
                <a:duotone>
                  <a:prstClr val="black"/>
                  <a:schemeClr val="accent5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0584465">
                <a:off x="3079135" y="1330021"/>
                <a:ext cx="2768464" cy="480908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4" name="TextovéPole 3"/>
            <p:cNvSpPr txBox="1"/>
            <p:nvPr/>
          </p:nvSpPr>
          <p:spPr>
            <a:xfrm>
              <a:off x="3616574" y="5133805"/>
              <a:ext cx="3241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A</a:t>
              </a:r>
              <a:endParaRPr lang="cs-CZ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156885" y="4733871"/>
              <a:ext cx="3145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B</a:t>
              </a:r>
              <a:endParaRPr lang="cs-CZ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4663560" y="3975604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C</a:t>
              </a:r>
              <a:endParaRPr lang="cs-CZ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219665" y="4160270"/>
              <a:ext cx="33054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D</a:t>
              </a:r>
              <a:endParaRPr lang="cs-CZ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321084" y="4363705"/>
              <a:ext cx="14341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Baltské moře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18887387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4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80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9" presetID="21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0066FF"/>
            </a:gs>
            <a:gs pos="50000">
              <a:srgbClr val="66FFFF"/>
            </a:gs>
            <a:gs pos="72000">
              <a:srgbClr val="FFFF66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ESTONSKÁ REPUBLIKA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Hlavní město: </a:t>
            </a:r>
            <a:r>
              <a:rPr lang="cs-CZ" dirty="0" smtClean="0"/>
              <a:t>Tallinn</a:t>
            </a:r>
          </a:p>
          <a:p>
            <a:pPr marL="0" indent="0">
              <a:buNone/>
            </a:pPr>
            <a:r>
              <a:rPr lang="cs-CZ" b="1" dirty="0" smtClean="0"/>
              <a:t>Počet obyvatel: </a:t>
            </a:r>
            <a:r>
              <a:rPr lang="cs-CZ" dirty="0" smtClean="0"/>
              <a:t>1 324 333</a:t>
            </a:r>
          </a:p>
          <a:p>
            <a:pPr marL="0" indent="0">
              <a:buNone/>
            </a:pPr>
            <a:r>
              <a:rPr lang="cs-CZ" b="1" dirty="0" smtClean="0"/>
              <a:t>Rozloha: </a:t>
            </a:r>
            <a:r>
              <a:rPr lang="cs-CZ" dirty="0" smtClean="0"/>
              <a:t>45 100 km²</a:t>
            </a:r>
          </a:p>
          <a:p>
            <a:pPr marL="0" indent="0">
              <a:buNone/>
            </a:pPr>
            <a:r>
              <a:rPr lang="cs-CZ" b="1" dirty="0" smtClean="0"/>
              <a:t>Úřední jazyk: </a:t>
            </a:r>
            <a:r>
              <a:rPr lang="cs-CZ" dirty="0" smtClean="0"/>
              <a:t>estonština</a:t>
            </a:r>
          </a:p>
          <a:p>
            <a:pPr>
              <a:buFontTx/>
              <a:buChar char="-"/>
            </a:pPr>
            <a:r>
              <a:rPr lang="cs-CZ" dirty="0" smtClean="0"/>
              <a:t>přímořský stát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je členem Evropské unie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4467058" y="2437059"/>
            <a:ext cx="4406400" cy="2893886"/>
            <a:chOff x="4467058" y="2437059"/>
            <a:chExt cx="4406400" cy="2893886"/>
          </a:xfrm>
        </p:grpSpPr>
        <p:pic>
          <p:nvPicPr>
            <p:cNvPr id="4098" name="Picture 2" descr="C:\Users\Simona\Desktop\Barevné hotovo\Estonsko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453" b="99245" l="0" r="100000">
                          <a14:foregroundMark x1="14087" y1="34139" x2="14087" y2="34139"/>
                          <a14:foregroundMark x1="10615" y1="51360" x2="10615" y2="5136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839402">
              <a:off x="4467058" y="2437059"/>
              <a:ext cx="4406400" cy="28938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6444208" y="2646204"/>
              <a:ext cx="8100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Tallinn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147792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0066FF"/>
            </a:gs>
            <a:gs pos="50000">
              <a:srgbClr val="66FFFF"/>
            </a:gs>
            <a:gs pos="72000">
              <a:srgbClr val="FFFF66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 A 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125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Sousední státy:</a:t>
            </a:r>
          </a:p>
          <a:p>
            <a:pPr marL="0" indent="0">
              <a:buNone/>
            </a:pPr>
            <a:r>
              <a:rPr lang="cs-CZ" dirty="0" smtClean="0"/>
              <a:t>A. Rusko</a:t>
            </a:r>
          </a:p>
          <a:p>
            <a:pPr marL="0" indent="0">
              <a:buNone/>
            </a:pPr>
            <a:r>
              <a:rPr lang="cs-CZ" dirty="0" smtClean="0"/>
              <a:t>B. Lotyšsko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Moře: </a:t>
            </a:r>
            <a:r>
              <a:rPr lang="cs-CZ" dirty="0" smtClean="0"/>
              <a:t>Baltské</a:t>
            </a:r>
          </a:p>
          <a:p>
            <a:pPr marL="0" indent="0">
              <a:buNone/>
            </a:pPr>
            <a:r>
              <a:rPr lang="cs-CZ" b="1" dirty="0" smtClean="0"/>
              <a:t>Tallinn </a:t>
            </a:r>
            <a:r>
              <a:rPr lang="cs-CZ" dirty="0" smtClean="0"/>
              <a:t>- hlavní město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přístav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letiště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kostely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3577" y="4653136"/>
            <a:ext cx="2741065" cy="182280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 flipV="1">
            <a:off x="3347864" y="5637951"/>
            <a:ext cx="504056" cy="31132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>
            <a:off x="4240326" y="1253547"/>
            <a:ext cx="4380307" cy="3845309"/>
            <a:chOff x="4240326" y="1253547"/>
            <a:chExt cx="4380307" cy="3845309"/>
          </a:xfrm>
        </p:grpSpPr>
        <p:grpSp>
          <p:nvGrpSpPr>
            <p:cNvPr id="6" name="Skupina 5"/>
            <p:cNvGrpSpPr/>
            <p:nvPr/>
          </p:nvGrpSpPr>
          <p:grpSpPr>
            <a:xfrm>
              <a:off x="4644009" y="1253547"/>
              <a:ext cx="3976624" cy="3845309"/>
              <a:chOff x="3692005" y="741771"/>
              <a:chExt cx="3664347" cy="3686080"/>
            </a:xfrm>
          </p:grpSpPr>
          <p:pic>
            <p:nvPicPr>
              <p:cNvPr id="4" name="Picture 2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48191">
                <a:off x="3732273" y="2015822"/>
                <a:ext cx="1372797" cy="124166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26" name="Picture 2"/>
              <p:cNvPicPr>
                <a:picLocks noChangeAspect="1" noChangeArrowheads="1"/>
              </p:cNvPicPr>
              <p:nvPr/>
            </p:nvPicPr>
            <p:blipFill>
              <a:blip r:embed="rId5" cstate="print">
                <a:duotone>
                  <a:prstClr val="black"/>
                  <a:schemeClr val="accent4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105905">
                <a:off x="3692005" y="2500039"/>
                <a:ext cx="1628967" cy="127373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27" name="Picture 3"/>
              <p:cNvPicPr>
                <a:picLocks noChangeAspect="1" noChangeArrowheads="1"/>
              </p:cNvPicPr>
              <p:nvPr/>
            </p:nvPicPr>
            <p:blipFill>
              <a:blip r:embed="rId6">
                <a:duotone>
                  <a:prstClr val="black"/>
                  <a:schemeClr val="accent2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170447">
                <a:off x="4570473" y="741771"/>
                <a:ext cx="2785879" cy="368608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5" name="TextovéPole 4"/>
            <p:cNvSpPr txBox="1"/>
            <p:nvPr/>
          </p:nvSpPr>
          <p:spPr>
            <a:xfrm>
              <a:off x="7108986" y="2708920"/>
              <a:ext cx="3241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A</a:t>
              </a:r>
              <a:endParaRPr lang="cs-CZ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717945" y="3427543"/>
              <a:ext cx="3145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B</a:t>
              </a:r>
              <a:endParaRPr lang="cs-CZ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 rot="18586712">
              <a:off x="3707904" y="2893586"/>
              <a:ext cx="14341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Baltské moře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34052275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21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6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4000"/>
                            </p:stCondLst>
                            <p:childTnLst>
                              <p:par>
                                <p:cTn id="2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8000"/>
                            </p:stCondLst>
                            <p:childTnLst>
                              <p:par>
                                <p:cTn id="3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2000"/>
                            </p:stCondLst>
                            <p:childTnLst>
                              <p:par>
                                <p:cTn id="37" presetID="21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0066FF"/>
            </a:gs>
            <a:gs pos="50000">
              <a:srgbClr val="66FFFF"/>
            </a:gs>
            <a:gs pos="72000">
              <a:srgbClr val="FFFF66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VĚTY.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Hlavním městem Běloruska je ……………………..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Běloruskem protéká řeka ………………………….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Hlavním městem </a:t>
            </a:r>
            <a:r>
              <a:rPr lang="cs-CZ" dirty="0" err="1" smtClean="0"/>
              <a:t>Litevska</a:t>
            </a:r>
            <a:r>
              <a:rPr lang="cs-CZ" dirty="0" smtClean="0"/>
              <a:t> je………………………..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Břehy </a:t>
            </a:r>
            <a:r>
              <a:rPr lang="cs-CZ" dirty="0" err="1" smtClean="0"/>
              <a:t>Litevska</a:t>
            </a:r>
            <a:r>
              <a:rPr lang="cs-CZ" dirty="0" smtClean="0"/>
              <a:t> omývá moře………………………..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Hlavním městem Lotyšska je…………………………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Břehy Lotyšska omývá moře……………………….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Hlavním městem Estonska je…………………………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Estonsko je …………………………………..stát. 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2098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0066FF"/>
            </a:gs>
            <a:gs pos="50000">
              <a:srgbClr val="66FFFF"/>
            </a:gs>
            <a:gs pos="72000">
              <a:srgbClr val="FFFF66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9963076"/>
              </p:ext>
            </p:extLst>
          </p:nvPr>
        </p:nvGraphicFramePr>
        <p:xfrm>
          <a:off x="755576" y="764704"/>
          <a:ext cx="7358114" cy="4297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Běloruskou,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Litevskou, Lotyšskou a Estonskou republikou.</a:t>
                      </a: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Místo kde žijeme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RNDr. Irena Smolová, Ph.D., Doc. RNDr. Zdeněk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Szczyrba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Ph.D.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978-80-7230-221-5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881771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0066FF"/>
            </a:gs>
            <a:gs pos="50000">
              <a:srgbClr val="66FFFF"/>
            </a:gs>
            <a:gs pos="72000">
              <a:srgbClr val="FFFF66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40768"/>
            <a:ext cx="7364606" cy="25544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11787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349</TotalTime>
  <Words>480</Words>
  <Application>Microsoft Office PowerPoint</Application>
  <PresentationFormat>Předvádění na obrazovce (4:3)</PresentationFormat>
  <Paragraphs>139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BĚLORUSKO, LITVA, LOTYŠSKO A ESTONSKO</vt:lpstr>
      <vt:lpstr>Prezentace aplikace PowerPoint</vt:lpstr>
      <vt:lpstr>BĚLORUSKÁ REPUBLIKA</vt:lpstr>
      <vt:lpstr>POLOHA, POVRCH A VODSTVO</vt:lpstr>
      <vt:lpstr>LITEVSKÁ REPUBLIKA</vt:lpstr>
      <vt:lpstr>POLOHA A VODSTVO</vt:lpstr>
      <vt:lpstr>LOTYŠSKÁ REPUBLIKA</vt:lpstr>
      <vt:lpstr>POLOHA A VODSTVO</vt:lpstr>
      <vt:lpstr>ESTONSKÁ REPUBLIKA</vt:lpstr>
      <vt:lpstr>POLOHA A VODSTVO</vt:lpstr>
      <vt:lpstr>DOPLŇTE VĚTY.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LITVA, LOTYŠSKO A ESTONSKO</dc:title>
  <dc:creator>Simona</dc:creator>
  <cp:lastModifiedBy>Simona</cp:lastModifiedBy>
  <cp:revision>98</cp:revision>
  <dcterms:created xsi:type="dcterms:W3CDTF">2012-04-22T09:36:03Z</dcterms:created>
  <dcterms:modified xsi:type="dcterms:W3CDTF">2012-06-21T17:06:03Z</dcterms:modified>
</cp:coreProperties>
</file>