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theme/themeOverride3.xml" ContentType="application/vnd.openxmlformats-officedocument.themeOverride+xml"/>
  <Override PartName="/ppt/theme/themeOverride4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5" r:id="rId3"/>
    <p:sldId id="257" r:id="rId4"/>
    <p:sldId id="259" r:id="rId5"/>
    <p:sldId id="260" r:id="rId6"/>
    <p:sldId id="261" r:id="rId7"/>
    <p:sldId id="262" r:id="rId8"/>
    <p:sldId id="263" r:id="rId9"/>
    <p:sldId id="264" r:id="rId10"/>
    <p:sldId id="266" r:id="rId11"/>
    <p:sldId id="25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  <a:srgbClr val="CCFFFF"/>
    <a:srgbClr val="0066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E53B29-B389-4F63-9561-18B5F6960D19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09884B-DB05-4A11-9CD1-3AA90E07C7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4567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E53B29-B389-4F63-9561-18B5F6960D19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09884B-DB05-4A11-9CD1-3AA90E07C7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42662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E53B29-B389-4F63-9561-18B5F6960D19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09884B-DB05-4A11-9CD1-3AA90E07C7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75425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E53B29-B389-4F63-9561-18B5F6960D19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09884B-DB05-4A11-9CD1-3AA90E07C7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45255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E53B29-B389-4F63-9561-18B5F6960D19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09884B-DB05-4A11-9CD1-3AA90E07C7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73962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E53B29-B389-4F63-9561-18B5F6960D19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09884B-DB05-4A11-9CD1-3AA90E07C7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64516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E53B29-B389-4F63-9561-18B5F6960D19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09884B-DB05-4A11-9CD1-3AA90E07C7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41786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E53B29-B389-4F63-9561-18B5F6960D19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09884B-DB05-4A11-9CD1-3AA90E07C7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61196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E53B29-B389-4F63-9561-18B5F6960D19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09884B-DB05-4A11-9CD1-3AA90E07C7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1113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E53B29-B389-4F63-9561-18B5F6960D19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09884B-DB05-4A11-9CD1-3AA90E07C7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6144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E53B29-B389-4F63-9561-18B5F6960D19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09884B-DB05-4A11-9CD1-3AA90E07C7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60410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66FF"/>
            </a:gs>
            <a:gs pos="50000">
              <a:srgbClr val="FFFF00"/>
            </a:gs>
            <a:gs pos="93000">
              <a:srgbClr val="CCFFFF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E53B29-B389-4F63-9561-18B5F6960D19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09884B-DB05-4A11-9CD1-3AA90E07C7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62821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hemeOverride" Target="../theme/themeOverride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UKRAJINA A MOLDAVSKO</a:t>
            </a:r>
            <a:endParaRPr lang="cs-CZ" b="1" dirty="0"/>
          </a:p>
        </p:txBody>
      </p:sp>
      <p:sp>
        <p:nvSpPr>
          <p:cNvPr id="2" name="Obdélník 1"/>
          <p:cNvSpPr/>
          <p:nvPr/>
        </p:nvSpPr>
        <p:spPr>
          <a:xfrm>
            <a:off x="1691680" y="2413338"/>
            <a:ext cx="5616624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Název školy:  Základní škola Karla Klíče Hostinné</a:t>
            </a:r>
          </a:p>
          <a:p>
            <a:r>
              <a:rPr lang="cs-CZ" dirty="0"/>
              <a:t>Autor:  Mgr. Simona Stránská</a:t>
            </a:r>
          </a:p>
          <a:p>
            <a:r>
              <a:rPr lang="cs-CZ" dirty="0"/>
              <a:t>Název:  </a:t>
            </a:r>
            <a:r>
              <a:rPr lang="cs-CZ" dirty="0" smtClean="0"/>
              <a:t>VY_32_INOVACE_12_A_19_Ukrajina a  Moldavsko</a:t>
            </a:r>
            <a:endParaRPr lang="cs-CZ" dirty="0"/>
          </a:p>
          <a:p>
            <a:r>
              <a:rPr lang="cs-CZ" dirty="0"/>
              <a:t>Téma:   Vlastivěda - </a:t>
            </a:r>
            <a:r>
              <a:rPr lang="cs-CZ" dirty="0" smtClean="0"/>
              <a:t>Evropa</a:t>
            </a:r>
            <a:endParaRPr lang="cs-CZ" dirty="0"/>
          </a:p>
          <a:p>
            <a:r>
              <a:rPr lang="cs-CZ" dirty="0"/>
              <a:t>Číslo projektu: CZ.1.07/1.4.00/21.2131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4941168"/>
            <a:ext cx="5761037" cy="1127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283724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52715880"/>
              </p:ext>
            </p:extLst>
          </p:nvPr>
        </p:nvGraphicFramePr>
        <p:xfrm>
          <a:off x="1259632" y="1268760"/>
          <a:ext cx="6834212" cy="3645747"/>
        </p:xfrm>
        <a:graphic>
          <a:graphicData uri="http://schemas.openxmlformats.org/drawingml/2006/table">
            <a:tbl>
              <a:tblPr firstRow="1" bandRow="1"/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Autor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 gridSpan="3"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Mgr. Simona Stránská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Vytvořeno dne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381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40000"/>
                        <a:lumOff val="60000"/>
                      </a:srgbClr>
                    </a:solidFill>
                  </a:tcPr>
                </a:tc>
                <a:tc gridSpan="3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16.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června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381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40000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Odpilotováno dne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40000"/>
                        <a:lumOff val="6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19.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června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ve třídě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40000"/>
                        <a:lumOff val="6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IV. B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20000"/>
                      </a:srgbClr>
                    </a:solidFill>
                  </a:tcPr>
                </a:tc>
              </a:tr>
              <a:tr h="42938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Vzdělávací oblast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40000"/>
                        <a:lumOff val="60000"/>
                      </a:srgbClr>
                    </a:solidFill>
                  </a:tcPr>
                </a:tc>
                <a:tc gridSpan="3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 a jeho svět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40000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Vzdělávací obor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40000"/>
                        <a:lumOff val="60000"/>
                      </a:srgbClr>
                    </a:solidFill>
                  </a:tcPr>
                </a:tc>
                <a:tc gridSpan="3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 a jeho svět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20000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Tematický okruh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40000"/>
                        <a:lumOff val="60000"/>
                      </a:srgbClr>
                    </a:solidFill>
                  </a:tcPr>
                </a:tc>
                <a:tc gridSpan="3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Evropa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40000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Téma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40000"/>
                        <a:lumOff val="60000"/>
                      </a:srgbClr>
                    </a:solidFill>
                  </a:tcPr>
                </a:tc>
                <a:tc gridSpan="3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Ukrajina a Moldavsko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20000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Klíčová slova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40000"/>
                        <a:lumOff val="60000"/>
                      </a:srgbClr>
                    </a:solidFill>
                  </a:tcPr>
                </a:tc>
                <a:tc gridSpan="3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Poloha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, povrch, vodstvo, město, poloostrov Krym, republika.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40000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628264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UKRAJINA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/>
              <a:t>Hlavní město</a:t>
            </a:r>
            <a:r>
              <a:rPr lang="cs-CZ" b="1" dirty="0" smtClean="0"/>
              <a:t>: </a:t>
            </a:r>
            <a:r>
              <a:rPr lang="cs-CZ" dirty="0" smtClean="0"/>
              <a:t>Kyjev</a:t>
            </a:r>
            <a:endParaRPr lang="cs-CZ" b="1" dirty="0"/>
          </a:p>
          <a:p>
            <a:pPr marL="0" indent="0">
              <a:buNone/>
            </a:pPr>
            <a:r>
              <a:rPr lang="cs-CZ" b="1" dirty="0"/>
              <a:t>Počet obyvatel: </a:t>
            </a:r>
            <a:r>
              <a:rPr lang="cs-CZ" dirty="0" smtClean="0"/>
              <a:t>45 645 000</a:t>
            </a:r>
            <a:endParaRPr lang="cs-CZ" b="1" dirty="0"/>
          </a:p>
          <a:p>
            <a:pPr marL="0" indent="0">
              <a:buNone/>
            </a:pPr>
            <a:r>
              <a:rPr lang="cs-CZ" b="1" dirty="0"/>
              <a:t>Rozloha: </a:t>
            </a:r>
            <a:r>
              <a:rPr lang="cs-CZ" dirty="0" smtClean="0"/>
              <a:t>603 700</a:t>
            </a:r>
            <a:r>
              <a:rPr lang="cs-CZ" b="1" dirty="0" smtClean="0"/>
              <a:t> </a:t>
            </a:r>
            <a:r>
              <a:rPr lang="cs-CZ" dirty="0"/>
              <a:t>km²</a:t>
            </a:r>
          </a:p>
          <a:p>
            <a:pPr marL="0" indent="0">
              <a:buNone/>
            </a:pPr>
            <a:r>
              <a:rPr lang="cs-CZ" b="1" dirty="0"/>
              <a:t>Úřední jazyk: </a:t>
            </a:r>
            <a:r>
              <a:rPr lang="cs-CZ" dirty="0" smtClean="0"/>
              <a:t>ukrajinština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b="1" dirty="0"/>
          </a:p>
        </p:txBody>
      </p:sp>
      <p:grpSp>
        <p:nvGrpSpPr>
          <p:cNvPr id="11" name="Skupina 10"/>
          <p:cNvGrpSpPr/>
          <p:nvPr/>
        </p:nvGrpSpPr>
        <p:grpSpPr>
          <a:xfrm>
            <a:off x="4297822" y="3284984"/>
            <a:ext cx="4555423" cy="3301823"/>
            <a:chOff x="4297822" y="3284984"/>
            <a:chExt cx="4555423" cy="3301823"/>
          </a:xfrm>
        </p:grpSpPr>
        <p:pic>
          <p:nvPicPr>
            <p:cNvPr id="1026" name="Picture 2" descr="C:\Users\Simona\Desktop\Hovno ukrajina.pn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355976" y="3284984"/>
              <a:ext cx="4497269" cy="327496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ovéPole 3"/>
            <p:cNvSpPr txBox="1"/>
            <p:nvPr/>
          </p:nvSpPr>
          <p:spPr>
            <a:xfrm>
              <a:off x="6545184" y="3933056"/>
              <a:ext cx="64998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err="1" smtClean="0"/>
                <a:t>Kijev</a:t>
              </a:r>
              <a:endParaRPr lang="cs-CZ" b="1" dirty="0"/>
            </a:p>
          </p:txBody>
        </p:sp>
        <p:sp>
          <p:nvSpPr>
            <p:cNvPr id="5" name="TextovéPole 4"/>
            <p:cNvSpPr txBox="1"/>
            <p:nvPr/>
          </p:nvSpPr>
          <p:spPr>
            <a:xfrm>
              <a:off x="7452320" y="4509120"/>
              <a:ext cx="76655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Dněpr</a:t>
              </a:r>
              <a:endParaRPr lang="cs-CZ" dirty="0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4923478" y="4139788"/>
              <a:ext cx="80887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Dněstr</a:t>
              </a:r>
              <a:endParaRPr lang="cs-CZ" dirty="0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4923478" y="4571833"/>
              <a:ext cx="582211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Prut</a:t>
              </a:r>
              <a:endParaRPr lang="cs-CZ" dirty="0"/>
            </a:p>
          </p:txBody>
        </p:sp>
        <p:sp>
          <p:nvSpPr>
            <p:cNvPr id="8" name="TextovéPole 7"/>
            <p:cNvSpPr txBox="1"/>
            <p:nvPr/>
          </p:nvSpPr>
          <p:spPr>
            <a:xfrm rot="1416576">
              <a:off x="4297822" y="4618956"/>
              <a:ext cx="903261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Karpaty</a:t>
              </a:r>
              <a:endParaRPr lang="cs-CZ" dirty="0"/>
            </a:p>
          </p:txBody>
        </p:sp>
        <p:sp>
          <p:nvSpPr>
            <p:cNvPr id="9" name="TextovéPole 8"/>
            <p:cNvSpPr txBox="1"/>
            <p:nvPr/>
          </p:nvSpPr>
          <p:spPr>
            <a:xfrm rot="20353938">
              <a:off x="7084186" y="6217475"/>
              <a:ext cx="1205523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Krymské h.</a:t>
              </a:r>
              <a:endParaRPr lang="cs-CZ" dirty="0"/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4754210" y="6190615"/>
              <a:ext cx="172201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Poloostrov Krym</a:t>
              </a:r>
              <a:endParaRPr lang="cs-CZ" dirty="0"/>
            </a:p>
          </p:txBody>
        </p:sp>
        <p:cxnSp>
          <p:nvCxnSpPr>
            <p:cNvPr id="14" name="Přímá spojnice se šipkou 13"/>
            <p:cNvCxnSpPr/>
            <p:nvPr/>
          </p:nvCxnSpPr>
          <p:spPr>
            <a:xfrm flipV="1">
              <a:off x="6545184" y="6190615"/>
              <a:ext cx="649986" cy="211526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4003215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POLOHA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507288" cy="5760640"/>
          </a:xfrm>
        </p:spPr>
        <p:txBody>
          <a:bodyPr>
            <a:normAutofit lnSpcReduction="10000"/>
          </a:bodyPr>
          <a:lstStyle/>
          <a:p>
            <a:pPr>
              <a:buFontTx/>
              <a:buChar char="-"/>
            </a:pPr>
            <a:r>
              <a:rPr lang="cs-CZ" dirty="0" smtClean="0"/>
              <a:t>přímořský stát</a:t>
            </a:r>
          </a:p>
          <a:p>
            <a:pPr>
              <a:buFontTx/>
              <a:buChar char="-"/>
            </a:pPr>
            <a:r>
              <a:rPr lang="cs-CZ" dirty="0" smtClean="0"/>
              <a:t>patří k němu poloostrov Krym</a:t>
            </a:r>
          </a:p>
          <a:p>
            <a:pPr marL="0" indent="0">
              <a:buNone/>
            </a:pPr>
            <a:r>
              <a:rPr lang="cs-CZ" b="1" dirty="0" smtClean="0"/>
              <a:t>Sousední státy:</a:t>
            </a:r>
          </a:p>
          <a:p>
            <a:pPr marL="0" indent="0">
              <a:buNone/>
            </a:pPr>
            <a:r>
              <a:rPr lang="cs-CZ" dirty="0" smtClean="0"/>
              <a:t>A. Rusko</a:t>
            </a:r>
          </a:p>
          <a:p>
            <a:pPr marL="0" indent="0">
              <a:buNone/>
            </a:pPr>
            <a:r>
              <a:rPr lang="cs-CZ" dirty="0" smtClean="0"/>
              <a:t>B. Moldavsko</a:t>
            </a:r>
          </a:p>
          <a:p>
            <a:pPr marL="0" indent="0">
              <a:buNone/>
            </a:pPr>
            <a:r>
              <a:rPr lang="cs-CZ" dirty="0" smtClean="0"/>
              <a:t>C. Rumunsko</a:t>
            </a:r>
          </a:p>
          <a:p>
            <a:pPr marL="0" indent="0">
              <a:buNone/>
            </a:pPr>
            <a:r>
              <a:rPr lang="cs-CZ" dirty="0" smtClean="0"/>
              <a:t>D. Maďarsko</a:t>
            </a:r>
          </a:p>
          <a:p>
            <a:pPr marL="0" indent="0">
              <a:buNone/>
            </a:pPr>
            <a:r>
              <a:rPr lang="cs-CZ" dirty="0" smtClean="0"/>
              <a:t>E. Slovensko</a:t>
            </a:r>
          </a:p>
          <a:p>
            <a:pPr marL="0" indent="0">
              <a:buNone/>
            </a:pPr>
            <a:r>
              <a:rPr lang="cs-CZ" dirty="0" smtClean="0"/>
              <a:t>F. Polsko</a:t>
            </a:r>
          </a:p>
          <a:p>
            <a:pPr marL="0" indent="0">
              <a:buNone/>
            </a:pPr>
            <a:r>
              <a:rPr lang="cs-CZ" dirty="0" smtClean="0"/>
              <a:t>G. Bělorusko</a:t>
            </a:r>
            <a:endParaRPr lang="cs-CZ" dirty="0"/>
          </a:p>
        </p:txBody>
      </p:sp>
      <p:grpSp>
        <p:nvGrpSpPr>
          <p:cNvPr id="13" name="Skupina 12"/>
          <p:cNvGrpSpPr/>
          <p:nvPr/>
        </p:nvGrpSpPr>
        <p:grpSpPr>
          <a:xfrm>
            <a:off x="3522892" y="1730859"/>
            <a:ext cx="4873039" cy="5575779"/>
            <a:chOff x="3522892" y="1730859"/>
            <a:chExt cx="4873039" cy="5575779"/>
          </a:xfrm>
        </p:grpSpPr>
        <p:grpSp>
          <p:nvGrpSpPr>
            <p:cNvPr id="5" name="Skupina 4"/>
            <p:cNvGrpSpPr/>
            <p:nvPr/>
          </p:nvGrpSpPr>
          <p:grpSpPr>
            <a:xfrm>
              <a:off x="3522892" y="1730859"/>
              <a:ext cx="4873039" cy="5575779"/>
              <a:chOff x="3830683" y="1055280"/>
              <a:chExt cx="4873039" cy="5575779"/>
            </a:xfrm>
          </p:grpSpPr>
          <p:pic>
            <p:nvPicPr>
              <p:cNvPr id="1026" name="Picture 2"/>
              <p:cNvPicPr>
                <a:picLocks noChangeAspect="1" noChangeArrowheads="1"/>
              </p:cNvPicPr>
              <p:nvPr/>
            </p:nvPicPr>
            <p:blipFill>
              <a:blip r:embed="rId2" cstate="print">
                <a:duotone>
                  <a:prstClr val="black"/>
                  <a:schemeClr val="accent1">
                    <a:tint val="45000"/>
                    <a:satMod val="400000"/>
                  </a:schemeClr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rot="21402282">
                <a:off x="5667424" y="4458864"/>
                <a:ext cx="677187" cy="78692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1027" name="Picture 3"/>
              <p:cNvPicPr>
                <a:picLocks noChangeAspect="1" noChangeArrowheads="1"/>
              </p:cNvPicPr>
              <p:nvPr/>
            </p:nvPicPr>
            <p:blipFill>
              <a:blip r:embed="rId3" cstate="print">
                <a:duotone>
                  <a:prstClr val="black"/>
                  <a:srgbClr val="FFC000">
                    <a:tint val="45000"/>
                    <a:satMod val="400000"/>
                  </a:srgbClr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rot="20485243">
                <a:off x="5808150" y="1055280"/>
                <a:ext cx="2895572" cy="4060094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2050" name="Picture 2"/>
              <p:cNvPicPr>
                <a:picLocks noChangeAspect="1" noChangeArrowheads="1"/>
              </p:cNvPicPr>
              <p:nvPr/>
            </p:nvPicPr>
            <p:blipFill>
              <a:blip r:embed="rId4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rot="21052516">
                <a:off x="5060432" y="3393995"/>
                <a:ext cx="2350119" cy="1970987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1028" name="Picture 4"/>
              <p:cNvPicPr>
                <a:picLocks noChangeAspect="1" noChangeArrowheads="1"/>
              </p:cNvPicPr>
              <p:nvPr/>
            </p:nvPicPr>
            <p:blipFill>
              <a:blip r:embed="rId5" cstate="print">
                <a:duotone>
                  <a:prstClr val="black"/>
                  <a:srgbClr val="00B050">
                    <a:tint val="45000"/>
                    <a:satMod val="400000"/>
                  </a:srgbClr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rot="21213442">
                <a:off x="4958375" y="2957584"/>
                <a:ext cx="1523026" cy="1102353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1029" name="Picture 5"/>
              <p:cNvPicPr>
                <a:picLocks noChangeAspect="1" noChangeArrowheads="1"/>
              </p:cNvPicPr>
              <p:nvPr/>
            </p:nvPicPr>
            <p:blipFill>
              <a:blip r:embed="rId6" cstate="print">
                <a:duotone>
                  <a:prstClr val="black"/>
                  <a:schemeClr val="accent2">
                    <a:tint val="45000"/>
                    <a:satMod val="400000"/>
                  </a:schemeClr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4813798" y="4143952"/>
                <a:ext cx="1421694" cy="2487107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1030" name="Picture 6"/>
              <p:cNvPicPr>
                <a:picLocks noChangeAspect="1" noChangeArrowheads="1"/>
              </p:cNvPicPr>
              <p:nvPr/>
            </p:nvPicPr>
            <p:blipFill>
              <a:blip r:embed="rId7" cstate="print">
                <a:duotone>
                  <a:prstClr val="black"/>
                  <a:schemeClr val="accent5">
                    <a:lumMod val="60000"/>
                    <a:lumOff val="40000"/>
                    <a:tint val="45000"/>
                    <a:satMod val="400000"/>
                  </a:schemeClr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rot="20937722">
                <a:off x="4253179" y="4559277"/>
                <a:ext cx="1121235" cy="727623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1031" name="Picture 7"/>
              <p:cNvPicPr>
                <a:picLocks noChangeAspect="1" noChangeArrowheads="1"/>
              </p:cNvPicPr>
              <p:nvPr/>
            </p:nvPicPr>
            <p:blipFill>
              <a:blip r:embed="rId8" cstate="print">
                <a:duotone>
                  <a:prstClr val="black"/>
                  <a:schemeClr val="accent4">
                    <a:lumMod val="75000"/>
                    <a:tint val="45000"/>
                    <a:satMod val="400000"/>
                  </a:schemeClr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rot="503427">
                <a:off x="4049752" y="3993599"/>
                <a:ext cx="1331865" cy="127451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1032" name="Picture 8"/>
              <p:cNvPicPr>
                <a:picLocks noChangeAspect="1" noChangeArrowheads="1"/>
              </p:cNvPicPr>
              <p:nvPr/>
            </p:nvPicPr>
            <p:blipFill>
              <a:blip r:embed="rId9" cstate="print">
                <a:duotone>
                  <a:prstClr val="black"/>
                  <a:schemeClr val="accent6">
                    <a:tint val="45000"/>
                    <a:satMod val="400000"/>
                  </a:schemeClr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3830683" y="3068960"/>
                <a:ext cx="1825703" cy="1561897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  <p:sp>
          <p:nvSpPr>
            <p:cNvPr id="4" name="TextovéPole 3"/>
            <p:cNvSpPr txBox="1"/>
            <p:nvPr/>
          </p:nvSpPr>
          <p:spPr>
            <a:xfrm>
              <a:off x="6948145" y="2996952"/>
              <a:ext cx="32412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A</a:t>
              </a:r>
              <a:endParaRPr lang="cs-CZ" b="1" dirty="0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5521424" y="5229335"/>
              <a:ext cx="31451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B</a:t>
              </a:r>
              <a:endParaRPr lang="cs-CZ" b="1" dirty="0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5159686" y="5527907"/>
              <a:ext cx="30649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C</a:t>
              </a:r>
              <a:endParaRPr lang="cs-CZ" b="1" dirty="0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4593546" y="5414001"/>
              <a:ext cx="33054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D</a:t>
              </a:r>
              <a:endParaRPr lang="cs-CZ" b="1" dirty="0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4407893" y="5115630"/>
              <a:ext cx="29687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E</a:t>
              </a:r>
              <a:endParaRPr lang="cs-CZ" b="1" dirty="0"/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4067944" y="4077072"/>
              <a:ext cx="29046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F</a:t>
              </a:r>
              <a:endParaRPr lang="cs-CZ" b="1" dirty="0"/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5466180" y="4077072"/>
              <a:ext cx="33214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G</a:t>
              </a:r>
              <a:endParaRPr lang="cs-CZ" b="1" dirty="0"/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6256932" y="6063085"/>
              <a:ext cx="1292533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Černé moře</a:t>
              </a:r>
              <a:endParaRPr lang="cs-CZ" b="1" dirty="0"/>
            </a:p>
          </p:txBody>
        </p:sp>
      </p:grpSp>
    </p:spTree>
    <p:extLst>
      <p:ext uri="{BB962C8B-B14F-4D97-AF65-F5344CB8AC3E}">
        <p14:creationId xmlns:p14="http://schemas.microsoft.com/office/powerpoint/2010/main" val="31039310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4000"/>
                            </p:stCondLst>
                            <p:childTnLst>
                              <p:par>
                                <p:cTn id="9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8000"/>
                            </p:stCondLst>
                            <p:childTnLst>
                              <p:par>
                                <p:cTn id="13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2000"/>
                            </p:stCondLst>
                            <p:childTnLst>
                              <p:par>
                                <p:cTn id="17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6000"/>
                            </p:stCondLst>
                            <p:childTnLst>
                              <p:par>
                                <p:cTn id="21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0"/>
                            </p:stCondLst>
                            <p:childTnLst>
                              <p:par>
                                <p:cTn id="25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4000"/>
                            </p:stCondLst>
                            <p:childTnLst>
                              <p:par>
                                <p:cTn id="29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8000"/>
                            </p:stCondLst>
                            <p:childTnLst>
                              <p:par>
                                <p:cTn id="33" presetID="21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5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POVRCH A VODSTVO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99715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/>
              <a:t>POHOŘÍ:</a:t>
            </a:r>
          </a:p>
          <a:p>
            <a:pPr marL="0" indent="0">
              <a:buNone/>
            </a:pPr>
            <a:r>
              <a:rPr lang="cs-CZ" dirty="0" smtClean="0"/>
              <a:t>Karpaty</a:t>
            </a:r>
          </a:p>
          <a:p>
            <a:pPr marL="0" indent="0">
              <a:buNone/>
            </a:pPr>
            <a:r>
              <a:rPr lang="cs-CZ" dirty="0" smtClean="0"/>
              <a:t>Krymské hory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b="1" dirty="0" smtClean="0"/>
              <a:t>ROVINA:</a:t>
            </a:r>
          </a:p>
          <a:p>
            <a:pPr marL="0" indent="0">
              <a:buNone/>
            </a:pPr>
            <a:r>
              <a:rPr lang="cs-CZ" dirty="0" smtClean="0"/>
              <a:t>Východoevropská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/>
              <a:t>MOŘE: </a:t>
            </a:r>
            <a:r>
              <a:rPr lang="cs-CZ" dirty="0" smtClean="0"/>
              <a:t>Černé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       </a:t>
            </a:r>
            <a:endParaRPr lang="cs-CZ" dirty="0" smtClean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b="1" dirty="0" smtClean="0"/>
              <a:t>ŘEKY: </a:t>
            </a:r>
            <a:r>
              <a:rPr lang="cs-CZ" dirty="0" smtClean="0"/>
              <a:t>Dněpr 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    </a:t>
            </a:r>
            <a:r>
              <a:rPr lang="cs-CZ" dirty="0" smtClean="0"/>
              <a:t>Prut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b="1" dirty="0" smtClean="0"/>
              <a:t>JEZERA: </a:t>
            </a:r>
            <a:r>
              <a:rPr lang="cs-CZ" dirty="0" err="1" smtClean="0"/>
              <a:t>Jalpuh</a:t>
            </a:r>
            <a:endParaRPr lang="cs-CZ" dirty="0" smtClean="0"/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        </a:t>
            </a:r>
            <a:r>
              <a:rPr lang="cs-CZ" dirty="0" err="1" smtClean="0"/>
              <a:t>Kahul</a:t>
            </a:r>
            <a:endParaRPr lang="cs-CZ" dirty="0" smtClean="0"/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        </a:t>
            </a:r>
            <a:r>
              <a:rPr lang="cs-CZ" dirty="0" err="1" smtClean="0"/>
              <a:t>Siněvir</a:t>
            </a:r>
            <a:endParaRPr lang="cs-CZ" b="1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1" y="3072438"/>
            <a:ext cx="3024337" cy="2268253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589916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6000"/>
                            </p:stCondLst>
                            <p:childTnLst>
                              <p:par>
                                <p:cTn id="13" presetID="6" presetClass="entr" presetSubtype="16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0"/>
                            </p:stCondLst>
                            <p:childTnLst>
                              <p:par>
                                <p:cTn id="17" presetID="26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4000"/>
                            </p:stCondLst>
                            <p:childTnLst>
                              <p:par>
                                <p:cTn id="34" presetID="6" presetClass="entr" presetSubtype="16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8000"/>
                            </p:stCondLst>
                            <p:childTnLst>
                              <p:par>
                                <p:cTn id="38" presetID="6" presetClass="entr" presetSubtype="16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0" dur="20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22000"/>
                            </p:stCondLst>
                            <p:childTnLst>
                              <p:par>
                                <p:cTn id="42" presetID="6" presetClass="entr" presetSubtype="16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4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26000"/>
                            </p:stCondLst>
                            <p:childTnLst>
                              <p:par>
                                <p:cTn id="46" presetID="6" presetClass="entr" presetSubtype="16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8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30000"/>
                            </p:stCondLst>
                            <p:childTnLst>
                              <p:par>
                                <p:cTn id="50" presetID="6" presetClass="entr" presetSubtype="16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34000"/>
                            </p:stCondLst>
                            <p:childTnLst>
                              <p:par>
                                <p:cTn id="54" presetID="6" presetClass="entr" presetSubtype="16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6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38000"/>
                            </p:stCondLst>
                            <p:childTnLst>
                              <p:par>
                                <p:cTn id="58" presetID="6" presetClass="entr" presetSubtype="16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0" dur="2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42000"/>
                            </p:stCondLst>
                            <p:childTnLst>
                              <p:par>
                                <p:cTn id="62" presetID="6" presetClass="entr" presetSubtype="16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4" dur="2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46000"/>
                            </p:stCondLst>
                            <p:childTnLst>
                              <p:par>
                                <p:cTn id="66" presetID="6" presetClass="entr" presetSubtype="16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8" dur="20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MĚSTA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/>
              <a:t>Kyjev </a:t>
            </a:r>
            <a:r>
              <a:rPr lang="cs-CZ" dirty="0" smtClean="0"/>
              <a:t>- hlavní město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    </a:t>
            </a:r>
            <a:r>
              <a:rPr lang="cs-CZ" dirty="0" smtClean="0"/>
              <a:t>- Chrám sv. Michaela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    </a:t>
            </a:r>
            <a:r>
              <a:rPr lang="cs-CZ" dirty="0" smtClean="0"/>
              <a:t>- Státní opera</a:t>
            </a: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Lvov</a:t>
            </a:r>
          </a:p>
          <a:p>
            <a:pPr marL="0" indent="0">
              <a:buNone/>
            </a:pPr>
            <a:r>
              <a:rPr lang="cs-CZ" b="1" dirty="0" smtClean="0"/>
              <a:t>Charkov</a:t>
            </a:r>
          </a:p>
          <a:p>
            <a:pPr marL="0" indent="0">
              <a:buNone/>
            </a:pPr>
            <a:r>
              <a:rPr lang="cs-CZ" b="1" dirty="0" smtClean="0"/>
              <a:t>Oděsa </a:t>
            </a:r>
            <a:r>
              <a:rPr lang="cs-CZ" dirty="0" smtClean="0"/>
              <a:t>- přístav</a:t>
            </a:r>
          </a:p>
          <a:p>
            <a:pPr marL="0" indent="0">
              <a:buNone/>
            </a:pPr>
            <a:r>
              <a:rPr lang="cs-CZ" b="1" dirty="0" smtClean="0"/>
              <a:t>Doněck</a:t>
            </a:r>
          </a:p>
          <a:p>
            <a:pPr marL="0" indent="0">
              <a:buNone/>
            </a:pPr>
            <a:r>
              <a:rPr lang="cs-CZ" b="1" dirty="0" smtClean="0"/>
              <a:t>Sevastopol </a:t>
            </a:r>
            <a:r>
              <a:rPr lang="cs-CZ" dirty="0" smtClean="0"/>
              <a:t>- přístav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              </a:t>
            </a:r>
            <a:r>
              <a:rPr lang="cs-CZ" dirty="0" smtClean="0"/>
              <a:t>- nachází se na Krymu</a:t>
            </a:r>
            <a:endParaRPr lang="cs-CZ" b="1" dirty="0" smtClean="0"/>
          </a:p>
          <a:p>
            <a:pPr marL="0" indent="0">
              <a:buNone/>
            </a:pPr>
            <a:endParaRPr lang="cs-CZ" b="1" dirty="0" smtClean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6920" y="747103"/>
            <a:ext cx="3168352" cy="237626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429000"/>
            <a:ext cx="3168352" cy="237626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8" name="Přímá spojnice se šipkou 7"/>
          <p:cNvCxnSpPr/>
          <p:nvPr/>
        </p:nvCxnSpPr>
        <p:spPr>
          <a:xfrm flipV="1">
            <a:off x="5148064" y="2132856"/>
            <a:ext cx="360040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V="1">
            <a:off x="3851920" y="5373216"/>
            <a:ext cx="288032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45188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2" presetClass="entr" presetSubtype="2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1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6000"/>
                            </p:stCondLst>
                            <p:childTnLst>
                              <p:par>
                                <p:cTn id="13" presetID="3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0"/>
                            </p:stCondLst>
                            <p:childTnLst>
                              <p:par>
                                <p:cTn id="20" presetID="22" presetClass="entr" presetSubtype="2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2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4000"/>
                            </p:stCondLst>
                            <p:childTnLst>
                              <p:par>
                                <p:cTn id="24" presetID="22" presetClass="entr" presetSubtype="2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6" dur="2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8000"/>
                            </p:stCondLst>
                            <p:childTnLst>
                              <p:par>
                                <p:cTn id="28" presetID="22" presetClass="entr" presetSubtype="2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0" dur="2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2000"/>
                            </p:stCondLst>
                            <p:childTnLst>
                              <p:par>
                                <p:cTn id="32" presetID="22" presetClass="entr" presetSubtype="2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4" dur="2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26000"/>
                            </p:stCondLst>
                            <p:childTnLst>
                              <p:par>
                                <p:cTn id="36" presetID="22" presetClass="entr" presetSubtype="2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8" dur="2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30000"/>
                            </p:stCondLst>
                            <p:childTnLst>
                              <p:par>
                                <p:cTn id="40" presetID="22" presetClass="entr" presetSubtype="2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2" dur="20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34000"/>
                            </p:stCondLst>
                            <p:childTnLst>
                              <p:par>
                                <p:cTn id="44" presetID="3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38000"/>
                            </p:stCondLst>
                            <p:childTnLst>
                              <p:par>
                                <p:cTn id="51" presetID="22" presetClass="entr" presetSubtype="2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3" dur="20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00"/>
            </a:gs>
            <a:gs pos="50000">
              <a:srgbClr val="FFFF00"/>
            </a:gs>
            <a:gs pos="93000">
              <a:srgbClr val="CCFFFF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MOLDAVSKÁ REPUBLIKA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/>
              <a:t>Hlavní město: </a:t>
            </a:r>
            <a:r>
              <a:rPr lang="cs-CZ" dirty="0" smtClean="0"/>
              <a:t>Kišiněv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Počet obyvatel: </a:t>
            </a:r>
            <a:r>
              <a:rPr lang="cs-CZ" dirty="0" smtClean="0"/>
              <a:t>3 560 000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Rozloha: </a:t>
            </a:r>
            <a:r>
              <a:rPr lang="cs-CZ" dirty="0" smtClean="0"/>
              <a:t>33 843 </a:t>
            </a:r>
            <a:r>
              <a:rPr lang="cs-CZ" dirty="0"/>
              <a:t>km²</a:t>
            </a:r>
          </a:p>
          <a:p>
            <a:pPr marL="0" indent="0">
              <a:buNone/>
            </a:pPr>
            <a:r>
              <a:rPr lang="cs-CZ" b="1" dirty="0"/>
              <a:t>Úřední jazyk: </a:t>
            </a:r>
            <a:r>
              <a:rPr lang="cs-CZ" dirty="0" smtClean="0"/>
              <a:t>moldavština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grpSp>
        <p:nvGrpSpPr>
          <p:cNvPr id="8" name="Skupina 7"/>
          <p:cNvGrpSpPr/>
          <p:nvPr/>
        </p:nvGrpSpPr>
        <p:grpSpPr>
          <a:xfrm>
            <a:off x="5368183" y="894215"/>
            <a:ext cx="3620315" cy="5825795"/>
            <a:chOff x="5368183" y="894215"/>
            <a:chExt cx="3620315" cy="5825795"/>
          </a:xfrm>
        </p:grpSpPr>
        <p:pic>
          <p:nvPicPr>
            <p:cNvPr id="5" name="Picture 2" descr="E:\Barevné hotovo\Moldavsko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9914" b="96695" l="5625" r="9562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4643658">
              <a:off x="4265443" y="1996955"/>
              <a:ext cx="5825795" cy="362031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ovéPole 3"/>
            <p:cNvSpPr txBox="1"/>
            <p:nvPr/>
          </p:nvSpPr>
          <p:spPr>
            <a:xfrm>
              <a:off x="6456603" y="3155894"/>
              <a:ext cx="861583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Kišiněv</a:t>
              </a:r>
              <a:endParaRPr lang="cs-CZ" b="1" dirty="0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6437668" y="5157192"/>
              <a:ext cx="582211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Prut</a:t>
              </a:r>
              <a:endParaRPr lang="cs-CZ" dirty="0"/>
            </a:p>
          </p:txBody>
        </p:sp>
        <p:sp>
          <p:nvSpPr>
            <p:cNvPr id="7" name="TextovéPole 6"/>
            <p:cNvSpPr txBox="1"/>
            <p:nvPr/>
          </p:nvSpPr>
          <p:spPr>
            <a:xfrm rot="659598">
              <a:off x="6437668" y="2348880"/>
              <a:ext cx="80887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Dněstr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8628685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00"/>
            </a:gs>
            <a:gs pos="50000">
              <a:srgbClr val="FFFF00"/>
            </a:gs>
            <a:gs pos="93000">
              <a:srgbClr val="CCFFFF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POLOHA A VODSTVO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87807" y="1198432"/>
            <a:ext cx="8928484" cy="5544616"/>
          </a:xfrm>
        </p:spPr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cs-CZ" dirty="0" smtClean="0"/>
              <a:t>vnitrozemský stát</a:t>
            </a:r>
          </a:p>
          <a:p>
            <a:pPr marL="0" indent="0">
              <a:buNone/>
            </a:pPr>
            <a:r>
              <a:rPr lang="cs-CZ" b="1" dirty="0" smtClean="0"/>
              <a:t>Sousední státy:</a:t>
            </a:r>
          </a:p>
          <a:p>
            <a:pPr marL="0" indent="0">
              <a:buNone/>
            </a:pPr>
            <a:r>
              <a:rPr lang="cs-CZ" dirty="0" smtClean="0"/>
              <a:t>A. Rumunsko</a:t>
            </a:r>
          </a:p>
          <a:p>
            <a:pPr marL="0" indent="0">
              <a:buNone/>
            </a:pPr>
            <a:r>
              <a:rPr lang="cs-CZ" dirty="0" smtClean="0"/>
              <a:t>B. Ukrajina</a:t>
            </a:r>
          </a:p>
          <a:p>
            <a:pPr marL="0" indent="0">
              <a:buNone/>
            </a:pPr>
            <a:r>
              <a:rPr lang="cs-CZ" b="1" dirty="0" smtClean="0"/>
              <a:t>Kišiněv </a:t>
            </a:r>
            <a:r>
              <a:rPr lang="cs-CZ" dirty="0" smtClean="0"/>
              <a:t>- hlavní město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- letiště</a:t>
            </a:r>
          </a:p>
          <a:p>
            <a:pPr marL="0" indent="0">
              <a:buNone/>
            </a:pPr>
            <a:r>
              <a:rPr lang="cs-CZ" b="1" dirty="0" smtClean="0"/>
              <a:t>řeky: </a:t>
            </a:r>
            <a:r>
              <a:rPr lang="cs-CZ" dirty="0" smtClean="0"/>
              <a:t>Dněstr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    </a:t>
            </a:r>
            <a:r>
              <a:rPr lang="cs-CZ" dirty="0" smtClean="0"/>
              <a:t>Prut</a:t>
            </a:r>
            <a:endParaRPr lang="cs-CZ" b="1" dirty="0" smtClean="0"/>
          </a:p>
          <a:p>
            <a:pPr marL="0" indent="0">
              <a:buNone/>
            </a:pPr>
            <a:endParaRPr lang="cs-CZ" b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4292179"/>
            <a:ext cx="3708412" cy="2238953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>
            <a:off x="3923928" y="4653136"/>
            <a:ext cx="792088" cy="6480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9" name="Skupina 8"/>
          <p:cNvGrpSpPr/>
          <p:nvPr/>
        </p:nvGrpSpPr>
        <p:grpSpPr>
          <a:xfrm>
            <a:off x="4460052" y="1241973"/>
            <a:ext cx="4057184" cy="4142895"/>
            <a:chOff x="4460052" y="1241973"/>
            <a:chExt cx="4057184" cy="4142895"/>
          </a:xfrm>
        </p:grpSpPr>
        <p:pic>
          <p:nvPicPr>
            <p:cNvPr id="2050" name="Picture 2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409949">
              <a:off x="6399827" y="2208061"/>
              <a:ext cx="835991" cy="97146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7" name="Skupina 6"/>
            <p:cNvGrpSpPr/>
            <p:nvPr/>
          </p:nvGrpSpPr>
          <p:grpSpPr>
            <a:xfrm>
              <a:off x="4460052" y="1241973"/>
              <a:ext cx="4057184" cy="4142895"/>
              <a:chOff x="4460052" y="1241973"/>
              <a:chExt cx="4057184" cy="4142895"/>
            </a:xfrm>
          </p:grpSpPr>
          <p:grpSp>
            <p:nvGrpSpPr>
              <p:cNvPr id="6" name="Skupina 5"/>
              <p:cNvGrpSpPr/>
              <p:nvPr/>
            </p:nvGrpSpPr>
            <p:grpSpPr>
              <a:xfrm>
                <a:off x="4460052" y="1241973"/>
                <a:ext cx="4057184" cy="4142895"/>
                <a:chOff x="4475256" y="1268759"/>
                <a:chExt cx="4057184" cy="4142895"/>
              </a:xfrm>
            </p:grpSpPr>
            <p:pic>
              <p:nvPicPr>
                <p:cNvPr id="1026" name="Picture 2"/>
                <p:cNvPicPr>
                  <a:picLocks noChangeAspect="1" noChangeArrowheads="1"/>
                </p:cNvPicPr>
                <p:nvPr/>
              </p:nvPicPr>
              <p:blipFill>
                <a:blip r:embed="rId5" cstate="print">
                  <a:duotone>
                    <a:prstClr val="black"/>
                    <a:schemeClr val="accent2">
                      <a:tint val="45000"/>
                      <a:satMod val="400000"/>
                    </a:schemeClr>
                  </a:duotone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 rot="443804">
                  <a:off x="4475256" y="1984633"/>
                  <a:ext cx="2362418" cy="3427021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  <p:pic>
              <p:nvPicPr>
                <p:cNvPr id="1027" name="Picture 3"/>
                <p:cNvPicPr>
                  <a:picLocks noChangeAspect="1" noChangeArrowheads="1"/>
                </p:cNvPicPr>
                <p:nvPr/>
              </p:nvPicPr>
              <p:blipFill>
                <a:blip r:embed="rId6">
                  <a:duotone>
                    <a:prstClr val="black"/>
                    <a:schemeClr val="accent5">
                      <a:tint val="45000"/>
                      <a:satMod val="400000"/>
                    </a:schemeClr>
                  </a:duotone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 rot="21448713">
                  <a:off x="5227653" y="1268759"/>
                  <a:ext cx="3304787" cy="2433704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grpSp>
          <p:pic>
            <p:nvPicPr>
              <p:cNvPr id="1028" name="Picture 4"/>
              <p:cNvPicPr>
                <a:picLocks noChangeAspect="1" noChangeArrowheads="1"/>
              </p:cNvPicPr>
              <p:nvPr/>
            </p:nvPicPr>
            <p:blipFill>
              <a:blip r:embed="rId7" cstate="print">
                <a:biLevel thresh="75000"/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rot="401440">
                <a:off x="5965061" y="2384672"/>
                <a:ext cx="822283" cy="95553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  <p:sp>
          <p:nvSpPr>
            <p:cNvPr id="4" name="TextovéPole 3"/>
            <p:cNvSpPr txBox="1"/>
            <p:nvPr/>
          </p:nvSpPr>
          <p:spPr>
            <a:xfrm>
              <a:off x="5641261" y="2996952"/>
              <a:ext cx="32412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A</a:t>
              </a:r>
              <a:endParaRPr lang="cs-CZ" b="1" dirty="0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7164288" y="2161782"/>
              <a:ext cx="31451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B</a:t>
              </a:r>
              <a:endParaRPr lang="cs-CZ" b="1" dirty="0"/>
            </a:p>
          </p:txBody>
        </p:sp>
      </p:grpSp>
    </p:spTree>
    <p:extLst>
      <p:ext uri="{BB962C8B-B14F-4D97-AF65-F5344CB8AC3E}">
        <p14:creationId xmlns:p14="http://schemas.microsoft.com/office/powerpoint/2010/main" val="62512746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6000"/>
                            </p:stCondLst>
                            <p:childTnLst>
                              <p:par>
                                <p:cTn id="13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0"/>
                            </p:stCondLst>
                            <p:childTnLst>
                              <p:par>
                                <p:cTn id="17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4000"/>
                            </p:stCondLst>
                            <p:childTnLst>
                              <p:par>
                                <p:cTn id="21" presetID="21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8000"/>
                            </p:stCondLst>
                            <p:childTnLst>
                              <p:par>
                                <p:cTn id="25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2000"/>
                            </p:stCondLst>
                            <p:childTnLst>
                              <p:par>
                                <p:cTn id="29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6000"/>
                            </p:stCondLst>
                            <p:childTnLst>
                              <p:par>
                                <p:cTn id="33" presetID="6" presetClass="entr" presetSubtype="16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30000"/>
                            </p:stCondLst>
                            <p:childTnLst>
                              <p:par>
                                <p:cTn id="37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34000"/>
                            </p:stCondLst>
                            <p:childTnLst>
                              <p:par>
                                <p:cTn id="41" presetID="16" presetClass="entr" presetSubtype="21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00"/>
            </a:gs>
            <a:gs pos="50000">
              <a:srgbClr val="FFFF00"/>
            </a:gs>
            <a:gs pos="93000">
              <a:srgbClr val="CCFFFF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ŠKRTNĚTE SLOVA, KTERÁ DO VĚT NEPATŘÍ.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600200"/>
            <a:ext cx="8507288" cy="4525963"/>
          </a:xfrm>
        </p:spPr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cs-CZ" dirty="0" smtClean="0"/>
              <a:t>Hlavní město Ukrajiny je </a:t>
            </a:r>
            <a:r>
              <a:rPr lang="cs-CZ" i="1" dirty="0" smtClean="0"/>
              <a:t>Plzeň - Kyjev - Moskva.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Můžete navštívit pohoří </a:t>
            </a:r>
            <a:r>
              <a:rPr lang="cs-CZ" i="1" dirty="0" smtClean="0"/>
              <a:t>Šumava - Krymské hory - Alpy.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Lodě kotví v přístavu </a:t>
            </a:r>
            <a:r>
              <a:rPr lang="cs-CZ" i="1" dirty="0" smtClean="0"/>
              <a:t>Oděsa - Hamburg - Děčín.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Hlavní město Moldavska je </a:t>
            </a:r>
            <a:r>
              <a:rPr lang="cs-CZ" i="1" dirty="0" smtClean="0"/>
              <a:t>Kyjev - Kišiněv - Oslo.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Moldavsko je stát </a:t>
            </a:r>
            <a:r>
              <a:rPr lang="cs-CZ" i="1" dirty="0" smtClean="0"/>
              <a:t>přímořský - vnitrozemský </a:t>
            </a:r>
            <a:r>
              <a:rPr lang="cs-CZ" i="1" smtClean="0"/>
              <a:t>- ostrovní.</a:t>
            </a:r>
            <a:endParaRPr lang="cs-CZ" dirty="0" smtClean="0"/>
          </a:p>
          <a:p>
            <a:pPr>
              <a:buFont typeface="Wingdings" pitchFamily="2" charset="2"/>
              <a:buChar char="§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2550526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00"/>
            </a:gs>
            <a:gs pos="50000">
              <a:srgbClr val="FFFF00"/>
            </a:gs>
            <a:gs pos="93000">
              <a:srgbClr val="CCFFFF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44115436"/>
              </p:ext>
            </p:extLst>
          </p:nvPr>
        </p:nvGraphicFramePr>
        <p:xfrm>
          <a:off x="827584" y="332656"/>
          <a:ext cx="7358114" cy="4023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265054">
                <a:tc>
                  <a:txBody>
                    <a:bodyPr/>
                    <a:lstStyle/>
                    <a:p>
                      <a:r>
                        <a:rPr lang="cs-CZ" dirty="0" smtClean="0"/>
                        <a:t>ANOTACE</a:t>
                      </a:r>
                      <a:endParaRPr lang="cs-CZ" dirty="0"/>
                    </a:p>
                  </a:txBody>
                  <a:tcPr/>
                </a:tc>
              </a:tr>
              <a:tr h="73507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Prezentací se žáci seznamují s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Ukrajinou a Moldavskou republikou.</a:t>
                      </a:r>
                    </a:p>
                    <a:p>
                      <a:pPr marL="0" indent="0">
                        <a:buNone/>
                      </a:pPr>
                      <a:endParaRPr lang="cs-CZ" baseline="0" smtClean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endParaRPr lang="cs-CZ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1) Výkladový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materiál doplňující k učebnici</a:t>
                      </a:r>
                    </a:p>
                    <a:p>
                      <a:pPr marL="0" indent="0">
                        <a:buNone/>
                      </a:pPr>
                      <a:r>
                        <a:rPr lang="cs-CZ" u="sng" baseline="0" dirty="0" smtClean="0">
                          <a:solidFill>
                            <a:schemeClr val="tx1"/>
                          </a:solidFill>
                        </a:rPr>
                        <a:t>Místo kde žijeme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Učebnice pro 4. a 5. ročník základní školy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RNDr. Irena Smolová, Ph.D., Doc. RNDr. Zdeněk </a:t>
                      </a:r>
                      <a:r>
                        <a:rPr lang="cs-CZ" baseline="0" dirty="0" err="1" smtClean="0">
                          <a:solidFill>
                            <a:schemeClr val="tx1"/>
                          </a:solidFill>
                        </a:rPr>
                        <a:t>Szczyrba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, Ph.D.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Vydal </a:t>
                      </a:r>
                      <a:r>
                        <a:rPr lang="cs-CZ" baseline="0" dirty="0" err="1" smtClean="0">
                          <a:solidFill>
                            <a:schemeClr val="tx1"/>
                          </a:solidFill>
                        </a:rPr>
                        <a:t>Prodos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spol. s r. o., pedagogické nakladatelství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Výroba: </a:t>
                      </a:r>
                      <a:r>
                        <a:rPr lang="cs-CZ" baseline="0" dirty="0" err="1" smtClean="0">
                          <a:solidFill>
                            <a:schemeClr val="tx1"/>
                          </a:solidFill>
                        </a:rPr>
                        <a:t>Prodos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2008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ISBN 978-80-7230-221-5</a:t>
                      </a:r>
                    </a:p>
                    <a:p>
                      <a:pPr marL="0" indent="0">
                        <a:buNone/>
                      </a:pPr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2) Procvičování -  otázky</a:t>
                      </a:r>
                    </a:p>
                    <a:p>
                      <a:pPr marL="342900" indent="-342900">
                        <a:buAutoNum type="arabicParenR"/>
                      </a:pPr>
                      <a:endParaRPr lang="cs-CZ" dirty="0" smtClean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744637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00"/>
            </a:gs>
            <a:gs pos="50000">
              <a:srgbClr val="FFFF00"/>
            </a:gs>
            <a:gs pos="93000">
              <a:srgbClr val="CCFFFF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00200"/>
            <a:ext cx="8219256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endParaRPr lang="cs-CZ" sz="18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66302581"/>
              </p:ext>
            </p:extLst>
          </p:nvPr>
        </p:nvGraphicFramePr>
        <p:xfrm>
          <a:off x="899592" y="1556792"/>
          <a:ext cx="7358114" cy="352121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412251">
                <a:tc>
                  <a:txBody>
                    <a:bodyPr/>
                    <a:lstStyle/>
                    <a:p>
                      <a:r>
                        <a:rPr lang="cs-CZ" dirty="0" smtClean="0"/>
                        <a:t>POUŽITÉ  ZDROJE</a:t>
                      </a:r>
                      <a:endParaRPr lang="cs-CZ" dirty="0"/>
                    </a:p>
                  </a:txBody>
                  <a:tcPr/>
                </a:tc>
              </a:tr>
              <a:tr h="1166795">
                <a:tc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Vlastní zdroje.</a:t>
                      </a:r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http://cs.wikipedia.org/wiki/Soubor:Crimean_Mountains_%28Balaklava%29.jpg</a:t>
                      </a:r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http://cs.wikipedia.org/wiki/Soubor:St._Michael%27s_Cathedral_from_belltower.JPG</a:t>
                      </a:r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http://cs.wikipedia.org/wiki/Soubor:Sevastopol004.jpg</a:t>
                      </a:r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http://cs.wikipedia.org/wiki/Soubor:ChisinauAirportInNight.jpg</a:t>
                      </a:r>
                    </a:p>
                    <a:p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Prezentace obsahuje animace.</a:t>
                      </a: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154523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4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151</TotalTime>
  <Words>418</Words>
  <Application>Microsoft Office PowerPoint</Application>
  <PresentationFormat>Předvádění na obrazovce (4:3)</PresentationFormat>
  <Paragraphs>134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UKRAJINA A MOLDAVSKO</vt:lpstr>
      <vt:lpstr>Prezentace aplikace PowerPoint</vt:lpstr>
      <vt:lpstr>UKRAJINA</vt:lpstr>
      <vt:lpstr>POLOHA</vt:lpstr>
      <vt:lpstr>POVRCH A VODSTVO</vt:lpstr>
      <vt:lpstr>MĚSTA</vt:lpstr>
      <vt:lpstr>MOLDAVSKÁ REPUBLIKA</vt:lpstr>
      <vt:lpstr>POLOHA A VODSTVO</vt:lpstr>
      <vt:lpstr>ŠKRTNĚTE SLOVA, KTERÁ DO VĚT NEPATŘÍ.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UKRAJINA A BĚLORUSKO</dc:title>
  <dc:creator>Simona</dc:creator>
  <cp:lastModifiedBy>Simona</cp:lastModifiedBy>
  <cp:revision>68</cp:revision>
  <dcterms:created xsi:type="dcterms:W3CDTF">2012-04-22T09:36:43Z</dcterms:created>
  <dcterms:modified xsi:type="dcterms:W3CDTF">2012-06-21T17:06:38Z</dcterms:modified>
</cp:coreProperties>
</file>