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8FBF5-CCBE-4EEC-8524-DCDE354DE446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8CBBDB-20E1-4B2E-80A5-2F964CC213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smtClean="0">
                <a:latin typeface="Georgia" pitchFamily="18" charset="0"/>
              </a:rPr>
              <a:t>OPAKOVÁNÍ</a:t>
            </a:r>
            <a:endParaRPr lang="cs-CZ" sz="8000" b="1" u="sng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0" y="142852"/>
            <a:ext cx="4214810" cy="609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cs-CZ" sz="30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Porovnej čísla:</a:t>
            </a:r>
            <a:endParaRPr kumimoji="0" lang="cs-CZ" sz="3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26</a:t>
            </a: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 789 _____ 26 </a:t>
            </a: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659          </a:t>
            </a:r>
            <a:endParaRPr kumimoji="0" lang="cs-CZ" sz="3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49</a:t>
            </a: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 606 _____ 49 </a:t>
            </a: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608          </a:t>
            </a:r>
            <a:endParaRPr kumimoji="0" lang="cs-CZ" sz="3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310</a:t>
            </a: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 847 _____ 310</a:t>
            </a: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 </a:t>
            </a: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841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lang="cs-CZ" sz="300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</a:t>
            </a:r>
            <a:endParaRPr kumimoji="0" lang="cs-CZ" sz="3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cs-CZ" sz="30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Vypočítej:</a:t>
            </a:r>
            <a:endParaRPr kumimoji="0" lang="cs-CZ" sz="3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900 + 65 – 32 . 0 =</a:t>
            </a: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</a:t>
            </a:r>
            <a:endParaRPr kumimoji="0" lang="cs-CZ" sz="3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7 . 80 – 45 =	</a:t>
            </a: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</a:t>
            </a:r>
            <a:endParaRPr kumimoji="0" lang="cs-CZ" sz="3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820 : 10 + 30 =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(38 + 25) : 7 = 	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444 : 4 . 10 =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600 . 10 – 400 =</a:t>
            </a:r>
            <a:endParaRPr kumimoji="0" lang="cs-CZ" sz="3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1"/>
          <p:cNvSpPr txBox="1">
            <a:spLocks noChangeArrowheads="1"/>
          </p:cNvSpPr>
          <p:nvPr/>
        </p:nvSpPr>
        <p:spPr bwMode="auto">
          <a:xfrm>
            <a:off x="4786314" y="142852"/>
            <a:ext cx="4214810" cy="609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  <a:defRPr/>
            </a:pPr>
            <a:r>
              <a:rPr kumimoji="0" lang="cs-CZ" sz="3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Porovnej čísla:</a:t>
            </a: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  26 789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&gt;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 26 659     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  49 606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&lt;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 49 608     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310 847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&gt;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 310 841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Times New Roman" pitchFamily="18" charset="0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	</a:t>
            </a: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  <a:defRPr/>
            </a:pPr>
            <a:r>
              <a:rPr kumimoji="0" lang="cs-CZ" sz="3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Vypočítej:</a:t>
            </a: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900 + 65 – 32 . 0 =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965</a:t>
            </a: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7 . 80 – 45 =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515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820 : 10 + 30 =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112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(38 + 25) : 7 =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9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444 : 4 . 10 =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1 110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>
                <a:tab pos="457200" algn="l"/>
              </a:tabLst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600 . 10 – 400 =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+mn-cs"/>
              </a:rPr>
              <a:t>5 600</a:t>
            </a: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52"/>
            <a:ext cx="4043362" cy="6715148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b="1" smtClean="0"/>
              <a:t>Vypočítej </a:t>
            </a:r>
            <a:r>
              <a:rPr lang="cs-CZ" b="1"/>
              <a:t>zpaměti:</a:t>
            </a:r>
            <a:endParaRPr lang="cs-CZ"/>
          </a:p>
          <a:p>
            <a:pPr>
              <a:buNone/>
            </a:pPr>
            <a:r>
              <a:rPr lang="cs-CZ"/>
              <a:t>17 : 4 =		</a:t>
            </a:r>
            <a:r>
              <a:rPr lang="cs-CZ"/>
              <a:t>	</a:t>
            </a:r>
            <a:endParaRPr lang="cs-CZ"/>
          </a:p>
          <a:p>
            <a:pPr>
              <a:buNone/>
            </a:pPr>
            <a:r>
              <a:rPr lang="cs-CZ"/>
              <a:t>39 : 5 =		</a:t>
            </a:r>
            <a:r>
              <a:rPr lang="cs-CZ"/>
              <a:t>	</a:t>
            </a:r>
            <a:endParaRPr lang="cs-CZ"/>
          </a:p>
          <a:p>
            <a:pPr>
              <a:buNone/>
            </a:pPr>
            <a:r>
              <a:rPr lang="cs-CZ" smtClean="0"/>
              <a:t>55 : 7 = </a:t>
            </a:r>
            <a:r>
              <a:rPr lang="cs-CZ" b="1"/>
              <a:t> </a:t>
            </a:r>
            <a:endParaRPr lang="cs-CZ" b="1" smtClean="0"/>
          </a:p>
          <a:p>
            <a:pPr>
              <a:buNone/>
            </a:pPr>
            <a:r>
              <a:rPr lang="cs-CZ" smtClean="0"/>
              <a:t>78 : 8 =</a:t>
            </a:r>
          </a:p>
          <a:p>
            <a:pPr>
              <a:buNone/>
            </a:pPr>
            <a:r>
              <a:rPr lang="cs-CZ" smtClean="0"/>
              <a:t>89 : 9 =</a:t>
            </a:r>
          </a:p>
          <a:p>
            <a:pPr>
              <a:buNone/>
            </a:pPr>
            <a:r>
              <a:rPr lang="cs-CZ" smtClean="0"/>
              <a:t>46 : 6 =</a:t>
            </a:r>
          </a:p>
          <a:p>
            <a:pPr>
              <a:buNone/>
            </a:pPr>
            <a:endParaRPr lang="cs-CZ"/>
          </a:p>
          <a:p>
            <a:pPr lvl="0"/>
            <a:r>
              <a:rPr lang="cs-CZ" b="1"/>
              <a:t>Děl </a:t>
            </a:r>
            <a:r>
              <a:rPr lang="cs-CZ" b="1" smtClean="0"/>
              <a:t>písemně:</a:t>
            </a:r>
            <a:endParaRPr lang="cs-CZ"/>
          </a:p>
          <a:p>
            <a:pPr>
              <a:buNone/>
            </a:pPr>
            <a:r>
              <a:rPr lang="cs-CZ"/>
              <a:t>731 : 6 =</a:t>
            </a:r>
            <a:r>
              <a:rPr lang="cs-CZ"/>
              <a:t>	</a:t>
            </a:r>
            <a:r>
              <a:rPr lang="cs-CZ" smtClean="0"/>
              <a:t>      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875 </a:t>
            </a:r>
            <a:r>
              <a:rPr lang="cs-CZ"/>
              <a:t>: 4 = 						</a:t>
            </a:r>
          </a:p>
          <a:p>
            <a:pPr>
              <a:buNone/>
            </a:pPr>
            <a:r>
              <a:rPr lang="cs-CZ"/>
              <a:t> </a:t>
            </a:r>
          </a:p>
          <a:p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0" y="142852"/>
            <a:ext cx="4572000" cy="67151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Vypočítej zpaměti: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17 : 4 =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 (zb. 1)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39 : 5 =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 (zb. 4)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55 : 7 = </a:t>
            </a:r>
            <a:r>
              <a:rPr kumimoji="0" lang="cs-CZ" sz="320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</a:t>
            </a:r>
            <a:r>
              <a:rPr kumimoji="0" lang="cs-CZ" sz="3200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(zb. 6)</a:t>
            </a:r>
            <a:endParaRPr kumimoji="0" lang="cs-CZ" sz="32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78 : 8 =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 (zb. 6)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89 : 9 =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 (zb. 8)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46 : 6 =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 (zb.</a:t>
            </a:r>
            <a:r>
              <a:rPr kumimoji="0" lang="cs-CZ" sz="3200" b="0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4)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Děl písemně: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731 : 6 =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121 (zb. 5)</a:t>
            </a:r>
          </a:p>
          <a:p>
            <a:pPr marL="342900" lvl="0" indent="-342900">
              <a:spcBef>
                <a:spcPct val="20000"/>
              </a:spcBef>
            </a:pPr>
            <a:endParaRPr lang="cs-CZ" sz="3200" smtClean="0"/>
          </a:p>
          <a:p>
            <a:pPr marL="342900" lvl="0" indent="-342900">
              <a:spcBef>
                <a:spcPct val="20000"/>
              </a:spcBef>
            </a:pPr>
            <a:r>
              <a:rPr lang="cs-CZ" sz="3200" smtClean="0"/>
              <a:t>875 </a:t>
            </a:r>
            <a:r>
              <a:rPr lang="cs-CZ" sz="3200"/>
              <a:t>: 4 = </a:t>
            </a:r>
            <a:r>
              <a:rPr lang="cs-CZ" sz="3200">
                <a:solidFill>
                  <a:srgbClr val="C00000"/>
                </a:solidFill>
              </a:rPr>
              <a:t>218 (zb. 3</a:t>
            </a:r>
            <a:r>
              <a:rPr lang="cs-CZ" sz="3200">
                <a:solidFill>
                  <a:srgbClr val="C00000"/>
                </a:solidFill>
              </a:rPr>
              <a:t>) </a:t>
            </a:r>
            <a:r>
              <a:rPr lang="cs-CZ" sz="3200"/>
              <a:t>					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52"/>
            <a:ext cx="4214810" cy="685800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3000" b="1"/>
              <a:t>Vypočítej</a:t>
            </a:r>
            <a:r>
              <a:rPr lang="cs-CZ" sz="3000" b="1" smtClean="0"/>
              <a:t>:</a:t>
            </a:r>
          </a:p>
          <a:p>
            <a:pPr lvl="0">
              <a:buNone/>
            </a:pPr>
            <a:r>
              <a:rPr lang="cs-CZ" sz="3000" smtClean="0"/>
              <a:t>692      306	     578</a:t>
            </a:r>
            <a:r>
              <a:rPr lang="cs-CZ" sz="3000"/>
              <a:t>	</a:t>
            </a:r>
            <a:endParaRPr lang="cs-CZ" sz="3000" smtClean="0"/>
          </a:p>
          <a:p>
            <a:pPr marL="514350" indent="-514350">
              <a:buNone/>
            </a:pPr>
            <a:r>
              <a:rPr lang="cs-CZ" sz="3000" u="sng" smtClean="0"/>
              <a:t>.   4</a:t>
            </a:r>
            <a:r>
              <a:rPr lang="cs-CZ" sz="3000" smtClean="0"/>
              <a:t>      </a:t>
            </a:r>
            <a:r>
              <a:rPr lang="cs-CZ" sz="3000" u="sng" smtClean="0"/>
              <a:t>.    </a:t>
            </a:r>
            <a:r>
              <a:rPr lang="cs-CZ" sz="3000" u="sng"/>
              <a:t>7</a:t>
            </a:r>
            <a:r>
              <a:rPr lang="cs-CZ" sz="3000"/>
              <a:t>	</a:t>
            </a:r>
            <a:r>
              <a:rPr lang="cs-CZ" sz="3000" smtClean="0"/>
              <a:t>     </a:t>
            </a:r>
            <a:r>
              <a:rPr lang="cs-CZ" sz="3000" u="sng" smtClean="0"/>
              <a:t>.    5</a:t>
            </a:r>
          </a:p>
          <a:p>
            <a:pPr marL="514350" indent="-514350">
              <a:buNone/>
            </a:pPr>
            <a:endParaRPr lang="cs-CZ" sz="3000" u="sng" smtClean="0"/>
          </a:p>
          <a:p>
            <a:pPr marL="514350" indent="-514350">
              <a:buNone/>
            </a:pPr>
            <a:r>
              <a:rPr lang="cs-CZ" sz="3000"/>
              <a:t>	</a:t>
            </a:r>
            <a:r>
              <a:rPr lang="cs-CZ" sz="3000"/>
              <a:t>	</a:t>
            </a:r>
            <a:endParaRPr lang="cs-CZ" sz="3000" smtClean="0"/>
          </a:p>
          <a:p>
            <a:pPr marL="514350" indent="-514350">
              <a:buNone/>
            </a:pPr>
            <a:r>
              <a:rPr lang="cs-CZ" sz="3000" smtClean="0"/>
              <a:t>795      243 </a:t>
            </a:r>
            <a:endParaRPr lang="cs-CZ" sz="3000"/>
          </a:p>
          <a:p>
            <a:pPr>
              <a:buNone/>
            </a:pPr>
            <a:r>
              <a:rPr lang="cs-CZ" sz="3000" u="sng" smtClean="0"/>
              <a:t>.   3</a:t>
            </a:r>
            <a:r>
              <a:rPr lang="cs-CZ" sz="3000" smtClean="0"/>
              <a:t>	 </a:t>
            </a:r>
            <a:r>
              <a:rPr lang="cs-CZ" sz="3000" u="sng" smtClean="0"/>
              <a:t>.   9</a:t>
            </a:r>
          </a:p>
          <a:p>
            <a:pPr>
              <a:buNone/>
            </a:pPr>
            <a:endParaRPr lang="cs-CZ" sz="3000" u="sng"/>
          </a:p>
          <a:p>
            <a:pPr lvl="0"/>
            <a:endParaRPr lang="cs-CZ" b="1" smtClean="0"/>
          </a:p>
          <a:p>
            <a:pPr lvl="0"/>
            <a:r>
              <a:rPr lang="cs-CZ" b="1" smtClean="0"/>
              <a:t>Zaokrouhli:</a:t>
            </a:r>
            <a:endParaRPr lang="cs-CZ"/>
          </a:p>
          <a:p>
            <a:pPr>
              <a:buNone/>
            </a:pPr>
            <a:r>
              <a:rPr lang="cs-CZ"/>
              <a:t>na stovky</a:t>
            </a:r>
            <a:r>
              <a:rPr lang="cs-CZ"/>
              <a:t>	</a:t>
            </a:r>
            <a:r>
              <a:rPr lang="cs-CZ" smtClean="0"/>
              <a:t>na </a:t>
            </a:r>
            <a:r>
              <a:rPr lang="cs-CZ"/>
              <a:t>tisíce</a:t>
            </a:r>
          </a:p>
          <a:p>
            <a:pPr>
              <a:buNone/>
            </a:pPr>
            <a:r>
              <a:rPr lang="cs-CZ"/>
              <a:t>840</a:t>
            </a:r>
            <a:r>
              <a:rPr lang="cs-CZ"/>
              <a:t>		</a:t>
            </a:r>
            <a:r>
              <a:rPr lang="cs-CZ" smtClean="0"/>
              <a:t>1</a:t>
            </a:r>
            <a:r>
              <a:rPr lang="cs-CZ"/>
              <a:t> 698</a:t>
            </a:r>
          </a:p>
          <a:p>
            <a:pPr>
              <a:buNone/>
            </a:pPr>
            <a:r>
              <a:rPr lang="cs-CZ"/>
              <a:t>6 591</a:t>
            </a:r>
            <a:r>
              <a:rPr lang="cs-CZ"/>
              <a:t>		</a:t>
            </a:r>
            <a:r>
              <a:rPr lang="cs-CZ" smtClean="0"/>
              <a:t>351</a:t>
            </a:r>
            <a:endParaRPr lang="cs-CZ"/>
          </a:p>
          <a:p>
            <a:pPr>
              <a:buNone/>
            </a:pPr>
            <a:r>
              <a:rPr lang="cs-CZ"/>
              <a:t>9 724	</a:t>
            </a:r>
            <a:r>
              <a:rPr lang="cs-CZ"/>
              <a:t>	</a:t>
            </a:r>
            <a:r>
              <a:rPr lang="cs-CZ" smtClean="0"/>
              <a:t>5</a:t>
            </a:r>
            <a:r>
              <a:rPr lang="cs-CZ"/>
              <a:t> 094</a:t>
            </a:r>
          </a:p>
          <a:p>
            <a:pPr>
              <a:buNone/>
            </a:pPr>
            <a:r>
              <a:rPr lang="cs-CZ"/>
              <a:t>33 902</a:t>
            </a:r>
            <a:r>
              <a:rPr lang="cs-CZ"/>
              <a:t>	</a:t>
            </a:r>
            <a:r>
              <a:rPr lang="cs-CZ" smtClean="0"/>
              <a:t>9 </a:t>
            </a:r>
            <a:r>
              <a:rPr lang="cs-CZ"/>
              <a:t>999</a:t>
            </a:r>
          </a:p>
          <a:p>
            <a:pPr>
              <a:buNone/>
            </a:pPr>
            <a:r>
              <a:rPr lang="cs-CZ" sz="3000" smtClean="0"/>
              <a:t>	</a:t>
            </a:r>
            <a:endParaRPr lang="cs-CZ" sz="300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286248" y="142852"/>
            <a:ext cx="5286380" cy="6858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Vypočítej: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692          306	    578	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     4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</a:t>
            </a:r>
            <a:r>
              <a:rPr kumimoji="0" lang="cs-CZ" sz="3000" b="0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     7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</a:t>
            </a:r>
            <a:r>
              <a:rPr kumimoji="0" lang="cs-CZ" sz="3000" b="0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     5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2 768	      2 142	 2 890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795          243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     3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     </a:t>
            </a:r>
            <a:r>
              <a:rPr kumimoji="0" lang="cs-CZ" sz="3000" b="0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     9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2 385       2 187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Zaokrouhleno: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stovky	na tisíce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800		2</a:t>
            </a:r>
            <a:r>
              <a:rPr kumimoji="0" lang="cs-CZ" sz="3200" b="0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000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6 600		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9 700		5 000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33 900	10</a:t>
            </a:r>
            <a:r>
              <a:rPr kumimoji="0" lang="cs-CZ" sz="3200" b="0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000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4429124" cy="68580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600" b="1"/>
              <a:t>Vypočítej slovní příklad:</a:t>
            </a:r>
            <a:endParaRPr lang="cs-CZ" sz="2600"/>
          </a:p>
          <a:p>
            <a:pPr>
              <a:buNone/>
            </a:pPr>
            <a:r>
              <a:rPr lang="cs-CZ" sz="2600"/>
              <a:t>Petra si našetřila 2 </a:t>
            </a:r>
            <a:r>
              <a:rPr lang="cs-CZ" sz="2600"/>
              <a:t>500 </a:t>
            </a:r>
            <a:r>
              <a:rPr lang="cs-CZ" sz="2600" smtClean="0"/>
              <a:t>Kč.</a:t>
            </a:r>
          </a:p>
          <a:p>
            <a:pPr>
              <a:buNone/>
            </a:pPr>
            <a:r>
              <a:rPr lang="cs-CZ" sz="2600" smtClean="0"/>
              <a:t>V</a:t>
            </a:r>
            <a:r>
              <a:rPr lang="cs-CZ" sz="2600"/>
              <a:t> zimním </a:t>
            </a:r>
            <a:r>
              <a:rPr lang="cs-CZ" sz="2600"/>
              <a:t>výprodeji </a:t>
            </a:r>
            <a:r>
              <a:rPr lang="cs-CZ" sz="2600" smtClean="0"/>
              <a:t>si koupila</a:t>
            </a:r>
          </a:p>
          <a:p>
            <a:pPr>
              <a:buNone/>
            </a:pPr>
            <a:r>
              <a:rPr lang="cs-CZ" sz="2600" smtClean="0"/>
              <a:t>lyžařskou </a:t>
            </a:r>
            <a:r>
              <a:rPr lang="cs-CZ" sz="2600"/>
              <a:t>bundu </a:t>
            </a:r>
            <a:r>
              <a:rPr lang="cs-CZ" sz="2600"/>
              <a:t>zlevněnou </a:t>
            </a:r>
            <a:r>
              <a:rPr lang="cs-CZ" sz="2600" smtClean="0"/>
              <a:t>o</a:t>
            </a:r>
          </a:p>
          <a:p>
            <a:pPr>
              <a:buNone/>
            </a:pPr>
            <a:r>
              <a:rPr lang="cs-CZ" sz="2600" smtClean="0"/>
              <a:t>674 </a:t>
            </a:r>
            <a:r>
              <a:rPr lang="cs-CZ" sz="2600"/>
              <a:t>Kč</a:t>
            </a:r>
            <a:r>
              <a:rPr lang="cs-CZ" sz="2600" smtClean="0"/>
              <a:t>. Po </a:t>
            </a:r>
            <a:r>
              <a:rPr lang="cs-CZ" sz="2600"/>
              <a:t>slevě </a:t>
            </a:r>
            <a:r>
              <a:rPr lang="cs-CZ" sz="2600"/>
              <a:t>stála </a:t>
            </a:r>
            <a:r>
              <a:rPr lang="cs-CZ" sz="2600" smtClean="0"/>
              <a:t>bunda</a:t>
            </a:r>
          </a:p>
          <a:p>
            <a:pPr>
              <a:buNone/>
            </a:pPr>
            <a:r>
              <a:rPr lang="cs-CZ" sz="2600" smtClean="0"/>
              <a:t>1</a:t>
            </a:r>
            <a:r>
              <a:rPr lang="cs-CZ" sz="2600"/>
              <a:t> </a:t>
            </a:r>
            <a:r>
              <a:rPr lang="cs-CZ" sz="2600"/>
              <a:t>325 </a:t>
            </a:r>
            <a:r>
              <a:rPr lang="cs-CZ" sz="2600" smtClean="0"/>
              <a:t>Kč. Jaká </a:t>
            </a:r>
            <a:r>
              <a:rPr lang="cs-CZ" sz="2600"/>
              <a:t>byla </a:t>
            </a:r>
            <a:r>
              <a:rPr lang="cs-CZ" sz="2600" smtClean="0"/>
              <a:t>její původ-</a:t>
            </a:r>
          </a:p>
          <a:p>
            <a:pPr>
              <a:buNone/>
            </a:pPr>
            <a:r>
              <a:rPr lang="cs-CZ" sz="2600" smtClean="0"/>
              <a:t>ní cena</a:t>
            </a:r>
            <a:r>
              <a:rPr lang="cs-CZ" sz="2600"/>
              <a:t>? Kolik peněz </a:t>
            </a:r>
            <a:r>
              <a:rPr lang="cs-CZ" sz="2600"/>
              <a:t>jí </a:t>
            </a:r>
            <a:r>
              <a:rPr lang="cs-CZ" sz="2600" smtClean="0"/>
              <a:t>zůstalo?</a:t>
            </a:r>
          </a:p>
          <a:p>
            <a:pPr>
              <a:buNone/>
            </a:pPr>
            <a:r>
              <a:rPr lang="cs-CZ" sz="2600" smtClean="0"/>
              <a:t>___________________________</a:t>
            </a:r>
          </a:p>
          <a:p>
            <a:pPr>
              <a:buNone/>
            </a:pPr>
            <a:r>
              <a:rPr lang="cs-CZ" sz="2600" smtClean="0"/>
              <a:t>___________________________</a:t>
            </a:r>
          </a:p>
          <a:p>
            <a:pPr>
              <a:buNone/>
            </a:pPr>
            <a:r>
              <a:rPr lang="cs-CZ" sz="2600" smtClean="0"/>
              <a:t>___________________________</a:t>
            </a:r>
          </a:p>
          <a:p>
            <a:pPr>
              <a:buNone/>
            </a:pPr>
            <a:r>
              <a:rPr lang="cs-CZ" sz="2600" smtClean="0"/>
              <a:t>___________________________</a:t>
            </a:r>
          </a:p>
          <a:p>
            <a:pPr>
              <a:buNone/>
            </a:pPr>
            <a:r>
              <a:rPr lang="cs-CZ" sz="2600" smtClean="0"/>
              <a:t>___________________________</a:t>
            </a:r>
          </a:p>
          <a:p>
            <a:pPr>
              <a:buNone/>
            </a:pPr>
            <a:r>
              <a:rPr lang="cs-CZ" sz="2600" smtClean="0"/>
              <a:t>___________________________</a:t>
            </a:r>
          </a:p>
          <a:p>
            <a:pPr>
              <a:buNone/>
            </a:pPr>
            <a:r>
              <a:rPr lang="cs-CZ" sz="2600" smtClean="0"/>
              <a:t>___________________________</a:t>
            </a:r>
          </a:p>
          <a:p>
            <a:pPr>
              <a:buNone/>
            </a:pPr>
            <a:r>
              <a:rPr lang="cs-CZ" sz="2600" smtClean="0"/>
              <a:t>___________________________</a:t>
            </a:r>
          </a:p>
          <a:p>
            <a:pPr>
              <a:buNone/>
            </a:pPr>
            <a:r>
              <a:rPr lang="cs-CZ" sz="2600" smtClean="0"/>
              <a:t>___________________________ </a:t>
            </a:r>
            <a:endParaRPr lang="cs-CZ" sz="260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0"/>
            <a:ext cx="4572000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600" b="1" smtClean="0"/>
              <a:t>Vypočítej slovní příklad:</a:t>
            </a:r>
            <a:endParaRPr lang="cs-CZ" sz="2600" smtClean="0"/>
          </a:p>
          <a:p>
            <a:pPr>
              <a:buNone/>
            </a:pPr>
            <a:r>
              <a:rPr lang="cs-CZ" sz="2600" smtClean="0"/>
              <a:t>Petra si našetřila 2 500 Kč.</a:t>
            </a:r>
          </a:p>
          <a:p>
            <a:pPr>
              <a:buNone/>
            </a:pPr>
            <a:r>
              <a:rPr lang="cs-CZ" sz="2600" smtClean="0"/>
              <a:t>V zimním výprodeji si koupila</a:t>
            </a:r>
          </a:p>
          <a:p>
            <a:pPr>
              <a:buNone/>
            </a:pPr>
            <a:r>
              <a:rPr lang="cs-CZ" sz="2600" smtClean="0"/>
              <a:t>lyžařskou bundu zlevněnou o</a:t>
            </a:r>
          </a:p>
          <a:p>
            <a:pPr>
              <a:buNone/>
            </a:pPr>
            <a:r>
              <a:rPr lang="cs-CZ" sz="2600" smtClean="0"/>
              <a:t>674 Kč. Po slevě stála bunda</a:t>
            </a:r>
          </a:p>
          <a:p>
            <a:pPr>
              <a:buNone/>
            </a:pPr>
            <a:r>
              <a:rPr lang="cs-CZ" sz="2600" smtClean="0"/>
              <a:t>1 325 Kč. Jaká byla její původ-</a:t>
            </a:r>
          </a:p>
          <a:p>
            <a:pPr>
              <a:buNone/>
            </a:pPr>
            <a:r>
              <a:rPr lang="cs-CZ" sz="2600" smtClean="0"/>
              <a:t>ní cena? Kolik peněz jí zůstalo?</a:t>
            </a:r>
            <a:endParaRPr lang="cs-CZ" sz="2600" smtClean="0"/>
          </a:p>
          <a:p>
            <a:endParaRPr lang="cs-CZ" sz="2600" smtClean="0"/>
          </a:p>
          <a:p>
            <a:r>
              <a:rPr lang="cs-CZ" sz="2600" smtClean="0">
                <a:solidFill>
                  <a:srgbClr val="C00000"/>
                </a:solidFill>
              </a:rPr>
              <a:t>Našetřila…….………….….2 500 Kč</a:t>
            </a:r>
          </a:p>
          <a:p>
            <a:r>
              <a:rPr lang="cs-CZ" sz="2600" smtClean="0">
                <a:solidFill>
                  <a:srgbClr val="C00000"/>
                </a:solidFill>
              </a:rPr>
              <a:t>Sleva……………………….……674 Kč</a:t>
            </a:r>
          </a:p>
          <a:p>
            <a:r>
              <a:rPr lang="cs-CZ" sz="2600" smtClean="0">
                <a:solidFill>
                  <a:srgbClr val="C00000"/>
                </a:solidFill>
              </a:rPr>
              <a:t>Po slevě……………………..1 325 Kč</a:t>
            </a:r>
          </a:p>
          <a:p>
            <a:r>
              <a:rPr lang="cs-CZ" sz="2600" smtClean="0">
                <a:solidFill>
                  <a:srgbClr val="C00000"/>
                </a:solidFill>
              </a:rPr>
              <a:t>Původní cena……………..……. ? Kč</a:t>
            </a:r>
          </a:p>
          <a:p>
            <a:r>
              <a:rPr lang="cs-CZ" sz="2600" u="sng" smtClean="0">
                <a:solidFill>
                  <a:srgbClr val="C00000"/>
                </a:solidFill>
              </a:rPr>
              <a:t>Zůstalo jí……………………..…… ? Kč</a:t>
            </a:r>
          </a:p>
          <a:p>
            <a:r>
              <a:rPr lang="cs-CZ" sz="2600" smtClean="0">
                <a:solidFill>
                  <a:srgbClr val="C00000"/>
                </a:solidFill>
              </a:rPr>
              <a:t>1 325 + 674 = 1 999</a:t>
            </a:r>
          </a:p>
          <a:p>
            <a:r>
              <a:rPr lang="cs-CZ" sz="2600" smtClean="0">
                <a:solidFill>
                  <a:srgbClr val="C00000"/>
                </a:solidFill>
              </a:rPr>
              <a:t>2 500 - 1 325 = 1 175</a:t>
            </a:r>
          </a:p>
          <a:p>
            <a:r>
              <a:rPr lang="cs-CZ" sz="2600" smtClean="0">
                <a:solidFill>
                  <a:srgbClr val="C00000"/>
                </a:solidFill>
              </a:rPr>
              <a:t>Původní cena bundy byla 1 999 Kč. Petře zůstalo 1 175 Kč.</a:t>
            </a:r>
            <a:r>
              <a:rPr lang="cs-CZ" sz="2600" u="sng" smtClean="0">
                <a:solidFill>
                  <a:srgbClr val="C00000"/>
                </a:solidFill>
              </a:rPr>
              <a:t> </a:t>
            </a:r>
            <a:endParaRPr lang="cs-CZ" sz="260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4357686" cy="6858000"/>
          </a:xfrm>
        </p:spPr>
        <p:txBody>
          <a:bodyPr>
            <a:normAutofit/>
          </a:bodyPr>
          <a:lstStyle/>
          <a:p>
            <a:pPr lvl="0"/>
            <a:r>
              <a:rPr lang="cs-CZ" sz="3000" b="1" smtClean="0"/>
              <a:t>Sčítej </a:t>
            </a:r>
            <a:r>
              <a:rPr lang="cs-CZ" sz="3000" b="1"/>
              <a:t>a odčítej písemně:</a:t>
            </a:r>
            <a:endParaRPr lang="cs-CZ" sz="3000"/>
          </a:p>
          <a:p>
            <a:pPr>
              <a:buNone/>
            </a:pPr>
            <a:r>
              <a:rPr lang="cs-CZ" sz="3000"/>
              <a:t>3 265	</a:t>
            </a:r>
            <a:r>
              <a:rPr lang="cs-CZ" sz="3000"/>
              <a:t>	</a:t>
            </a:r>
            <a:r>
              <a:rPr lang="cs-CZ" sz="3000" smtClean="0"/>
              <a:t>6</a:t>
            </a:r>
            <a:r>
              <a:rPr lang="cs-CZ" sz="3000"/>
              <a:t> 502</a:t>
            </a:r>
            <a:r>
              <a:rPr lang="cs-CZ" sz="3000"/>
              <a:t>		</a:t>
            </a:r>
            <a:endParaRPr lang="cs-CZ" sz="3000" smtClean="0"/>
          </a:p>
          <a:p>
            <a:pPr>
              <a:buNone/>
            </a:pPr>
            <a:r>
              <a:rPr lang="cs-CZ" sz="3000" u="sng" smtClean="0"/>
              <a:t>2 861</a:t>
            </a:r>
            <a:r>
              <a:rPr lang="cs-CZ" sz="3000" smtClean="0"/>
              <a:t>		</a:t>
            </a:r>
            <a:r>
              <a:rPr lang="cs-CZ" sz="3000" u="sng" smtClean="0"/>
              <a:t>5 890</a:t>
            </a:r>
            <a:endParaRPr lang="cs-CZ" sz="3000"/>
          </a:p>
          <a:p>
            <a:pPr>
              <a:buNone/>
            </a:pPr>
            <a:endParaRPr lang="cs-CZ" sz="3000" smtClean="0"/>
          </a:p>
          <a:p>
            <a:pPr>
              <a:buNone/>
            </a:pPr>
            <a:endParaRPr lang="cs-CZ" sz="3000" smtClean="0"/>
          </a:p>
          <a:p>
            <a:pPr>
              <a:buNone/>
            </a:pPr>
            <a:r>
              <a:rPr lang="cs-CZ" sz="3000" smtClean="0"/>
              <a:t>  7</a:t>
            </a:r>
            <a:r>
              <a:rPr lang="cs-CZ" sz="3000"/>
              <a:t> </a:t>
            </a:r>
            <a:r>
              <a:rPr lang="cs-CZ" sz="3000" smtClean="0"/>
              <a:t>859	  9</a:t>
            </a:r>
            <a:r>
              <a:rPr lang="cs-CZ" sz="3000"/>
              <a:t> 890</a:t>
            </a:r>
          </a:p>
          <a:p>
            <a:pPr>
              <a:buNone/>
            </a:pPr>
            <a:r>
              <a:rPr lang="cs-CZ" sz="3000" u="sng" smtClean="0"/>
              <a:t>- 5 340 </a:t>
            </a:r>
            <a:r>
              <a:rPr lang="cs-CZ" sz="3000"/>
              <a:t>	</a:t>
            </a:r>
            <a:r>
              <a:rPr lang="cs-CZ" sz="3000" u="sng" smtClean="0"/>
              <a:t>- 8 793 </a:t>
            </a:r>
            <a:r>
              <a:rPr lang="cs-CZ" sz="3000"/>
              <a:t>	</a:t>
            </a:r>
            <a:r>
              <a:rPr lang="cs-CZ" sz="3000"/>
              <a:t>	</a:t>
            </a:r>
            <a:r>
              <a:rPr lang="cs-CZ" sz="3000"/>
              <a:t>		</a:t>
            </a:r>
            <a:r>
              <a:rPr lang="cs-CZ" sz="3000"/>
              <a:t>         </a:t>
            </a:r>
            <a:r>
              <a:rPr lang="cs-CZ" sz="3000"/>
              <a:t>	</a:t>
            </a:r>
            <a:r>
              <a:rPr lang="cs-CZ" sz="3000"/>
              <a:t>	</a:t>
            </a:r>
            <a:endParaRPr lang="cs-CZ" sz="300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86314" y="0"/>
            <a:ext cx="4357686" cy="6858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Sčítej a odčítej písemně:</a:t>
            </a: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3 265		  6 502 	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2 861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 </a:t>
            </a:r>
            <a:r>
              <a:rPr kumimoji="0" lang="cs-CZ" sz="3000" b="0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5 890</a:t>
            </a: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6 126		12 392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7 859	  9 890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- 5 340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r>
              <a:rPr kumimoji="0" lang="cs-CZ" sz="3000" b="0" i="0" u="sng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- 8 793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2 519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 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1 097</a:t>
            </a:r>
            <a:r>
              <a:rPr kumimoji="0" lang="cs-CZ" sz="3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         		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68</Words>
  <Application>Microsoft Office PowerPoint</Application>
  <PresentationFormat>Předvádění na obrazovce (4:3)</PresentationFormat>
  <Paragraphs>132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OPAKOVÁNÍ</vt:lpstr>
      <vt:lpstr>Snímek 2</vt:lpstr>
      <vt:lpstr>Snímek 3</vt:lpstr>
      <vt:lpstr>Snímek 4</vt:lpstr>
      <vt:lpstr>Snímek 5</vt:lpstr>
      <vt:lpstr>Snímek 6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 Galasová</dc:creator>
  <cp:lastModifiedBy>Lenka Galasová</cp:lastModifiedBy>
  <cp:revision>11</cp:revision>
  <dcterms:created xsi:type="dcterms:W3CDTF">2012-01-11T16:55:43Z</dcterms:created>
  <dcterms:modified xsi:type="dcterms:W3CDTF">2012-01-11T18:17:38Z</dcterms:modified>
</cp:coreProperties>
</file>