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4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FF0D2"/>
    <a:srgbClr val="E1E38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8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81510-43AA-43BD-8CF2-C81CAFF8B37C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209B2-F1C5-4707-AF6C-FA6588E1C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81510-43AA-43BD-8CF2-C81CAFF8B37C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209B2-F1C5-4707-AF6C-FA6588E1C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81510-43AA-43BD-8CF2-C81CAFF8B37C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209B2-F1C5-4707-AF6C-FA6588E1C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81510-43AA-43BD-8CF2-C81CAFF8B37C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209B2-F1C5-4707-AF6C-FA6588E1C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81510-43AA-43BD-8CF2-C81CAFF8B37C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209B2-F1C5-4707-AF6C-FA6588E1C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81510-43AA-43BD-8CF2-C81CAFF8B37C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209B2-F1C5-4707-AF6C-FA6588E1C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81510-43AA-43BD-8CF2-C81CAFF8B37C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209B2-F1C5-4707-AF6C-FA6588E1C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81510-43AA-43BD-8CF2-C81CAFF8B37C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209B2-F1C5-4707-AF6C-FA6588E1C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81510-43AA-43BD-8CF2-C81CAFF8B37C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209B2-F1C5-4707-AF6C-FA6588E1C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81510-43AA-43BD-8CF2-C81CAFF8B37C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209B2-F1C5-4707-AF6C-FA6588E1C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81510-43AA-43BD-8CF2-C81CAFF8B37C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209B2-F1C5-4707-AF6C-FA6588E1C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481510-43AA-43BD-8CF2-C81CAFF8B37C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5209B2-F1C5-4707-AF6C-FA6588E1C1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5400" b="1" u="sng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JEDNOTKY DÉLKY</a:t>
            </a:r>
            <a:br>
              <a:rPr lang="cs-CZ" sz="5400" b="1" u="sng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5400" b="1" u="sng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A HMOTNOSTI</a:t>
            </a:r>
            <a:endParaRPr lang="cs-CZ" sz="5400" b="1" u="sng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FF0D2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Převody jednotek délky.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50072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1 kilometr		</a:t>
            </a:r>
            <a:r>
              <a:rPr lang="cs-CZ" dirty="0" smtClean="0">
                <a:solidFill>
                  <a:srgbClr val="00B050"/>
                </a:solidFill>
              </a:rPr>
              <a:t>1 km</a:t>
            </a:r>
          </a:p>
          <a:p>
            <a:pPr>
              <a:buNone/>
            </a:pPr>
            <a:r>
              <a:rPr lang="cs-CZ" dirty="0" smtClean="0"/>
              <a:t>1 metr		</a:t>
            </a:r>
            <a:r>
              <a:rPr lang="cs-CZ" dirty="0" smtClean="0">
                <a:solidFill>
                  <a:srgbClr val="00B050"/>
                </a:solidFill>
              </a:rPr>
              <a:t>1 m</a:t>
            </a:r>
          </a:p>
          <a:p>
            <a:pPr>
              <a:buNone/>
            </a:pPr>
            <a:r>
              <a:rPr lang="cs-CZ" dirty="0" smtClean="0"/>
              <a:t>1 decimetr		</a:t>
            </a:r>
            <a:r>
              <a:rPr lang="cs-CZ" dirty="0" smtClean="0">
                <a:solidFill>
                  <a:srgbClr val="00B050"/>
                </a:solidFill>
              </a:rPr>
              <a:t>1 dm</a:t>
            </a:r>
          </a:p>
          <a:p>
            <a:pPr>
              <a:buNone/>
            </a:pPr>
            <a:r>
              <a:rPr lang="cs-CZ" dirty="0" smtClean="0"/>
              <a:t>1 centimetr	</a:t>
            </a:r>
            <a:r>
              <a:rPr lang="cs-CZ" dirty="0" smtClean="0">
                <a:solidFill>
                  <a:srgbClr val="00B050"/>
                </a:solidFill>
              </a:rPr>
              <a:t>1 cm</a:t>
            </a:r>
          </a:p>
          <a:p>
            <a:pPr>
              <a:buNone/>
            </a:pPr>
            <a:r>
              <a:rPr lang="cs-CZ" dirty="0" smtClean="0"/>
              <a:t>1 milimetr		</a:t>
            </a:r>
            <a:r>
              <a:rPr lang="cs-CZ" dirty="0" smtClean="0">
                <a:solidFill>
                  <a:srgbClr val="00B050"/>
                </a:solidFill>
              </a:rPr>
              <a:t>1 mm</a:t>
            </a:r>
          </a:p>
          <a:p>
            <a:pPr>
              <a:buNone/>
            </a:pPr>
            <a:endParaRPr lang="cs-CZ" dirty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1 km = 1 000 m			1 dm = 10 cm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1 m = 10 dm			1 dm = 100 mm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1 m = 100 cm			1 cm = 10 mm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1 m = 1 000 mm</a:t>
            </a:r>
          </a:p>
        </p:txBody>
      </p:sp>
      <p:pic>
        <p:nvPicPr>
          <p:cNvPr id="1026" name="Picture 2" descr="C:\Users\uzivatel\AppData\Local\Microsoft\Windows\Temporary Internet Files\Content.IE5\RN15FE68\MC9002960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1772816"/>
            <a:ext cx="2079279" cy="1576812"/>
          </a:xfrm>
          <a:prstGeom prst="rect">
            <a:avLst/>
          </a:prstGeom>
          <a:noFill/>
        </p:spPr>
      </p:pic>
      <p:pic>
        <p:nvPicPr>
          <p:cNvPr id="1029" name="Picture 5" descr="C:\Users\uzivatel\AppData\Local\Microsoft\Windows\Temporary Internet Files\Content.IE5\TIPYMF62\MC90041574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05982" y="1124744"/>
            <a:ext cx="2538018" cy="255811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FF0D2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Převody jednotek délky.</a:t>
            </a:r>
            <a:endParaRPr lang="cs-CZ" sz="280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543956" cy="5857892"/>
          </a:xfrm>
        </p:spPr>
        <p:txBody>
          <a:bodyPr/>
          <a:lstStyle/>
          <a:p>
            <a:pPr>
              <a:buNone/>
            </a:pPr>
            <a:r>
              <a:rPr lang="cs-CZ" smtClean="0">
                <a:solidFill>
                  <a:srgbClr val="0070C0"/>
                </a:solidFill>
              </a:rPr>
              <a:t>V příkladech najdi chyby a oprav je.</a:t>
            </a:r>
          </a:p>
          <a:p>
            <a:pPr>
              <a:buNone/>
            </a:pPr>
            <a:r>
              <a:rPr lang="cs-CZ" smtClean="0"/>
              <a:t>6 000 m = 60 km			200 cm = 20 dm</a:t>
            </a:r>
          </a:p>
          <a:p>
            <a:pPr>
              <a:buNone/>
            </a:pPr>
            <a:r>
              <a:rPr lang="cs-CZ" smtClean="0"/>
              <a:t>30 dm = 300 m			5 km = 500 cm</a:t>
            </a:r>
          </a:p>
          <a:p>
            <a:pPr>
              <a:buNone/>
            </a:pPr>
            <a:r>
              <a:rPr lang="cs-CZ" smtClean="0"/>
              <a:t>86 cm = 8 600 mm		650 mm = 65 cm</a:t>
            </a:r>
          </a:p>
          <a:p>
            <a:pPr>
              <a:buNone/>
            </a:pPr>
            <a:r>
              <a:rPr lang="cs-CZ" smtClean="0"/>
              <a:t>4 900 mm = 490 dm		90 m = 9 000 mm</a:t>
            </a:r>
          </a:p>
          <a:p>
            <a:pPr>
              <a:buNone/>
            </a:pPr>
            <a:endParaRPr lang="cs-CZ" smtClean="0"/>
          </a:p>
          <a:p>
            <a:pPr>
              <a:buNone/>
            </a:pPr>
            <a:r>
              <a:rPr lang="cs-CZ" smtClean="0"/>
              <a:t>6 km 70 m = 6 700 m		5 cm 8 mm = 508 mm</a:t>
            </a:r>
          </a:p>
          <a:p>
            <a:pPr>
              <a:buNone/>
            </a:pPr>
            <a:r>
              <a:rPr lang="cs-CZ" smtClean="0"/>
              <a:t>3 dm 18 cm = 58 cm		17 m 4 dm = 1 704 dm</a:t>
            </a:r>
          </a:p>
          <a:p>
            <a:pPr>
              <a:buNone/>
            </a:pPr>
            <a:r>
              <a:rPr lang="cs-CZ" smtClean="0"/>
              <a:t>22 m 20 dm = 222 dm		39 km 6 m = 39 006 m</a:t>
            </a:r>
            <a:endParaRPr lang="cs-CZ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FF0D2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Převody jednotek hmotnosti.</a:t>
            </a:r>
            <a:endParaRPr lang="cs-CZ" sz="280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857892"/>
          </a:xfrm>
        </p:spPr>
        <p:txBody>
          <a:bodyPr/>
          <a:lstStyle/>
          <a:p>
            <a:pPr>
              <a:buNone/>
            </a:pPr>
            <a:r>
              <a:rPr lang="cs-CZ" smtClean="0"/>
              <a:t>1 tuna		</a:t>
            </a:r>
            <a:r>
              <a:rPr lang="cs-CZ" smtClean="0">
                <a:solidFill>
                  <a:srgbClr val="00B050"/>
                </a:solidFill>
              </a:rPr>
              <a:t>1 t</a:t>
            </a:r>
          </a:p>
          <a:p>
            <a:pPr>
              <a:buNone/>
            </a:pPr>
            <a:r>
              <a:rPr lang="cs-CZ" smtClean="0"/>
              <a:t>1 kilogram		</a:t>
            </a:r>
            <a:r>
              <a:rPr lang="cs-CZ" smtClean="0">
                <a:solidFill>
                  <a:srgbClr val="00B050"/>
                </a:solidFill>
              </a:rPr>
              <a:t>1 kg</a:t>
            </a:r>
          </a:p>
          <a:p>
            <a:pPr>
              <a:buNone/>
            </a:pPr>
            <a:r>
              <a:rPr lang="cs-CZ" smtClean="0"/>
              <a:t>1 gram		</a:t>
            </a:r>
            <a:r>
              <a:rPr lang="cs-CZ" smtClean="0">
                <a:solidFill>
                  <a:srgbClr val="00B050"/>
                </a:solidFill>
              </a:rPr>
              <a:t>1 g</a:t>
            </a:r>
          </a:p>
          <a:p>
            <a:pPr>
              <a:buNone/>
            </a:pPr>
            <a:endParaRPr lang="cs-CZ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mtClean="0">
                <a:solidFill>
                  <a:srgbClr val="0070C0"/>
                </a:solidFill>
              </a:rPr>
              <a:t>1 t = 1 000 kg</a:t>
            </a:r>
          </a:p>
          <a:p>
            <a:pPr>
              <a:buNone/>
            </a:pPr>
            <a:r>
              <a:rPr lang="cs-CZ" smtClean="0">
                <a:solidFill>
                  <a:srgbClr val="0070C0"/>
                </a:solidFill>
              </a:rPr>
              <a:t>1 kg = 1 000 g</a:t>
            </a:r>
            <a:endParaRPr lang="cs-CZ">
              <a:solidFill>
                <a:srgbClr val="0070C0"/>
              </a:solidFill>
            </a:endParaRPr>
          </a:p>
        </p:txBody>
      </p:sp>
      <p:pic>
        <p:nvPicPr>
          <p:cNvPr id="2050" name="Picture 2" descr="C:\Users\uzivatel\AppData\Local\Microsoft\Windows\Temporary Internet Files\Content.IE5\MBCUB2IO\MC90008233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4221088"/>
            <a:ext cx="2605583" cy="2422556"/>
          </a:xfrm>
          <a:prstGeom prst="rect">
            <a:avLst/>
          </a:prstGeom>
          <a:noFill/>
        </p:spPr>
      </p:pic>
      <p:pic>
        <p:nvPicPr>
          <p:cNvPr id="2051" name="Picture 3" descr="C:\Users\uzivatel\AppData\Local\Microsoft\Windows\Temporary Internet Files\Content.IE5\TIPYMF62\MC90035856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1052736"/>
            <a:ext cx="2641372" cy="2222650"/>
          </a:xfrm>
          <a:prstGeom prst="rect">
            <a:avLst/>
          </a:prstGeom>
          <a:noFill/>
        </p:spPr>
      </p:pic>
      <p:pic>
        <p:nvPicPr>
          <p:cNvPr id="2052" name="Picture 4" descr="C:\Users\uzivatel\AppData\Local\Microsoft\Windows\Temporary Internet Files\Content.IE5\MBCUB2IO\MC90003863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7744" y="5085184"/>
            <a:ext cx="2293169" cy="13219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FF0D2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Převody jednotek hmotnosti.</a:t>
            </a:r>
            <a:endParaRPr lang="cs-CZ" sz="280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686800" cy="6000768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Spoj se </a:t>
            </a:r>
            <a:r>
              <a:rPr lang="cs-CZ" smtClean="0">
                <a:solidFill>
                  <a:srgbClr val="0070C0"/>
                </a:solidFill>
              </a:rPr>
              <a:t>správným výsledkem.</a:t>
            </a:r>
            <a:endParaRPr lang="cs-CZ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dirty="0" smtClean="0"/>
              <a:t>65 t = 		kg				</a:t>
            </a:r>
            <a:r>
              <a:rPr lang="cs-CZ" dirty="0" smtClean="0">
                <a:solidFill>
                  <a:srgbClr val="00B050"/>
                </a:solidFill>
              </a:rPr>
              <a:t>24 </a:t>
            </a:r>
          </a:p>
          <a:p>
            <a:pPr>
              <a:buNone/>
            </a:pPr>
            <a:r>
              <a:rPr lang="cs-CZ" dirty="0" smtClean="0"/>
              <a:t>3 kg =		g				</a:t>
            </a:r>
            <a:r>
              <a:rPr lang="cs-CZ" dirty="0" smtClean="0">
                <a:solidFill>
                  <a:srgbClr val="00B050"/>
                </a:solidFill>
              </a:rPr>
              <a:t>800 000</a:t>
            </a: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9 t 70 kg =		</a:t>
            </a:r>
            <a:r>
              <a:rPr lang="cs-CZ" dirty="0" err="1" smtClean="0"/>
              <a:t>kg</a:t>
            </a:r>
            <a:r>
              <a:rPr lang="cs-CZ" dirty="0" smtClean="0"/>
              <a:t>				</a:t>
            </a:r>
            <a:r>
              <a:rPr lang="cs-CZ" dirty="0" smtClean="0">
                <a:solidFill>
                  <a:srgbClr val="00B050"/>
                </a:solidFill>
              </a:rPr>
              <a:t>30 030</a:t>
            </a:r>
          </a:p>
          <a:p>
            <a:pPr>
              <a:buNone/>
            </a:pPr>
            <a:r>
              <a:rPr lang="cs-CZ" dirty="0" smtClean="0"/>
              <a:t>800 kg = 		g				</a:t>
            </a:r>
            <a:r>
              <a:rPr lang="cs-CZ" dirty="0" smtClean="0">
                <a:solidFill>
                  <a:srgbClr val="00B050"/>
                </a:solidFill>
              </a:rPr>
              <a:t>65 000</a:t>
            </a:r>
          </a:p>
          <a:p>
            <a:pPr>
              <a:buNone/>
            </a:pPr>
            <a:r>
              <a:rPr lang="cs-CZ" dirty="0" smtClean="0"/>
              <a:t>99 000 kg =	t				</a:t>
            </a:r>
            <a:r>
              <a:rPr lang="cs-CZ" dirty="0" smtClean="0">
                <a:solidFill>
                  <a:srgbClr val="00B050"/>
                </a:solidFill>
              </a:rPr>
              <a:t>57 008</a:t>
            </a:r>
          </a:p>
          <a:p>
            <a:pPr>
              <a:buNone/>
            </a:pPr>
            <a:r>
              <a:rPr lang="cs-CZ" dirty="0" smtClean="0"/>
              <a:t>24 000 g = 		kg				</a:t>
            </a:r>
            <a:r>
              <a:rPr lang="cs-CZ" dirty="0" smtClean="0">
                <a:solidFill>
                  <a:srgbClr val="00B050"/>
                </a:solidFill>
              </a:rPr>
              <a:t>3 000</a:t>
            </a:r>
          </a:p>
          <a:p>
            <a:pPr>
              <a:buNone/>
            </a:pPr>
            <a:r>
              <a:rPr lang="cs-CZ" dirty="0" smtClean="0"/>
              <a:t>6 kg 12 g =		</a:t>
            </a:r>
            <a:r>
              <a:rPr lang="cs-CZ" dirty="0" err="1" smtClean="0"/>
              <a:t>g</a:t>
            </a:r>
            <a:r>
              <a:rPr lang="cs-CZ" dirty="0" smtClean="0"/>
              <a:t>				</a:t>
            </a:r>
            <a:r>
              <a:rPr lang="cs-CZ" dirty="0" smtClean="0">
                <a:solidFill>
                  <a:srgbClr val="00B050"/>
                </a:solidFill>
              </a:rPr>
              <a:t>99</a:t>
            </a:r>
          </a:p>
          <a:p>
            <a:pPr>
              <a:buNone/>
            </a:pPr>
            <a:r>
              <a:rPr lang="cs-CZ" dirty="0" smtClean="0"/>
              <a:t>30 kg 30 g =	</a:t>
            </a:r>
            <a:r>
              <a:rPr lang="cs-CZ" dirty="0" err="1" smtClean="0"/>
              <a:t>g</a:t>
            </a:r>
            <a:r>
              <a:rPr lang="cs-CZ" dirty="0" smtClean="0"/>
              <a:t>				</a:t>
            </a:r>
            <a:r>
              <a:rPr lang="cs-CZ" dirty="0" smtClean="0">
                <a:solidFill>
                  <a:srgbClr val="00B050"/>
                </a:solidFill>
              </a:rPr>
              <a:t>9 070</a:t>
            </a:r>
          </a:p>
          <a:p>
            <a:pPr>
              <a:buNone/>
            </a:pPr>
            <a:r>
              <a:rPr lang="cs-CZ" dirty="0" smtClean="0"/>
              <a:t>57 t 8 kg =		</a:t>
            </a:r>
            <a:r>
              <a:rPr lang="cs-CZ" dirty="0" err="1" smtClean="0"/>
              <a:t>kg</a:t>
            </a:r>
            <a:r>
              <a:rPr lang="cs-CZ" dirty="0" smtClean="0"/>
              <a:t>				</a:t>
            </a:r>
            <a:r>
              <a:rPr lang="cs-CZ" dirty="0" smtClean="0">
                <a:solidFill>
                  <a:srgbClr val="00B050"/>
                </a:solidFill>
              </a:rPr>
              <a:t>6 012 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FF0D2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Převody jednotek hmotnosti.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000108"/>
            <a:ext cx="8858312" cy="58578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Maminka nakoupila v obchodě 250 g jahod, 3 kg 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jablek, 1 kg 500 g banánů a 750 g pomerančů. 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Kolik g ovoce maminka nakoupila?</a:t>
            </a:r>
          </a:p>
          <a:p>
            <a:pPr>
              <a:buNone/>
            </a:pPr>
            <a:r>
              <a:rPr lang="cs-CZ" dirty="0" smtClean="0"/>
              <a:t>_____________________________________</a:t>
            </a:r>
          </a:p>
          <a:p>
            <a:pPr>
              <a:buNone/>
            </a:pPr>
            <a:r>
              <a:rPr lang="cs-CZ" dirty="0" smtClean="0"/>
              <a:t>_____________________________________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Sourozenci Petra a Pavel přinesli do sběru papíru 17 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kg starých novin. Papír si spravedlivě rozdělí. Kolik 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gramů si každý připíše na nástěnku?</a:t>
            </a:r>
          </a:p>
          <a:p>
            <a:pPr>
              <a:buNone/>
            </a:pPr>
            <a:r>
              <a:rPr lang="cs-CZ" dirty="0" smtClean="0"/>
              <a:t>______________________________________</a:t>
            </a:r>
          </a:p>
          <a:p>
            <a:pPr>
              <a:buNone/>
            </a:pPr>
            <a:r>
              <a:rPr lang="cs-CZ" dirty="0" smtClean="0"/>
              <a:t>______________________________________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dirty="0" smtClean="0"/>
              <a:t>[cit. 2012-3-20]. Všechny obrázky pocházejí z klipartu Microsoft Office PowerPoint 2007. Licence ve vlastnictví ZŠ a MŠ Rokytnice – </a:t>
            </a:r>
            <a:r>
              <a:rPr lang="cs-CZ" sz="1400" dirty="0" err="1" smtClean="0"/>
              <a:t>product</a:t>
            </a:r>
            <a:r>
              <a:rPr lang="cs-CZ" sz="1400" dirty="0" smtClean="0"/>
              <a:t> ID – 89396-707-0117471-65535</a:t>
            </a:r>
            <a:br>
              <a:rPr lang="cs-CZ" sz="1400" dirty="0" smtClean="0"/>
            </a:br>
            <a:r>
              <a:rPr lang="cs-CZ" sz="1400" dirty="0" smtClean="0"/>
              <a:t>Pravítko, vlak, nákladní auto, jablko, jahoda.</a:t>
            </a:r>
            <a:br>
              <a:rPr lang="cs-CZ" sz="1400" dirty="0" smtClean="0"/>
            </a:br>
            <a:endParaRPr lang="cs-CZ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</TotalTime>
  <Words>133</Words>
  <Application>Microsoft Office PowerPoint</Application>
  <PresentationFormat>Předvádění na obrazovce (4:3)</PresentationFormat>
  <Paragraphs>59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JEDNOTKY DÉLKY  A HMOTNOSTI</vt:lpstr>
      <vt:lpstr>Převody jednotek délky.</vt:lpstr>
      <vt:lpstr>Převody jednotek délky.</vt:lpstr>
      <vt:lpstr>Převody jednotek hmotnosti.</vt:lpstr>
      <vt:lpstr>Převody jednotek hmotnosti.</vt:lpstr>
      <vt:lpstr>Převody jednotek hmotnosti.</vt:lpstr>
      <vt:lpstr>[cit. 2012-3-20]. Všechny obrázky pocházejí z klipartu Microsoft Office PowerPoint 2007. Licence ve vlastnictví ZŠ a MŠ Rokytnice – product ID – 89396-707-0117471-65535 Pravítko, vlak, nákladní auto, jablko, jahoda. </vt:lpstr>
    </vt:vector>
  </TitlesOfParts>
  <Company>Lenka Galasová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PŘEVODY JEDNOTEK</dc:title>
  <dc:creator>Lenka Galasová</dc:creator>
  <cp:lastModifiedBy>rokytnice2</cp:lastModifiedBy>
  <cp:revision>24</cp:revision>
  <dcterms:created xsi:type="dcterms:W3CDTF">2012-03-22T18:58:06Z</dcterms:created>
  <dcterms:modified xsi:type="dcterms:W3CDTF">2012-03-27T10:21:00Z</dcterms:modified>
</cp:coreProperties>
</file>