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61" r:id="rId5"/>
    <p:sldId id="262" r:id="rId6"/>
    <p:sldId id="263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8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7C352-DEB4-40E3-BD70-40FBBD4923C0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DBD7B-A599-4928-B4D0-4798591957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7C352-DEB4-40E3-BD70-40FBBD4923C0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DBD7B-A599-4928-B4D0-4798591957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7C352-DEB4-40E3-BD70-40FBBD4923C0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DBD7B-A599-4928-B4D0-4798591957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7C352-DEB4-40E3-BD70-40FBBD4923C0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DBD7B-A599-4928-B4D0-4798591957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7C352-DEB4-40E3-BD70-40FBBD4923C0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DBD7B-A599-4928-B4D0-4798591957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7C352-DEB4-40E3-BD70-40FBBD4923C0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DBD7B-A599-4928-B4D0-4798591957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7C352-DEB4-40E3-BD70-40FBBD4923C0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DBD7B-A599-4928-B4D0-4798591957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7C352-DEB4-40E3-BD70-40FBBD4923C0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DBD7B-A599-4928-B4D0-4798591957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7C352-DEB4-40E3-BD70-40FBBD4923C0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DBD7B-A599-4928-B4D0-4798591957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7C352-DEB4-40E3-BD70-40FBBD4923C0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DBD7B-A599-4928-B4D0-4798591957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7C352-DEB4-40E3-BD70-40FBBD4923C0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DBD7B-A599-4928-B4D0-4798591957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57C352-DEB4-40E3-BD70-40FBBD4923C0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9DBD7B-A599-4928-B4D0-47985919576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9600" b="1" u="sng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Georgia" pitchFamily="18" charset="0"/>
              </a:rPr>
              <a:t>SHOPPING</a:t>
            </a:r>
            <a:endParaRPr lang="cs-CZ" sz="9600" b="1" u="sng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Georgia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1214414" y="1071546"/>
            <a:ext cx="6715172" cy="150019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mtClean="0"/>
              <a:t> </a:t>
            </a: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/>
          </a:bodyPr>
          <a:lstStyle/>
          <a:p>
            <a:r>
              <a:rPr lang="cs-CZ" sz="2800" smtClean="0">
                <a:solidFill>
                  <a:srgbClr val="FF0000"/>
                </a:solidFill>
              </a:rPr>
              <a:t>Complete the sentences. Choose one word from the box.</a:t>
            </a:r>
            <a:endParaRPr lang="cs-CZ" sz="280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357290" y="1214422"/>
            <a:ext cx="24288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smtClean="0"/>
              <a:t>supermarket</a:t>
            </a:r>
            <a:endParaRPr lang="cs-CZ" sz="3200"/>
          </a:p>
        </p:txBody>
      </p:sp>
      <p:sp>
        <p:nvSpPr>
          <p:cNvPr id="6" name="TextovéPole 5"/>
          <p:cNvSpPr txBox="1"/>
          <p:nvPr/>
        </p:nvSpPr>
        <p:spPr>
          <a:xfrm>
            <a:off x="4500562" y="1214422"/>
            <a:ext cx="11430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smtClean="0"/>
              <a:t>have</a:t>
            </a:r>
            <a:endParaRPr lang="cs-CZ" sz="3200"/>
          </a:p>
        </p:txBody>
      </p:sp>
      <p:sp>
        <p:nvSpPr>
          <p:cNvPr id="7" name="TextovéPole 6"/>
          <p:cNvSpPr txBox="1"/>
          <p:nvPr/>
        </p:nvSpPr>
        <p:spPr>
          <a:xfrm>
            <a:off x="0" y="3214686"/>
            <a:ext cx="6390276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smtClean="0"/>
              <a:t>1. Mum has        the shopping list.   </a:t>
            </a:r>
          </a:p>
          <a:p>
            <a:r>
              <a:rPr lang="cs-CZ" sz="3200" smtClean="0"/>
              <a:t>2. The boy is in the                         .</a:t>
            </a:r>
          </a:p>
          <a:p>
            <a:r>
              <a:rPr lang="cs-CZ" sz="3200" smtClean="0"/>
              <a:t>3. Can I          three donuts, please?</a:t>
            </a:r>
          </a:p>
          <a:p>
            <a:r>
              <a:rPr lang="cs-CZ" sz="3200" smtClean="0"/>
              <a:t>4. He</a:t>
            </a:r>
            <a:r>
              <a:rPr lang="cs-CZ" sz="3200" smtClean="0">
                <a:cs typeface="Times New Roman"/>
              </a:rPr>
              <a:t>’s got the jar of          .</a:t>
            </a:r>
            <a:endParaRPr lang="cs-CZ" sz="3200" smtClean="0"/>
          </a:p>
          <a:p>
            <a:r>
              <a:rPr lang="cs-CZ" sz="3200" smtClean="0"/>
              <a:t>5. Have            got my lollipops?</a:t>
            </a:r>
          </a:p>
          <a:p>
            <a:r>
              <a:rPr lang="cs-CZ" sz="3200" smtClean="0"/>
              <a:t>6.                got three bottles of milk.   </a:t>
            </a:r>
            <a:endParaRPr lang="cs-CZ" sz="3200"/>
          </a:p>
        </p:txBody>
      </p:sp>
      <p:sp>
        <p:nvSpPr>
          <p:cNvPr id="8" name="TextovéPole 7"/>
          <p:cNvSpPr txBox="1"/>
          <p:nvPr/>
        </p:nvSpPr>
        <p:spPr>
          <a:xfrm>
            <a:off x="6643702" y="1214422"/>
            <a:ext cx="10001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smtClean="0"/>
              <a:t>you</a:t>
            </a:r>
            <a:endParaRPr lang="cs-CZ" sz="3200"/>
          </a:p>
        </p:txBody>
      </p:sp>
      <p:sp>
        <p:nvSpPr>
          <p:cNvPr id="9" name="TextovéPole 8"/>
          <p:cNvSpPr txBox="1"/>
          <p:nvPr/>
        </p:nvSpPr>
        <p:spPr>
          <a:xfrm>
            <a:off x="1643042" y="1928802"/>
            <a:ext cx="12207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smtClean="0">
                <a:cs typeface="Times New Roman"/>
              </a:rPr>
              <a:t>honey</a:t>
            </a:r>
            <a:endParaRPr lang="cs-CZ" sz="3200"/>
          </a:p>
        </p:txBody>
      </p:sp>
      <p:sp>
        <p:nvSpPr>
          <p:cNvPr id="10" name="TextovéPole 9"/>
          <p:cNvSpPr txBox="1"/>
          <p:nvPr/>
        </p:nvSpPr>
        <p:spPr>
          <a:xfrm>
            <a:off x="3786182" y="1928802"/>
            <a:ext cx="7300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smtClean="0"/>
              <a:t>got</a:t>
            </a:r>
            <a:endParaRPr lang="cs-CZ" sz="3200"/>
          </a:p>
        </p:txBody>
      </p:sp>
      <p:sp>
        <p:nvSpPr>
          <p:cNvPr id="11" name="TextovéPole 10"/>
          <p:cNvSpPr txBox="1"/>
          <p:nvPr/>
        </p:nvSpPr>
        <p:spPr>
          <a:xfrm>
            <a:off x="5500694" y="1928802"/>
            <a:ext cx="12858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smtClean="0"/>
              <a:t>We</a:t>
            </a:r>
            <a:r>
              <a:rPr lang="cs-CZ" sz="3200" smtClean="0">
                <a:cs typeface="Times New Roman"/>
              </a:rPr>
              <a:t>’ve</a:t>
            </a:r>
            <a:endParaRPr lang="cs-CZ" sz="3200"/>
          </a:p>
        </p:txBody>
      </p:sp>
      <p:pic>
        <p:nvPicPr>
          <p:cNvPr id="12" name="Picture 4" descr="C:\WINDOWS\Temp\Dočasné soubory Internetu\Content.IE5\JG5VNX5C\MP90042236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43702" y="3143248"/>
            <a:ext cx="2255266" cy="33812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>
            <a:normAutofit/>
          </a:bodyPr>
          <a:lstStyle/>
          <a:p>
            <a:r>
              <a:rPr lang="cs-CZ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Find and circle the food words.</a:t>
            </a:r>
            <a:endParaRPr lang="cs-CZ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28596" y="1428736"/>
            <a:ext cx="828680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</a:bodyPr>
          <a:lstStyle/>
          <a:p>
            <a:pPr algn="ctr"/>
            <a:r>
              <a:rPr lang="cs-CZ" sz="5400" b="1" cap="none" spc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licoricelollipopcookiesbutter</a:t>
            </a:r>
            <a:endParaRPr lang="cs-CZ" sz="5400" b="1" cap="none" spc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0" y="2428868"/>
            <a:ext cx="496616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milkhoneysoup</a:t>
            </a:r>
            <a:endParaRPr lang="cs-CZ" sz="5400" b="1" cap="none" spc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286248" y="2857496"/>
            <a:ext cx="496616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sugarchocolate</a:t>
            </a:r>
            <a:endParaRPr lang="cs-CZ" sz="5400" b="1" cap="none" spc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0" y="4500570"/>
            <a:ext cx="496616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cs-CZ" sz="5400" b="1" cap="none" spc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cheesepotatoes</a:t>
            </a:r>
            <a:endParaRPr lang="cs-CZ" sz="5400" b="1" cap="none" spc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357686" y="4071942"/>
            <a:ext cx="496616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cs-CZ" sz="5400" b="1" cap="none" spc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riceteatomatoe</a:t>
            </a:r>
            <a:endParaRPr lang="cs-CZ" sz="5400" b="1" cap="none" spc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42844" y="5429264"/>
            <a:ext cx="914400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extrusionH="57150"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cs-CZ" sz="5400" b="1" smtClean="0">
                <a:ln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Appleorangetoastcarrotpear </a:t>
            </a:r>
            <a:endParaRPr lang="cs-CZ" sz="5400" b="1">
              <a:ln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cs-CZ" sz="3200" smtClean="0">
                <a:solidFill>
                  <a:srgbClr val="FF0000"/>
                </a:solidFill>
              </a:rPr>
              <a:t>Look and match. What is it?</a:t>
            </a:r>
            <a:endParaRPr lang="cs-CZ" sz="3200">
              <a:solidFill>
                <a:srgbClr val="FF0000"/>
              </a:solidFill>
            </a:endParaRPr>
          </a:p>
        </p:txBody>
      </p:sp>
      <p:pic>
        <p:nvPicPr>
          <p:cNvPr id="1033" name="Picture 9" descr="C:\WINDOWS\Temp\Dočasné soubory Internetu\Content.IE5\S36J5R34\MP90025564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928670"/>
            <a:ext cx="3255264" cy="2148474"/>
          </a:xfrm>
          <a:prstGeom prst="ellipse">
            <a:avLst/>
          </a:prstGeom>
          <a:ln w="127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35" name="Picture 11" descr="C:\WINDOWS\Temp\Dočasné soubory Internetu\Content.IE5\N62XZ8K6\MP90032111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3429000"/>
            <a:ext cx="1982907" cy="2779776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36" name="Picture 12" descr="C:\WINDOWS\Temp\Dočasné soubory Internetu\Content.IE5\S36J5R34\MP90042283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7622" y="857233"/>
            <a:ext cx="1636859" cy="2773791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38" name="Picture 14" descr="C:\WINDOWS\Temp\Dočasné soubory Internetu\Content.IE5\TRC0NB88\MP900432710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86446" y="857232"/>
            <a:ext cx="3200400" cy="2401824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40" name="Picture 16" descr="C:\WINDOWS\Temp\Dočasné soubory Internetu\Content.IE5\E4FEM5LG\MP900175374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00364" y="3929066"/>
            <a:ext cx="3364992" cy="2260153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42" name="Picture 18" descr="C:\WINDOWS\Temp\Dočasné soubory Internetu\Content.IE5\N62XZ8K6\MP900425493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58016" y="3500438"/>
            <a:ext cx="2143140" cy="2692524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1" name="TextovéPole 20"/>
          <p:cNvSpPr txBox="1"/>
          <p:nvPr/>
        </p:nvSpPr>
        <p:spPr>
          <a:xfrm>
            <a:off x="0" y="6357958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smtClean="0"/>
              <a:t>    lollipop   butter   chocolate   soup   water   market</a:t>
            </a:r>
            <a:endParaRPr lang="cs-CZ" sz="32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1143000"/>
          </a:xfrm>
        </p:spPr>
        <p:txBody>
          <a:bodyPr>
            <a:normAutofit/>
          </a:bodyPr>
          <a:lstStyle/>
          <a:p>
            <a:r>
              <a:rPr lang="cs-CZ" sz="3200" smtClean="0">
                <a:solidFill>
                  <a:srgbClr val="FF0000"/>
                </a:solidFill>
              </a:rPr>
              <a:t>Find 11 food words.</a:t>
            </a:r>
            <a:endParaRPr lang="cs-CZ" sz="3200">
              <a:solidFill>
                <a:srgbClr val="FF0000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500034" y="1000108"/>
          <a:ext cx="4807690" cy="5554008"/>
        </p:xfrm>
        <a:graphic>
          <a:graphicData uri="http://schemas.openxmlformats.org/drawingml/2006/table">
            <a:tbl>
              <a:tblPr>
                <a:tableStyleId>{BDBED569-4797-4DF1-A0F4-6AAB3CD982D8}</a:tableStyleId>
              </a:tblPr>
              <a:tblGrid>
                <a:gridCol w="480769"/>
                <a:gridCol w="480769"/>
                <a:gridCol w="480769"/>
                <a:gridCol w="480769"/>
                <a:gridCol w="480769"/>
                <a:gridCol w="480769"/>
                <a:gridCol w="480769"/>
                <a:gridCol w="480769"/>
                <a:gridCol w="480769"/>
                <a:gridCol w="480769"/>
              </a:tblGrid>
              <a:tr h="450721"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W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smtClean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smtClean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smtClean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smtClean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smtClean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smtClean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smtClean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marL="7512" marR="7512" marT="7512" marB="0" anchor="b"/>
                </a:tc>
              </a:tr>
              <a:tr h="450721"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smtClean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smtClean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smtClean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smtClean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smtClean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smtClean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smtClean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smtClean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U</a:t>
                      </a: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smtClean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</a:tr>
              <a:tr h="450721"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smtClean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smtClean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smtClean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smtClean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Z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</a:p>
                  </a:txBody>
                  <a:tcPr marL="7512" marR="7512" marT="7512" marB="0" anchor="b"/>
                </a:tc>
              </a:tr>
              <a:tr h="450721"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smtClean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smtClean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smtClean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marL="7512" marR="7512" marT="7512" marB="0" anchor="b"/>
                </a:tc>
              </a:tr>
              <a:tr h="450721"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U</a:t>
                      </a: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smtClean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U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</a:p>
                  </a:txBody>
                  <a:tcPr marL="7512" marR="7512" marT="7512" marB="0" anchor="b"/>
                </a:tc>
              </a:tr>
              <a:tr h="450721"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U</a:t>
                      </a: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</a:p>
                  </a:txBody>
                  <a:tcPr marL="7512" marR="7512" marT="7512" marB="0" anchor="b"/>
                </a:tc>
              </a:tr>
              <a:tr h="450721"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smtClean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marL="7512" marR="7512" marT="7512" marB="0" anchor="b"/>
                </a:tc>
              </a:tr>
              <a:tr h="450721"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smtClean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</a:tr>
              <a:tr h="458233"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smtClean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smtClean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smtClean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 smtClean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  <a:endParaRPr lang="cs-CZ" sz="4000" b="0" i="0" u="none" strike="noStrike" baseline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512" marR="7512" marT="751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000" b="0" i="0" u="none" strike="noStrike" baseline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</a:p>
                  </a:txBody>
                  <a:tcPr marL="7512" marR="7512" marT="7512" marB="0" anchor="b"/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5857884" y="1357298"/>
            <a:ext cx="285752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>_____________________________________________________________________________________________________________________________________________________________________</a:t>
            </a:r>
            <a:endParaRPr lang="cs-CZ" sz="28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>
            <a:normAutofit/>
          </a:bodyPr>
          <a:lstStyle/>
          <a:p>
            <a:r>
              <a:rPr lang="cs-CZ" sz="2800" smtClean="0">
                <a:solidFill>
                  <a:srgbClr val="FF0000"/>
                </a:solidFill>
              </a:rPr>
              <a:t>Answer the questions.</a:t>
            </a:r>
            <a:endParaRPr lang="cs-CZ" sz="280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43050"/>
            <a:ext cx="6472254" cy="4525963"/>
          </a:xfrm>
        </p:spPr>
        <p:txBody>
          <a:bodyPr/>
          <a:lstStyle/>
          <a:p>
            <a:pPr>
              <a:buNone/>
            </a:pPr>
            <a:r>
              <a:rPr lang="cs-CZ" smtClean="0"/>
              <a:t>1. Can you see carrots?</a:t>
            </a:r>
          </a:p>
          <a:p>
            <a:pPr>
              <a:buNone/>
            </a:pPr>
            <a:r>
              <a:rPr lang="cs-CZ" smtClean="0"/>
              <a:t>2. Can you find potatoes?</a:t>
            </a:r>
          </a:p>
          <a:p>
            <a:pPr>
              <a:buNone/>
            </a:pPr>
            <a:r>
              <a:rPr lang="cs-CZ" smtClean="0"/>
              <a:t>3. Can you see lemons?</a:t>
            </a:r>
          </a:p>
          <a:p>
            <a:pPr>
              <a:buNone/>
            </a:pPr>
            <a:r>
              <a:rPr lang="cs-CZ" smtClean="0"/>
              <a:t>4. How many melons can you see?</a:t>
            </a:r>
          </a:p>
          <a:p>
            <a:pPr>
              <a:buNone/>
            </a:pPr>
            <a:r>
              <a:rPr lang="cs-CZ" smtClean="0"/>
              <a:t>5. Can you find tomatoes?</a:t>
            </a:r>
          </a:p>
          <a:p>
            <a:pPr>
              <a:buNone/>
            </a:pPr>
            <a:r>
              <a:rPr lang="cs-CZ" smtClean="0"/>
              <a:t>6. How many red apples can you see?</a:t>
            </a:r>
          </a:p>
          <a:p>
            <a:pPr>
              <a:buNone/>
            </a:pPr>
            <a:r>
              <a:rPr lang="cs-CZ" smtClean="0"/>
              <a:t>7. Are there bananas in the picture? </a:t>
            </a:r>
            <a:endParaRPr lang="cs-CZ"/>
          </a:p>
        </p:txBody>
      </p:sp>
      <p:pic>
        <p:nvPicPr>
          <p:cNvPr id="3081" name="Picture 9" descr="C:\WINDOWS\Temp\Dočasné soubory Internetu\Content.IE5\ZDVR6R7Z\MP90022771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5672158" y="2328842"/>
            <a:ext cx="4014790" cy="26432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400" dirty="0" smtClean="0"/>
              <a:t>[cit. 2012-3-23]. Všechny obrázky pocházejí z klipartu Microsoft Office PowerPoint 2007. Licence ve vlastnictví ZŠ a MŠ Rokytnice – </a:t>
            </a:r>
            <a:r>
              <a:rPr lang="cs-CZ" sz="1400" dirty="0" err="1" smtClean="0"/>
              <a:t>product</a:t>
            </a:r>
            <a:r>
              <a:rPr lang="cs-CZ" sz="1400" dirty="0" smtClean="0"/>
              <a:t> ID – 89396-707-0117471-65535</a:t>
            </a:r>
            <a:br>
              <a:rPr lang="cs-CZ" sz="1400" dirty="0" smtClean="0"/>
            </a:br>
            <a:r>
              <a:rPr lang="cs-CZ" sz="1400" dirty="0" smtClean="0"/>
              <a:t>Obchod, trh, lízátko, láhev, polévka, čokoláda, máslo, ovoce.</a:t>
            </a:r>
            <a:br>
              <a:rPr lang="cs-CZ" sz="1400" dirty="0" smtClean="0"/>
            </a:br>
            <a:endParaRPr lang="cs-CZ" sz="1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278</Words>
  <Application>Microsoft Office PowerPoint</Application>
  <PresentationFormat>Předvádění na obrazovce (4:3)</PresentationFormat>
  <Paragraphs>125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SHOPPING</vt:lpstr>
      <vt:lpstr>Complete the sentences. Choose one word from the box.</vt:lpstr>
      <vt:lpstr>Find and circle the food words.</vt:lpstr>
      <vt:lpstr>Look and match. What is it?</vt:lpstr>
      <vt:lpstr>Find 11 food words.</vt:lpstr>
      <vt:lpstr>Answer the questions.</vt:lpstr>
      <vt:lpstr>[cit. 2012-3-23]. Všechny obrázky pocházejí z klipartu Microsoft Office PowerPoint 2007. Licence ve vlastnictví ZŠ a MŠ Rokytnice – product ID – 89396-707-0117471-65535 Obchod, trh, lízátko, láhev, polévka, čokoláda, máslo, ovoce. </vt:lpstr>
    </vt:vector>
  </TitlesOfParts>
  <Company>Lenka Galasová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SHOPPING</dc:title>
  <dc:creator>Lenka Galasová</dc:creator>
  <cp:lastModifiedBy>rokytnice2</cp:lastModifiedBy>
  <cp:revision>21</cp:revision>
  <dcterms:created xsi:type="dcterms:W3CDTF">2012-03-19T18:14:33Z</dcterms:created>
  <dcterms:modified xsi:type="dcterms:W3CDTF">2012-03-27T10:18:25Z</dcterms:modified>
</cp:coreProperties>
</file>