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57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4EFB3"/>
    <a:srgbClr val="CECBD5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5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plotArea>
      <c:layout/>
      <c:barChart>
        <c:barDir val="col"/>
        <c:grouping val="clustered"/>
        <c:ser>
          <c:idx val="0"/>
          <c:order val="0"/>
          <c:tx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tx>
          <c:spPr>
            <a:solidFill>
              <a:srgbClr val="FFFF00"/>
            </a:solidFill>
          </c:spPr>
          <c:cat>
            <c:strRef>
              <c:f>List1!$B$1:$K$1</c:f>
              <c:strCach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</c:strCache>
            </c:strRef>
          </c:cat>
          <c:val>
            <c:numRef>
              <c:f>List1!$B$2:$K$2</c:f>
              <c:numCache>
                <c:formatCode>General</c:formatCode>
                <c:ptCount val="10"/>
                <c:pt idx="0">
                  <c:v>150</c:v>
                </c:pt>
              </c:numCache>
            </c:numRef>
          </c:val>
        </c:ser>
        <c:ser>
          <c:idx val="1"/>
          <c:order val="1"/>
          <c:tx>
            <c:strRef>
              <c:f>List1!$A$3</c:f>
              <c:strCache>
                <c:ptCount val="1"/>
                <c:pt idx="0">
                  <c:v>Kategorie 2</c:v>
                </c:pt>
              </c:strCache>
            </c:strRef>
          </c:tx>
          <c:spPr>
            <a:solidFill>
              <a:srgbClr val="00B050"/>
            </a:solidFill>
          </c:spPr>
          <c:cat>
            <c:strRef>
              <c:f>List1!$B$1:$K$1</c:f>
              <c:strCach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</c:strCache>
            </c:strRef>
          </c:cat>
          <c:val>
            <c:numRef>
              <c:f>List1!$B$3:$K$3</c:f>
              <c:numCache>
                <c:formatCode>General</c:formatCode>
                <c:ptCount val="10"/>
                <c:pt idx="1">
                  <c:v>300</c:v>
                </c:pt>
              </c:numCache>
            </c:numRef>
          </c:val>
        </c:ser>
        <c:ser>
          <c:idx val="2"/>
          <c:order val="2"/>
          <c:tx>
            <c:strRef>
              <c:f>List1!$A$4</c:f>
              <c:strCache>
                <c:ptCount val="1"/>
                <c:pt idx="0">
                  <c:v>Kategorie 3</c:v>
                </c:pt>
              </c:strCache>
            </c:strRef>
          </c:tx>
          <c:spPr>
            <a:solidFill>
              <a:srgbClr val="FF0000"/>
            </a:solidFill>
          </c:spPr>
          <c:cat>
            <c:strRef>
              <c:f>List1!$B$1:$K$1</c:f>
              <c:strCach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</c:strCache>
            </c:strRef>
          </c:cat>
          <c:val>
            <c:numRef>
              <c:f>List1!$B$4:$K$4</c:f>
              <c:numCache>
                <c:formatCode>General</c:formatCode>
                <c:ptCount val="10"/>
                <c:pt idx="2">
                  <c:v>450</c:v>
                </c:pt>
              </c:numCache>
            </c:numRef>
          </c:val>
        </c:ser>
        <c:ser>
          <c:idx val="3"/>
          <c:order val="3"/>
          <c:tx>
            <c:strRef>
              <c:f>List1!$A$5</c:f>
              <c:strCache>
                <c:ptCount val="1"/>
                <c:pt idx="0">
                  <c:v>Kategorie 4</c:v>
                </c:pt>
              </c:strCache>
            </c:strRef>
          </c:tx>
          <c:spPr>
            <a:solidFill>
              <a:srgbClr val="00B0F0"/>
            </a:solidFill>
          </c:spPr>
          <c:cat>
            <c:strRef>
              <c:f>List1!$B$1:$K$1</c:f>
              <c:strCach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</c:strCache>
            </c:strRef>
          </c:cat>
          <c:val>
            <c:numRef>
              <c:f>List1!$B$5:$K$5</c:f>
              <c:numCache>
                <c:formatCode>General</c:formatCode>
                <c:ptCount val="10"/>
                <c:pt idx="3">
                  <c:v>600</c:v>
                </c:pt>
              </c:numCache>
            </c:numRef>
          </c:val>
        </c:ser>
        <c:ser>
          <c:idx val="4"/>
          <c:order val="4"/>
          <c:tx>
            <c:strRef>
              <c:f>List1!$A$6</c:f>
              <c:strCache>
                <c:ptCount val="1"/>
              </c:strCache>
            </c:strRef>
          </c:tx>
          <c:cat>
            <c:strRef>
              <c:f>List1!$B$1:$K$1</c:f>
              <c:strCach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</c:strCache>
            </c:strRef>
          </c:cat>
          <c:val>
            <c:numRef>
              <c:f>List1!$B$6:$K$6</c:f>
              <c:numCache>
                <c:formatCode>General</c:formatCode>
                <c:ptCount val="10"/>
                <c:pt idx="4">
                  <c:v>750</c:v>
                </c:pt>
              </c:numCache>
            </c:numRef>
          </c:val>
        </c:ser>
        <c:ser>
          <c:idx val="5"/>
          <c:order val="5"/>
          <c:tx>
            <c:strRef>
              <c:f>List1!$A$7</c:f>
              <c:strCache>
                <c:ptCount val="1"/>
              </c:strCache>
            </c:strRef>
          </c:tx>
          <c:cat>
            <c:strRef>
              <c:f>List1!$B$1:$K$1</c:f>
              <c:strCach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</c:strCache>
            </c:strRef>
          </c:cat>
          <c:val>
            <c:numRef>
              <c:f>List1!$B$7:$K$7</c:f>
              <c:numCache>
                <c:formatCode>General</c:formatCode>
                <c:ptCount val="10"/>
                <c:pt idx="5">
                  <c:v>900</c:v>
                </c:pt>
              </c:numCache>
            </c:numRef>
          </c:val>
        </c:ser>
        <c:ser>
          <c:idx val="6"/>
          <c:order val="6"/>
          <c:tx>
            <c:strRef>
              <c:f>List1!$A$8</c:f>
              <c:strCache>
                <c:ptCount val="1"/>
              </c:strCache>
            </c:strRef>
          </c:tx>
          <c:cat>
            <c:strRef>
              <c:f>List1!$B$1:$K$1</c:f>
              <c:strCach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</c:strCache>
            </c:strRef>
          </c:cat>
          <c:val>
            <c:numRef>
              <c:f>List1!$B$8:$K$8</c:f>
              <c:numCache>
                <c:formatCode>General</c:formatCode>
                <c:ptCount val="10"/>
                <c:pt idx="0">
                  <c:v>0</c:v>
                </c:pt>
                <c:pt idx="6" formatCode="#,##0">
                  <c:v>1050</c:v>
                </c:pt>
              </c:numCache>
            </c:numRef>
          </c:val>
        </c:ser>
        <c:ser>
          <c:idx val="7"/>
          <c:order val="7"/>
          <c:tx>
            <c:strRef>
              <c:f>List1!$A$9</c:f>
              <c:strCache>
                <c:ptCount val="1"/>
              </c:strCache>
            </c:strRef>
          </c:tx>
          <c:cat>
            <c:strRef>
              <c:f>List1!$B$1:$K$1</c:f>
              <c:strCach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</c:strCache>
            </c:strRef>
          </c:cat>
          <c:val>
            <c:numRef>
              <c:f>List1!$B$9:$K$9</c:f>
              <c:numCache>
                <c:formatCode>General</c:formatCode>
                <c:ptCount val="10"/>
                <c:pt idx="7" formatCode="#,##0">
                  <c:v>1200</c:v>
                </c:pt>
              </c:numCache>
            </c:numRef>
          </c:val>
        </c:ser>
        <c:ser>
          <c:idx val="8"/>
          <c:order val="8"/>
          <c:tx>
            <c:strRef>
              <c:f>List1!$A$10</c:f>
              <c:strCache>
                <c:ptCount val="1"/>
              </c:strCache>
            </c:strRef>
          </c:tx>
          <c:cat>
            <c:strRef>
              <c:f>List1!$B$1:$K$1</c:f>
              <c:strCach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</c:strCache>
            </c:strRef>
          </c:cat>
          <c:val>
            <c:numRef>
              <c:f>List1!$B$10:$K$10</c:f>
              <c:numCache>
                <c:formatCode>General</c:formatCode>
                <c:ptCount val="10"/>
                <c:pt idx="8" formatCode="#,##0">
                  <c:v>1350</c:v>
                </c:pt>
              </c:numCache>
            </c:numRef>
          </c:val>
        </c:ser>
        <c:ser>
          <c:idx val="9"/>
          <c:order val="9"/>
          <c:tx>
            <c:strRef>
              <c:f>List1!$A$11</c:f>
              <c:strCache>
                <c:ptCount val="1"/>
              </c:strCache>
            </c:strRef>
          </c:tx>
          <c:cat>
            <c:strRef>
              <c:f>List1!$B$1:$K$1</c:f>
              <c:strCache>
                <c:ptCount val="1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</c:strCache>
            </c:strRef>
          </c:cat>
          <c:val>
            <c:numRef>
              <c:f>List1!$B$11:$K$11</c:f>
              <c:numCache>
                <c:formatCode>General</c:formatCode>
                <c:ptCount val="10"/>
                <c:pt idx="9" formatCode="#,##0">
                  <c:v>1500</c:v>
                </c:pt>
              </c:numCache>
            </c:numRef>
          </c:val>
        </c:ser>
        <c:axId val="81580416"/>
        <c:axId val="82510592"/>
      </c:barChart>
      <c:catAx>
        <c:axId val="81580416"/>
        <c:scaling>
          <c:orientation val="minMax"/>
        </c:scaling>
        <c:axPos val="b"/>
        <c:tickLblPos val="nextTo"/>
        <c:txPr>
          <a:bodyPr/>
          <a:lstStyle/>
          <a:p>
            <a:pPr>
              <a:defRPr sz="3200">
                <a:latin typeface="Times New Roman" pitchFamily="18" charset="0"/>
                <a:cs typeface="Times New Roman" pitchFamily="18" charset="0"/>
              </a:defRPr>
            </a:pPr>
            <a:endParaRPr lang="cs-CZ"/>
          </a:p>
        </c:txPr>
        <c:crossAx val="82510592"/>
        <c:crosses val="autoZero"/>
        <c:auto val="1"/>
        <c:lblAlgn val="ctr"/>
        <c:lblOffset val="100"/>
      </c:catAx>
      <c:valAx>
        <c:axId val="82510592"/>
        <c:scaling>
          <c:orientation val="minMax"/>
          <c:max val="1500"/>
          <c:min val="0"/>
        </c:scaling>
        <c:axPos val="l"/>
        <c:majorGridlines/>
        <c:numFmt formatCode="#,##0\ &quot;Kč&quot;" sourceLinked="0"/>
        <c:tickLblPos val="nextTo"/>
        <c:txPr>
          <a:bodyPr/>
          <a:lstStyle/>
          <a:p>
            <a:pPr>
              <a:defRPr sz="2400">
                <a:latin typeface="Times New Roman" pitchFamily="18" charset="0"/>
                <a:cs typeface="Times New Roman" pitchFamily="18" charset="0"/>
              </a:defRPr>
            </a:pPr>
            <a:endParaRPr lang="cs-CZ"/>
          </a:p>
        </c:txPr>
        <c:crossAx val="81580416"/>
        <c:crosses val="autoZero"/>
        <c:crossBetween val="between"/>
        <c:majorUnit val="150"/>
      </c:valAx>
      <c:spPr>
        <a:solidFill>
          <a:srgbClr val="C4EFB3"/>
        </a:solidFill>
      </c:spPr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plotArea>
      <c:layout/>
      <c:barChart>
        <c:barDir val="col"/>
        <c:grouping val="stacked"/>
        <c:ser>
          <c:idx val="0"/>
          <c:order val="0"/>
          <c:tx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tx>
          <c:cat>
            <c:strRef>
              <c:f>List1!$B$1:$F$1</c:f>
              <c:strCache>
                <c:ptCount val="5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</c:strCache>
            </c:strRef>
          </c:cat>
          <c:val>
            <c:numRef>
              <c:f>List1!$B$2:$F$2</c:f>
              <c:numCache>
                <c:formatCode>General</c:formatCode>
                <c:ptCount val="5"/>
                <c:pt idx="0">
                  <c:v>7</c:v>
                </c:pt>
              </c:numCache>
            </c:numRef>
          </c:val>
        </c:ser>
        <c:ser>
          <c:idx val="1"/>
          <c:order val="1"/>
          <c:tx>
            <c:strRef>
              <c:f>List1!$A$3</c:f>
              <c:strCache>
                <c:ptCount val="1"/>
                <c:pt idx="0">
                  <c:v>Kategorie 2</c:v>
                </c:pt>
              </c:strCache>
            </c:strRef>
          </c:tx>
          <c:cat>
            <c:strRef>
              <c:f>List1!$B$1:$F$1</c:f>
              <c:strCache>
                <c:ptCount val="5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</c:strCache>
            </c:strRef>
          </c:cat>
          <c:val>
            <c:numRef>
              <c:f>List1!$B$3:$F$3</c:f>
              <c:numCache>
                <c:formatCode>General</c:formatCode>
                <c:ptCount val="5"/>
                <c:pt idx="1">
                  <c:v>11</c:v>
                </c:pt>
              </c:numCache>
            </c:numRef>
          </c:val>
        </c:ser>
        <c:ser>
          <c:idx val="2"/>
          <c:order val="2"/>
          <c:tx>
            <c:strRef>
              <c:f>List1!$A$4</c:f>
              <c:strCache>
                <c:ptCount val="1"/>
                <c:pt idx="0">
                  <c:v>Kategorie 3</c:v>
                </c:pt>
              </c:strCache>
            </c:strRef>
          </c:tx>
          <c:cat>
            <c:strRef>
              <c:f>List1!$B$1:$F$1</c:f>
              <c:strCache>
                <c:ptCount val="5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</c:strCache>
            </c:strRef>
          </c:cat>
          <c:val>
            <c:numRef>
              <c:f>List1!$B$4:$F$4</c:f>
              <c:numCache>
                <c:formatCode>General</c:formatCode>
                <c:ptCount val="5"/>
                <c:pt idx="2">
                  <c:v>6</c:v>
                </c:pt>
              </c:numCache>
            </c:numRef>
          </c:val>
        </c:ser>
        <c:ser>
          <c:idx val="3"/>
          <c:order val="3"/>
          <c:tx>
            <c:strRef>
              <c:f>List1!$A$5</c:f>
              <c:strCache>
                <c:ptCount val="1"/>
                <c:pt idx="0">
                  <c:v>Kategorie 4</c:v>
                </c:pt>
              </c:strCache>
            </c:strRef>
          </c:tx>
          <c:cat>
            <c:strRef>
              <c:f>List1!$B$1:$F$1</c:f>
              <c:strCache>
                <c:ptCount val="5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</c:strCache>
            </c:strRef>
          </c:cat>
          <c:val>
            <c:numRef>
              <c:f>List1!$B$5:$F$5</c:f>
              <c:numCache>
                <c:formatCode>General</c:formatCode>
                <c:ptCount val="5"/>
                <c:pt idx="3">
                  <c:v>1</c:v>
                </c:pt>
              </c:numCache>
            </c:numRef>
          </c:val>
        </c:ser>
        <c:overlap val="100"/>
        <c:axId val="88842624"/>
        <c:axId val="88844544"/>
      </c:barChart>
      <c:catAx>
        <c:axId val="88842624"/>
        <c:scaling>
          <c:orientation val="minMax"/>
        </c:scaling>
        <c:axPos val="b"/>
        <c:tickLblPos val="nextTo"/>
        <c:txPr>
          <a:bodyPr/>
          <a:lstStyle/>
          <a:p>
            <a:pPr>
              <a:defRPr sz="3200"/>
            </a:pPr>
            <a:endParaRPr lang="cs-CZ"/>
          </a:p>
        </c:txPr>
        <c:crossAx val="88844544"/>
        <c:crosses val="autoZero"/>
        <c:auto val="1"/>
        <c:lblAlgn val="ctr"/>
        <c:lblOffset val="100"/>
      </c:catAx>
      <c:valAx>
        <c:axId val="88844544"/>
        <c:scaling>
          <c:orientation val="minMax"/>
        </c:scaling>
        <c:axPos val="l"/>
        <c:majorGridlines/>
        <c:numFmt formatCode="General" sourceLinked="1"/>
        <c:tickLblPos val="nextTo"/>
        <c:txPr>
          <a:bodyPr/>
          <a:lstStyle/>
          <a:p>
            <a:pPr>
              <a:defRPr sz="2400"/>
            </a:pPr>
            <a:endParaRPr lang="cs-CZ"/>
          </a:p>
        </c:txPr>
        <c:crossAx val="88842624"/>
        <c:crosses val="autoZero"/>
        <c:crossBetween val="between"/>
      </c:valAx>
      <c:spPr>
        <a:solidFill>
          <a:srgbClr val="FFFF00"/>
        </a:solidFill>
      </c:spPr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plotArea>
      <c:layout/>
      <c:barChart>
        <c:barDir val="col"/>
        <c:grouping val="stacked"/>
        <c:ser>
          <c:idx val="0"/>
          <c:order val="0"/>
          <c:tx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tx>
          <c:spPr>
            <a:solidFill>
              <a:srgbClr val="FFFF00"/>
            </a:solidFill>
          </c:spPr>
          <c:cat>
            <c:strRef>
              <c:f>List1!$B$1:$E$1</c:f>
              <c:strCache>
                <c:ptCount val="4"/>
                <c:pt idx="0">
                  <c:v>kroužek sportovní</c:v>
                </c:pt>
                <c:pt idx="1">
                  <c:v>kroužek keramiky</c:v>
                </c:pt>
                <c:pt idx="2">
                  <c:v>kroužek házené</c:v>
                </c:pt>
                <c:pt idx="3">
                  <c:v>kroužek němčiny</c:v>
                </c:pt>
              </c:strCache>
            </c:strRef>
          </c:cat>
          <c:val>
            <c:numRef>
              <c:f>List1!$B$2:$E$2</c:f>
              <c:numCache>
                <c:formatCode>General</c:formatCode>
                <c:ptCount val="4"/>
                <c:pt idx="0">
                  <c:v>8</c:v>
                </c:pt>
              </c:numCache>
            </c:numRef>
          </c:val>
        </c:ser>
        <c:ser>
          <c:idx val="1"/>
          <c:order val="1"/>
          <c:tx>
            <c:strRef>
              <c:f>List1!$A$3</c:f>
              <c:strCache>
                <c:ptCount val="1"/>
                <c:pt idx="0">
                  <c:v>Kategorie 2</c:v>
                </c:pt>
              </c:strCache>
            </c:strRef>
          </c:tx>
          <c:spPr>
            <a:solidFill>
              <a:srgbClr val="00B050"/>
            </a:solidFill>
          </c:spPr>
          <c:cat>
            <c:strRef>
              <c:f>List1!$B$1:$E$1</c:f>
              <c:strCache>
                <c:ptCount val="4"/>
                <c:pt idx="0">
                  <c:v>kroužek sportovní</c:v>
                </c:pt>
                <c:pt idx="1">
                  <c:v>kroužek keramiky</c:v>
                </c:pt>
                <c:pt idx="2">
                  <c:v>kroužek házené</c:v>
                </c:pt>
                <c:pt idx="3">
                  <c:v>kroužek němčiny</c:v>
                </c:pt>
              </c:strCache>
            </c:strRef>
          </c:cat>
          <c:val>
            <c:numRef>
              <c:f>List1!$B$3:$E$3</c:f>
              <c:numCache>
                <c:formatCode>General</c:formatCode>
                <c:ptCount val="4"/>
                <c:pt idx="1">
                  <c:v>5</c:v>
                </c:pt>
              </c:numCache>
            </c:numRef>
          </c:val>
        </c:ser>
        <c:ser>
          <c:idx val="2"/>
          <c:order val="2"/>
          <c:tx>
            <c:strRef>
              <c:f>List1!$A$4</c:f>
              <c:strCache>
                <c:ptCount val="1"/>
                <c:pt idx="0">
                  <c:v>Kategorie 3</c:v>
                </c:pt>
              </c:strCache>
            </c:strRef>
          </c:tx>
          <c:spPr>
            <a:solidFill>
              <a:srgbClr val="FF0000"/>
            </a:solidFill>
          </c:spPr>
          <c:cat>
            <c:strRef>
              <c:f>List1!$B$1:$E$1</c:f>
              <c:strCache>
                <c:ptCount val="4"/>
                <c:pt idx="0">
                  <c:v>kroužek sportovní</c:v>
                </c:pt>
                <c:pt idx="1">
                  <c:v>kroužek keramiky</c:v>
                </c:pt>
                <c:pt idx="2">
                  <c:v>kroužek házené</c:v>
                </c:pt>
                <c:pt idx="3">
                  <c:v>kroužek němčiny</c:v>
                </c:pt>
              </c:strCache>
            </c:strRef>
          </c:cat>
          <c:val>
            <c:numRef>
              <c:f>List1!$B$4:$E$4</c:f>
              <c:numCache>
                <c:formatCode>General</c:formatCode>
                <c:ptCount val="4"/>
                <c:pt idx="2">
                  <c:v>7</c:v>
                </c:pt>
              </c:numCache>
            </c:numRef>
          </c:val>
        </c:ser>
        <c:ser>
          <c:idx val="3"/>
          <c:order val="3"/>
          <c:tx>
            <c:strRef>
              <c:f>List1!$A$5</c:f>
              <c:strCache>
                <c:ptCount val="1"/>
                <c:pt idx="0">
                  <c:v>Kategorie 4</c:v>
                </c:pt>
              </c:strCache>
            </c:strRef>
          </c:tx>
          <c:spPr>
            <a:solidFill>
              <a:srgbClr val="00B0F0"/>
            </a:solidFill>
          </c:spPr>
          <c:cat>
            <c:strRef>
              <c:f>List1!$B$1:$E$1</c:f>
              <c:strCache>
                <c:ptCount val="4"/>
                <c:pt idx="0">
                  <c:v>kroužek sportovní</c:v>
                </c:pt>
                <c:pt idx="1">
                  <c:v>kroužek keramiky</c:v>
                </c:pt>
                <c:pt idx="2">
                  <c:v>kroužek házené</c:v>
                </c:pt>
                <c:pt idx="3">
                  <c:v>kroužek němčiny</c:v>
                </c:pt>
              </c:strCache>
            </c:strRef>
          </c:cat>
          <c:val>
            <c:numRef>
              <c:f>List1!$B$5:$E$5</c:f>
              <c:numCache>
                <c:formatCode>General</c:formatCode>
                <c:ptCount val="4"/>
                <c:pt idx="3">
                  <c:v>4</c:v>
                </c:pt>
              </c:numCache>
            </c:numRef>
          </c:val>
        </c:ser>
        <c:overlap val="100"/>
        <c:axId val="47617536"/>
        <c:axId val="50526848"/>
      </c:barChart>
      <c:catAx>
        <c:axId val="47617536"/>
        <c:scaling>
          <c:orientation val="minMax"/>
        </c:scaling>
        <c:axPos val="b"/>
        <c:tickLblPos val="nextTo"/>
        <c:txPr>
          <a:bodyPr/>
          <a:lstStyle/>
          <a:p>
            <a:pPr>
              <a:defRPr sz="3200"/>
            </a:pPr>
            <a:endParaRPr lang="cs-CZ"/>
          </a:p>
        </c:txPr>
        <c:crossAx val="50526848"/>
        <c:crosses val="autoZero"/>
        <c:auto val="1"/>
        <c:lblAlgn val="ctr"/>
        <c:lblOffset val="100"/>
      </c:catAx>
      <c:valAx>
        <c:axId val="50526848"/>
        <c:scaling>
          <c:orientation val="minMax"/>
        </c:scaling>
        <c:axPos val="l"/>
        <c:majorGridlines/>
        <c:numFmt formatCode="General" sourceLinked="1"/>
        <c:tickLblPos val="nextTo"/>
        <c:txPr>
          <a:bodyPr/>
          <a:lstStyle/>
          <a:p>
            <a:pPr>
              <a:defRPr sz="2400"/>
            </a:pPr>
            <a:endParaRPr lang="cs-CZ"/>
          </a:p>
        </c:txPr>
        <c:crossAx val="47617536"/>
        <c:crosses val="autoZero"/>
        <c:crossBetween val="between"/>
      </c:valAx>
      <c:spPr>
        <a:solidFill>
          <a:srgbClr val="CECBD5"/>
        </a:solidFill>
      </c:spPr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plotArea>
      <c:layout>
        <c:manualLayout>
          <c:layoutTarget val="inner"/>
          <c:xMode val="edge"/>
          <c:yMode val="edge"/>
          <c:x val="1.7940751086911573E-2"/>
          <c:y val="4.9041802344159537E-2"/>
          <c:w val="0.96411849782617687"/>
          <c:h val="0.93256752177678059"/>
        </c:manualLayout>
      </c:layout>
      <c:barChart>
        <c:barDir val="col"/>
        <c:grouping val="stacked"/>
        <c:ser>
          <c:idx val="0"/>
          <c:order val="0"/>
          <c:tx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tx>
          <c:spPr>
            <a:solidFill>
              <a:srgbClr val="FFFF00"/>
            </a:solidFill>
          </c:spPr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List1!$B$2</c:f>
              <c:numCache>
                <c:formatCode>General</c:formatCode>
                <c:ptCount val="1"/>
              </c:numCache>
            </c:numRef>
          </c:val>
        </c:ser>
        <c:ser>
          <c:idx val="1"/>
          <c:order val="1"/>
          <c:tx>
            <c:strRef>
              <c:f>List1!$A$3</c:f>
              <c:strCache>
                <c:ptCount val="1"/>
                <c:pt idx="0">
                  <c:v>Kategorie 2</c:v>
                </c:pt>
              </c:strCache>
            </c:strRef>
          </c:tx>
          <c:spPr>
            <a:solidFill>
              <a:srgbClr val="00B050"/>
            </a:solidFill>
          </c:spPr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List1!$B$3</c:f>
              <c:numCache>
                <c:formatCode>General</c:formatCode>
                <c:ptCount val="1"/>
              </c:numCache>
            </c:numRef>
          </c:val>
        </c:ser>
        <c:ser>
          <c:idx val="2"/>
          <c:order val="2"/>
          <c:tx>
            <c:strRef>
              <c:f>List1!$A$4</c:f>
              <c:strCache>
                <c:ptCount val="1"/>
                <c:pt idx="0">
                  <c:v>Kategorie 3</c:v>
                </c:pt>
              </c:strCache>
            </c:strRef>
          </c:tx>
          <c:spPr>
            <a:solidFill>
              <a:srgbClr val="FF0000"/>
            </a:solidFill>
          </c:spPr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List1!$B$4</c:f>
              <c:numCache>
                <c:formatCode>General</c:formatCode>
                <c:ptCount val="1"/>
              </c:numCache>
            </c:numRef>
          </c:val>
        </c:ser>
        <c:ser>
          <c:idx val="3"/>
          <c:order val="3"/>
          <c:tx>
            <c:strRef>
              <c:f>List1!$A$5</c:f>
              <c:strCache>
                <c:ptCount val="1"/>
                <c:pt idx="0">
                  <c:v>Kategorie 4</c:v>
                </c:pt>
              </c:strCache>
            </c:strRef>
          </c:tx>
          <c:spPr>
            <a:solidFill>
              <a:srgbClr val="00B0F0"/>
            </a:solidFill>
          </c:spPr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List1!$B$5</c:f>
              <c:numCache>
                <c:formatCode>General</c:formatCode>
                <c:ptCount val="1"/>
              </c:numCache>
            </c:numRef>
          </c:val>
        </c:ser>
        <c:ser>
          <c:idx val="4"/>
          <c:order val="4"/>
          <c:tx>
            <c:strRef>
              <c:f>List1!$A$6</c:f>
              <c:strCache>
                <c:ptCount val="1"/>
              </c:strCache>
            </c:strRef>
          </c:tx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List1!$B$6</c:f>
              <c:numCache>
                <c:formatCode>General</c:formatCode>
                <c:ptCount val="1"/>
              </c:numCache>
            </c:numRef>
          </c:val>
        </c:ser>
        <c:ser>
          <c:idx val="5"/>
          <c:order val="5"/>
          <c:tx>
            <c:strRef>
              <c:f>List1!$A$7</c:f>
              <c:strCache>
                <c:ptCount val="1"/>
              </c:strCache>
            </c:strRef>
          </c:tx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List1!$B$7</c:f>
              <c:numCache>
                <c:formatCode>General</c:formatCode>
                <c:ptCount val="1"/>
              </c:numCache>
            </c:numRef>
          </c:val>
        </c:ser>
        <c:ser>
          <c:idx val="6"/>
          <c:order val="6"/>
          <c:tx>
            <c:strRef>
              <c:f>List1!$A$8</c:f>
              <c:strCache>
                <c:ptCount val="1"/>
              </c:strCache>
            </c:strRef>
          </c:tx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List1!$B$8</c:f>
              <c:numCache>
                <c:formatCode>General</c:formatCode>
                <c:ptCount val="1"/>
                <c:pt idx="0">
                  <c:v>0</c:v>
                </c:pt>
              </c:numCache>
            </c:numRef>
          </c:val>
        </c:ser>
        <c:ser>
          <c:idx val="7"/>
          <c:order val="7"/>
          <c:tx>
            <c:strRef>
              <c:f>List1!$A$9</c:f>
              <c:strCache>
                <c:ptCount val="1"/>
              </c:strCache>
            </c:strRef>
          </c:tx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List1!$B$9</c:f>
              <c:numCache>
                <c:formatCode>General</c:formatCode>
                <c:ptCount val="1"/>
              </c:numCache>
            </c:numRef>
          </c:val>
        </c:ser>
        <c:ser>
          <c:idx val="8"/>
          <c:order val="8"/>
          <c:tx>
            <c:strRef>
              <c:f>List1!$A$10</c:f>
              <c:strCache>
                <c:ptCount val="1"/>
              </c:strCache>
            </c:strRef>
          </c:tx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List1!$B$10</c:f>
              <c:numCache>
                <c:formatCode>General</c:formatCode>
                <c:ptCount val="1"/>
              </c:numCache>
            </c:numRef>
          </c:val>
        </c:ser>
        <c:ser>
          <c:idx val="9"/>
          <c:order val="9"/>
          <c:tx>
            <c:strRef>
              <c:f>List1!$A$11</c:f>
              <c:strCache>
                <c:ptCount val="1"/>
              </c:strCache>
            </c:strRef>
          </c:tx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List1!$B$11</c:f>
              <c:numCache>
                <c:formatCode>General</c:formatCode>
                <c:ptCount val="1"/>
              </c:numCache>
            </c:numRef>
          </c:val>
        </c:ser>
        <c:ser>
          <c:idx val="10"/>
          <c:order val="10"/>
          <c:tx>
            <c:strRef>
              <c:f>List1!$A$12</c:f>
              <c:strCache>
                <c:ptCount val="1"/>
              </c:strCache>
            </c:strRef>
          </c:tx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List1!$B$12</c:f>
              <c:numCache>
                <c:formatCode>General</c:formatCode>
                <c:ptCount val="1"/>
              </c:numCache>
            </c:numRef>
          </c:val>
        </c:ser>
        <c:ser>
          <c:idx val="11"/>
          <c:order val="11"/>
          <c:tx>
            <c:strRef>
              <c:f>List1!$A$13</c:f>
              <c:strCache>
                <c:ptCount val="1"/>
              </c:strCache>
            </c:strRef>
          </c:tx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List1!$B$13</c:f>
              <c:numCache>
                <c:formatCode>General</c:formatCode>
                <c:ptCount val="1"/>
              </c:numCache>
            </c:numRef>
          </c:val>
        </c:ser>
        <c:overlap val="100"/>
        <c:axId val="88998272"/>
        <c:axId val="89000576"/>
      </c:barChart>
      <c:catAx>
        <c:axId val="88998272"/>
        <c:scaling>
          <c:orientation val="minMax"/>
        </c:scaling>
        <c:axPos val="b"/>
        <c:numFmt formatCode="@" sourceLinked="0"/>
        <c:majorTickMark val="none"/>
        <c:tickLblPos val="none"/>
        <c:spPr>
          <a:solidFill>
            <a:schemeClr val="tx1"/>
          </a:solidFill>
          <a:ln w="28575" cmpd="sng">
            <a:solidFill>
              <a:schemeClr val="tx1"/>
            </a:solidFill>
            <a:headEnd w="sm" len="sm"/>
            <a:tailEnd type="none" w="sm" len="sm"/>
          </a:ln>
        </c:spPr>
        <c:txPr>
          <a:bodyPr/>
          <a:lstStyle/>
          <a:p>
            <a:pPr>
              <a:defRPr sz="3200"/>
            </a:pPr>
            <a:endParaRPr lang="cs-CZ"/>
          </a:p>
        </c:txPr>
        <c:crossAx val="89000576"/>
        <c:crossesAt val="0.13"/>
        <c:lblAlgn val="ctr"/>
        <c:lblOffset val="100"/>
        <c:tickLblSkip val="1"/>
      </c:catAx>
      <c:valAx>
        <c:axId val="89000576"/>
        <c:scaling>
          <c:orientation val="minMax"/>
          <c:max val="13"/>
          <c:min val="0"/>
        </c:scaling>
        <c:axPos val="l"/>
        <c:majorGridlines/>
        <c:numFmt formatCode="General" sourceLinked="1"/>
        <c:majorTickMark val="none"/>
        <c:tickLblPos val="none"/>
        <c:spPr>
          <a:ln w="28575" cmpd="sng">
            <a:solidFill>
              <a:schemeClr val="tx1"/>
            </a:solidFill>
            <a:headEnd w="lg" len="lg"/>
          </a:ln>
        </c:spPr>
        <c:txPr>
          <a:bodyPr/>
          <a:lstStyle/>
          <a:p>
            <a:pPr>
              <a:defRPr sz="2400"/>
            </a:pPr>
            <a:endParaRPr lang="cs-CZ"/>
          </a:p>
        </c:txPr>
        <c:crossAx val="88998272"/>
        <c:crosses val="autoZero"/>
        <c:crossBetween val="midCat"/>
        <c:majorUnit val="1"/>
        <c:minorUnit val="0.4"/>
      </c:valAx>
      <c:spPr>
        <a:solidFill>
          <a:schemeClr val="accent1">
            <a:lumMod val="20000"/>
            <a:lumOff val="80000"/>
          </a:schemeClr>
        </a:solidFill>
      </c:spPr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plotArea>
      <c:layout>
        <c:manualLayout>
          <c:layoutTarget val="inner"/>
          <c:xMode val="edge"/>
          <c:yMode val="edge"/>
          <c:x val="0"/>
          <c:y val="3.6781351758119654E-2"/>
          <c:w val="0.96411849782617709"/>
          <c:h val="0.93256752177678037"/>
        </c:manualLayout>
      </c:layout>
      <c:barChart>
        <c:barDir val="col"/>
        <c:grouping val="stacked"/>
        <c:ser>
          <c:idx val="0"/>
          <c:order val="0"/>
          <c:tx>
            <c:strRef>
              <c:f>List1!$A$2</c:f>
              <c:strCache>
                <c:ptCount val="1"/>
                <c:pt idx="0">
                  <c:v>Kategorie 1</c:v>
                </c:pt>
              </c:strCache>
            </c:strRef>
          </c:tx>
          <c:spPr>
            <a:solidFill>
              <a:srgbClr val="FFFF00"/>
            </a:solidFill>
          </c:spPr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List1!$B$2</c:f>
              <c:numCache>
                <c:formatCode>General</c:formatCode>
                <c:ptCount val="1"/>
              </c:numCache>
            </c:numRef>
          </c:val>
        </c:ser>
        <c:ser>
          <c:idx val="1"/>
          <c:order val="1"/>
          <c:tx>
            <c:strRef>
              <c:f>List1!$A$3</c:f>
              <c:strCache>
                <c:ptCount val="1"/>
                <c:pt idx="0">
                  <c:v>Kategorie 2</c:v>
                </c:pt>
              </c:strCache>
            </c:strRef>
          </c:tx>
          <c:spPr>
            <a:solidFill>
              <a:srgbClr val="00B050"/>
            </a:solidFill>
          </c:spPr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List1!$B$3</c:f>
              <c:numCache>
                <c:formatCode>General</c:formatCode>
                <c:ptCount val="1"/>
              </c:numCache>
            </c:numRef>
          </c:val>
        </c:ser>
        <c:ser>
          <c:idx val="2"/>
          <c:order val="2"/>
          <c:tx>
            <c:strRef>
              <c:f>List1!$A$4</c:f>
              <c:strCache>
                <c:ptCount val="1"/>
                <c:pt idx="0">
                  <c:v>Kategorie 3</c:v>
                </c:pt>
              </c:strCache>
            </c:strRef>
          </c:tx>
          <c:spPr>
            <a:solidFill>
              <a:srgbClr val="FF0000"/>
            </a:solidFill>
          </c:spPr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List1!$B$4</c:f>
              <c:numCache>
                <c:formatCode>General</c:formatCode>
                <c:ptCount val="1"/>
              </c:numCache>
            </c:numRef>
          </c:val>
        </c:ser>
        <c:ser>
          <c:idx val="3"/>
          <c:order val="3"/>
          <c:tx>
            <c:strRef>
              <c:f>List1!$A$5</c:f>
              <c:strCache>
                <c:ptCount val="1"/>
                <c:pt idx="0">
                  <c:v>Kategorie 4</c:v>
                </c:pt>
              </c:strCache>
            </c:strRef>
          </c:tx>
          <c:spPr>
            <a:solidFill>
              <a:srgbClr val="00B0F0"/>
            </a:solidFill>
          </c:spPr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List1!$B$5</c:f>
              <c:numCache>
                <c:formatCode>General</c:formatCode>
                <c:ptCount val="1"/>
              </c:numCache>
            </c:numRef>
          </c:val>
        </c:ser>
        <c:ser>
          <c:idx val="4"/>
          <c:order val="4"/>
          <c:tx>
            <c:strRef>
              <c:f>List1!$A$6</c:f>
              <c:strCache>
                <c:ptCount val="1"/>
              </c:strCache>
            </c:strRef>
          </c:tx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List1!$B$6</c:f>
              <c:numCache>
                <c:formatCode>General</c:formatCode>
                <c:ptCount val="1"/>
              </c:numCache>
            </c:numRef>
          </c:val>
        </c:ser>
        <c:ser>
          <c:idx val="5"/>
          <c:order val="5"/>
          <c:tx>
            <c:strRef>
              <c:f>List1!$A$7</c:f>
              <c:strCache>
                <c:ptCount val="1"/>
              </c:strCache>
            </c:strRef>
          </c:tx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List1!$B$7</c:f>
              <c:numCache>
                <c:formatCode>General</c:formatCode>
                <c:ptCount val="1"/>
              </c:numCache>
            </c:numRef>
          </c:val>
        </c:ser>
        <c:ser>
          <c:idx val="6"/>
          <c:order val="6"/>
          <c:tx>
            <c:strRef>
              <c:f>List1!$A$8</c:f>
              <c:strCache>
                <c:ptCount val="1"/>
              </c:strCache>
            </c:strRef>
          </c:tx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List1!$B$8</c:f>
              <c:numCache>
                <c:formatCode>General</c:formatCode>
                <c:ptCount val="1"/>
                <c:pt idx="0">
                  <c:v>0</c:v>
                </c:pt>
              </c:numCache>
            </c:numRef>
          </c:val>
        </c:ser>
        <c:ser>
          <c:idx val="7"/>
          <c:order val="7"/>
          <c:tx>
            <c:strRef>
              <c:f>List1!$A$9</c:f>
              <c:strCache>
                <c:ptCount val="1"/>
              </c:strCache>
            </c:strRef>
          </c:tx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List1!$B$9</c:f>
              <c:numCache>
                <c:formatCode>General</c:formatCode>
                <c:ptCount val="1"/>
              </c:numCache>
            </c:numRef>
          </c:val>
        </c:ser>
        <c:ser>
          <c:idx val="8"/>
          <c:order val="8"/>
          <c:tx>
            <c:strRef>
              <c:f>List1!$A$10</c:f>
              <c:strCache>
                <c:ptCount val="1"/>
              </c:strCache>
            </c:strRef>
          </c:tx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List1!$B$10</c:f>
              <c:numCache>
                <c:formatCode>General</c:formatCode>
                <c:ptCount val="1"/>
              </c:numCache>
            </c:numRef>
          </c:val>
        </c:ser>
        <c:ser>
          <c:idx val="9"/>
          <c:order val="9"/>
          <c:tx>
            <c:strRef>
              <c:f>List1!$A$11</c:f>
              <c:strCache>
                <c:ptCount val="1"/>
              </c:strCache>
            </c:strRef>
          </c:tx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List1!$B$11</c:f>
              <c:numCache>
                <c:formatCode>General</c:formatCode>
                <c:ptCount val="1"/>
              </c:numCache>
            </c:numRef>
          </c:val>
        </c:ser>
        <c:ser>
          <c:idx val="10"/>
          <c:order val="10"/>
          <c:tx>
            <c:strRef>
              <c:f>List1!$A$12</c:f>
              <c:strCache>
                <c:ptCount val="1"/>
              </c:strCache>
            </c:strRef>
          </c:tx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List1!$B$12</c:f>
              <c:numCache>
                <c:formatCode>General</c:formatCode>
                <c:ptCount val="1"/>
              </c:numCache>
            </c:numRef>
          </c:val>
        </c:ser>
        <c:ser>
          <c:idx val="11"/>
          <c:order val="11"/>
          <c:tx>
            <c:strRef>
              <c:f>List1!$A$13</c:f>
              <c:strCache>
                <c:ptCount val="1"/>
              </c:strCache>
            </c:strRef>
          </c:tx>
          <c:cat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cat>
          <c:val>
            <c:numRef>
              <c:f>List1!$B$13</c:f>
              <c:numCache>
                <c:formatCode>General</c:formatCode>
                <c:ptCount val="1"/>
              </c:numCache>
            </c:numRef>
          </c:val>
        </c:ser>
        <c:overlap val="100"/>
        <c:axId val="143319424"/>
        <c:axId val="143320960"/>
      </c:barChart>
      <c:catAx>
        <c:axId val="143319424"/>
        <c:scaling>
          <c:orientation val="minMax"/>
        </c:scaling>
        <c:axPos val="b"/>
        <c:numFmt formatCode="@" sourceLinked="0"/>
        <c:majorTickMark val="none"/>
        <c:tickLblPos val="none"/>
        <c:spPr>
          <a:solidFill>
            <a:schemeClr val="tx1"/>
          </a:solidFill>
          <a:ln w="28575" cmpd="sng">
            <a:solidFill>
              <a:schemeClr val="tx1"/>
            </a:solidFill>
            <a:headEnd w="sm" len="sm"/>
            <a:tailEnd type="none" w="sm" len="sm"/>
          </a:ln>
        </c:spPr>
        <c:txPr>
          <a:bodyPr/>
          <a:lstStyle/>
          <a:p>
            <a:pPr>
              <a:defRPr sz="3200"/>
            </a:pPr>
            <a:endParaRPr lang="cs-CZ"/>
          </a:p>
        </c:txPr>
        <c:crossAx val="143320960"/>
        <c:crossesAt val="0.13"/>
        <c:lblAlgn val="ctr"/>
        <c:lblOffset val="100"/>
        <c:tickLblSkip val="1"/>
      </c:catAx>
      <c:valAx>
        <c:axId val="143320960"/>
        <c:scaling>
          <c:orientation val="minMax"/>
          <c:max val="13"/>
          <c:min val="0"/>
        </c:scaling>
        <c:axPos val="l"/>
        <c:numFmt formatCode="General" sourceLinked="1"/>
        <c:majorTickMark val="none"/>
        <c:tickLblPos val="none"/>
        <c:spPr>
          <a:ln w="28575" cmpd="sng">
            <a:solidFill>
              <a:schemeClr val="tx1"/>
            </a:solidFill>
            <a:headEnd w="lg" len="lg"/>
          </a:ln>
        </c:spPr>
        <c:txPr>
          <a:bodyPr/>
          <a:lstStyle/>
          <a:p>
            <a:pPr>
              <a:defRPr sz="2400"/>
            </a:pPr>
            <a:endParaRPr lang="cs-CZ"/>
          </a:p>
        </c:txPr>
        <c:crossAx val="143319424"/>
        <c:crosses val="autoZero"/>
        <c:crossBetween val="midCat"/>
        <c:majorUnit val="1"/>
        <c:minorUnit val="0.4"/>
      </c:valAx>
      <c:spPr>
        <a:solidFill>
          <a:schemeClr val="accent6">
            <a:lumMod val="40000"/>
            <a:lumOff val="60000"/>
          </a:schemeClr>
        </a:solidFill>
      </c:spPr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EF31A-32D5-43F1-ACA8-4E3040ADC35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AC9D5-E8AB-4CFD-89BE-D8DD2F205F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EF31A-32D5-43F1-ACA8-4E3040ADC35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AC9D5-E8AB-4CFD-89BE-D8DD2F205F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EF31A-32D5-43F1-ACA8-4E3040ADC35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AC9D5-E8AB-4CFD-89BE-D8DD2F205F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EF31A-32D5-43F1-ACA8-4E3040ADC35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AC9D5-E8AB-4CFD-89BE-D8DD2F205F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EF31A-32D5-43F1-ACA8-4E3040ADC35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AC9D5-E8AB-4CFD-89BE-D8DD2F205F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EF31A-32D5-43F1-ACA8-4E3040ADC35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AC9D5-E8AB-4CFD-89BE-D8DD2F205F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EF31A-32D5-43F1-ACA8-4E3040ADC35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AC9D5-E8AB-4CFD-89BE-D8DD2F205F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EF31A-32D5-43F1-ACA8-4E3040ADC35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AC9D5-E8AB-4CFD-89BE-D8DD2F205F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EF31A-32D5-43F1-ACA8-4E3040ADC35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AC9D5-E8AB-4CFD-89BE-D8DD2F205F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EF31A-32D5-43F1-ACA8-4E3040ADC35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AC9D5-E8AB-4CFD-89BE-D8DD2F205F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EF31A-32D5-43F1-ACA8-4E3040ADC35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AC9D5-E8AB-4CFD-89BE-D8DD2F205F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4EF31A-32D5-43F1-ACA8-4E3040ADC35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EAC9D5-E8AB-4CFD-89BE-D8DD2F205FD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2428868"/>
            <a:ext cx="7772400" cy="1470025"/>
          </a:xfrm>
        </p:spPr>
        <p:txBody>
          <a:bodyPr>
            <a:normAutofit/>
          </a:bodyPr>
          <a:lstStyle/>
          <a:p>
            <a:r>
              <a:rPr lang="cs-CZ" sz="8000" b="1" u="sng" smtClean="0">
                <a:solidFill>
                  <a:schemeClr val="bg1"/>
                </a:solidFill>
                <a:latin typeface="Georgia" pitchFamily="18" charset="0"/>
              </a:rPr>
              <a:t>DIAGRAMY</a:t>
            </a:r>
            <a:endParaRPr lang="cs-CZ" sz="8000" b="1" u="sng">
              <a:solidFill>
                <a:schemeClr val="bg1"/>
              </a:solidFill>
              <a:latin typeface="Georgia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Vstupenka do divadla stojí 150 Kč. Kolik stojí dvě, tři, čtyři, … deset vstupenek?</a:t>
            </a:r>
            <a:endParaRPr lang="cs-CZ" sz="280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Graf 3"/>
          <p:cNvGraphicFramePr/>
          <p:nvPr/>
        </p:nvGraphicFramePr>
        <p:xfrm>
          <a:off x="214282" y="1214422"/>
          <a:ext cx="8286808" cy="564357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358214" y="5500702"/>
            <a:ext cx="7857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Počet kusů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4305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 diagramu je znázorněno, jaké známky měli žáci 5. C z vlastivědy. Jaké bylo rozložení známek? Jaká známka byla nejčastější?</a:t>
            </a:r>
            <a:endParaRPr lang="cs-CZ" sz="280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Graf 4"/>
          <p:cNvGraphicFramePr/>
          <p:nvPr/>
        </p:nvGraphicFramePr>
        <p:xfrm>
          <a:off x="214282" y="1428736"/>
          <a:ext cx="8643998" cy="52149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 diagramu je znázorněno, do jakého kroužku chodí žáci 5. ročníku. Vytvoř otázky a zapiš odpovědi.</a:t>
            </a:r>
            <a:endParaRPr lang="cs-CZ" sz="280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Graf 3"/>
          <p:cNvGraphicFramePr/>
          <p:nvPr/>
        </p:nvGraphicFramePr>
        <p:xfrm>
          <a:off x="214282" y="1428736"/>
          <a:ext cx="8643998" cy="52149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658196" cy="1143000"/>
          </a:xfrm>
        </p:spPr>
        <p:txBody>
          <a:bodyPr>
            <a:noAutofit/>
          </a:bodyPr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Honza měřil od pondělí do neděle v 7:00 h teplotu vzduchu a vytvořil si tabulku. Znázorni údaje z tabulky v diagramu.</a:t>
            </a:r>
            <a:endParaRPr lang="cs-CZ" sz="280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57290" y="1142984"/>
          <a:ext cx="6619904" cy="10363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827488"/>
                <a:gridCol w="827488"/>
                <a:gridCol w="827488"/>
                <a:gridCol w="827488"/>
                <a:gridCol w="827488"/>
                <a:gridCol w="827488"/>
                <a:gridCol w="827488"/>
                <a:gridCol w="8274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Den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PO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ÚT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ST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ČT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PÁ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SO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NE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˚C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7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6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7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8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10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11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12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Graf 5"/>
          <p:cNvGraphicFramePr/>
          <p:nvPr/>
        </p:nvGraphicFramePr>
        <p:xfrm>
          <a:off x="1214414" y="2285992"/>
          <a:ext cx="7786742" cy="41434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0"/>
            <a:ext cx="8858312" cy="1428736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Jedna vyučovací hodina má 45 minut. Kolik minut má 1, 2, 3, …, 7 hodin ? Sestav tabulku závislosti počtu minut na počtu hodin. </a:t>
            </a:r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Znázorni údaje z tabulky v diagramu.</a:t>
            </a:r>
            <a:endParaRPr lang="cs-CZ" sz="280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57290" y="1500174"/>
          <a:ext cx="6619904" cy="103632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827488"/>
                <a:gridCol w="827488"/>
                <a:gridCol w="827488"/>
                <a:gridCol w="827488"/>
                <a:gridCol w="827488"/>
                <a:gridCol w="827488"/>
                <a:gridCol w="827488"/>
                <a:gridCol w="827488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Graf 4"/>
          <p:cNvGraphicFramePr/>
          <p:nvPr/>
        </p:nvGraphicFramePr>
        <p:xfrm>
          <a:off x="1357258" y="2714620"/>
          <a:ext cx="7786742" cy="38576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143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DIAGRAMY</vt:lpstr>
      <vt:lpstr>Vstupenka do divadla stojí 150 Kč. Kolik stojí dvě, tři, čtyři, … deset vstupenek?</vt:lpstr>
      <vt:lpstr>V diagramu je znázorněno, jaké známky měli žáci 5. C z vlastivědy. Jaké bylo rozložení známek? Jaká známka byla nejčastější?</vt:lpstr>
      <vt:lpstr>V diagramu je znázorněno, do jakého kroužku chodí žáci 5. ročníku. Vytvoř otázky a zapiš odpovědi.</vt:lpstr>
      <vt:lpstr>Honza měřil od pondělí do neděle v 7:00 h teplotu vzduchu a vytvořil si tabulku. Znázorni údaje z tabulky v diagramu.</vt:lpstr>
      <vt:lpstr>Jedna vyučovací hodina má 45 minut. Kolik minut má 1, 2, 3, …, 7 hodin ? Sestav tabulku závislosti počtu minut na počtu hodin. Znázorni údaje z tabulky v diagramu.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DIAGRAMY</dc:title>
  <dc:creator>Lenka Galasová</dc:creator>
  <cp:lastModifiedBy>Lenka Galasová</cp:lastModifiedBy>
  <cp:revision>17</cp:revision>
  <dcterms:created xsi:type="dcterms:W3CDTF">2012-05-16T15:54:31Z</dcterms:created>
  <dcterms:modified xsi:type="dcterms:W3CDTF">2012-05-16T19:03:18Z</dcterms:modified>
</cp:coreProperties>
</file>