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66FF66"/>
    <a:srgbClr val="FF9933"/>
    <a:srgbClr val="00FFFF"/>
    <a:srgbClr val="FF66CC"/>
    <a:srgbClr val="FF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56178E-4EC6-4B98-B191-9EDA4B965B40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E527C-2438-44D4-A968-38AC00D24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1E527C-2438-44D4-A968-38AC00D24B1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CF758-657D-4273-85F1-4A96D3ADA8D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9AD86-4CE2-49D8-8FD0-B90A03960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smtClean="0">
                <a:solidFill>
                  <a:srgbClr val="FF0000"/>
                </a:solidFill>
                <a:latin typeface="Georgia" pitchFamily="18" charset="0"/>
              </a:rPr>
              <a:t>Pořádek slov ve větě</a:t>
            </a:r>
            <a:endParaRPr lang="cs-CZ" sz="5400" b="1" u="sng" dirty="0">
              <a:solidFill>
                <a:srgbClr val="FF0000"/>
              </a:solidFill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Number words and read sentences.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36"/>
            <a:ext cx="8229600" cy="5572164"/>
          </a:xfrm>
        </p:spPr>
        <p:txBody>
          <a:bodyPr/>
          <a:lstStyle/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basketball every I Friday play.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comes New York Claire from.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internet he is your friend?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violin sister a can his play. 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is Rosie twenty old years.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spell how your do name you?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hat Julie a wearing big is red.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got on has lessons he Saturday?</a:t>
            </a: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don</a:t>
            </a:r>
            <a:r>
              <a:rPr lang="cs-CZ" smtClean="0">
                <a:latin typeface="Times New Roman"/>
                <a:cs typeface="Times New Roman"/>
              </a:rPr>
              <a:t>’t volleyball like we.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</a:rPr>
              <a:t>3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</a:rPr>
              <a:t>4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43240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</a:rPr>
              <a:t>1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620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</a:rPr>
              <a:t>5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57752" y="10001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0070C0"/>
                </a:solidFill>
              </a:rPr>
              <a:t>2</a:t>
            </a:r>
            <a:endParaRPr lang="cs-CZ">
              <a:solidFill>
                <a:srgbClr val="0070C0"/>
              </a:solidFill>
            </a:endParaRPr>
          </a:p>
        </p:txBody>
      </p:sp>
      <p:pic>
        <p:nvPicPr>
          <p:cNvPr id="2052" name="Picture 4" descr="C:\WINDOWS\Temp\Dočasné soubory Internetu\Content.IE5\S36J5R34\MC900292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3571876"/>
            <a:ext cx="2571768" cy="2714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Choose right words and make sentences.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9001156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Anna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reading.</a:t>
            </a: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shopping.</a:t>
            </a: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My grandmother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like			</a:t>
            </a:r>
            <a:r>
              <a:rPr lang="cs-CZ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swimming.</a:t>
            </a: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mtClean="0">
                <a:solidFill>
                  <a:srgbClr val="00B050"/>
                </a:solidFill>
                <a:latin typeface="Times New Roman"/>
                <a:cs typeface="Times New Roman"/>
              </a:rPr>
              <a:t>likes			</a:t>
            </a:r>
            <a:r>
              <a:rPr lang="cs-CZ" smtClean="0">
                <a:solidFill>
                  <a:srgbClr val="00B0F0"/>
                </a:solidFill>
                <a:latin typeface="Times New Roman"/>
                <a:cs typeface="Times New Roman"/>
              </a:rPr>
              <a:t>skiing.</a:t>
            </a: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don</a:t>
            </a:r>
            <a:r>
              <a:rPr lang="cs-CZ" smtClean="0">
                <a:solidFill>
                  <a:srgbClr val="00B050"/>
                </a:solidFill>
                <a:latin typeface="Times New Roman"/>
                <a:cs typeface="Times New Roman"/>
              </a:rPr>
              <a:t>’t like		</a:t>
            </a:r>
            <a:r>
              <a:rPr lang="cs-CZ" smtClean="0">
                <a:solidFill>
                  <a:srgbClr val="00B0F0"/>
                </a:solidFill>
                <a:latin typeface="Times New Roman"/>
                <a:cs typeface="Times New Roman"/>
              </a:rPr>
              <a:t>dancing.</a:t>
            </a:r>
            <a:endParaRPr lang="cs-CZ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mtClean="0">
                <a:solidFill>
                  <a:srgbClr val="00B050"/>
                </a:solidFill>
                <a:latin typeface="Times New Roman"/>
                <a:cs typeface="Times New Roman"/>
              </a:rPr>
              <a:t>’t like	</a:t>
            </a:r>
            <a:r>
              <a:rPr lang="cs-CZ" smtClean="0">
                <a:solidFill>
                  <a:srgbClr val="00B0F0"/>
                </a:solidFill>
                <a:latin typeface="Times New Roman"/>
                <a:cs typeface="Times New Roman"/>
              </a:rPr>
              <a:t>tennis.</a:t>
            </a:r>
            <a:endParaRPr lang="cs-CZ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Her sister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Maths.</a:t>
            </a:r>
          </a:p>
          <a:p>
            <a:pPr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Carl and Bill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ice hockey.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WINDOWS\Temp\Dočasné soubory Internetu\Content.IE5\2LHC9MP2\MC9002863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5643578"/>
            <a:ext cx="2571768" cy="10722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Make questions and short answers.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786874" cy="5429288"/>
          </a:xfrm>
        </p:spPr>
        <p:txBody>
          <a:bodyPr/>
          <a:lstStyle/>
          <a:p>
            <a:pPr>
              <a:buNone/>
            </a:pP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She has got a computer.</a:t>
            </a:r>
          </a:p>
          <a:p>
            <a:pPr>
              <a:buNone/>
            </a:pP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___ ___ ___ a computer? Yes, ___ ___.</a:t>
            </a:r>
          </a:p>
          <a:p>
            <a:pPr>
              <a:buNone/>
            </a:pPr>
            <a:r>
              <a:rPr lang="cs-CZ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Mum and dad have got a blue car.</a:t>
            </a:r>
          </a:p>
          <a:p>
            <a:pPr>
              <a:buNone/>
            </a:pPr>
            <a:r>
              <a:rPr lang="cs-CZ" smtClean="0">
                <a:solidFill>
                  <a:srgbClr val="00FFFF"/>
                </a:solidFill>
                <a:latin typeface="Times New Roman" pitchFamily="18" charset="0"/>
                <a:cs typeface="Times New Roman" pitchFamily="18" charset="0"/>
              </a:rPr>
              <a:t>____ ___ ___ ___ ___ a blue car? No, ____ ______.</a:t>
            </a:r>
          </a:p>
          <a:p>
            <a:pPr>
              <a:buNone/>
            </a:pPr>
            <a:r>
              <a:rPr lang="cs-CZ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mtClean="0">
                <a:solidFill>
                  <a:srgbClr val="FF9933"/>
                </a:solidFill>
                <a:latin typeface="Times New Roman"/>
                <a:cs typeface="Times New Roman"/>
              </a:rPr>
              <a:t>’ve got a new mobile.</a:t>
            </a:r>
            <a:endParaRPr lang="cs-CZ" smtClean="0">
              <a:solidFill>
                <a:srgbClr val="FF993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____ ___ ___ </a:t>
            </a:r>
            <a:r>
              <a:rPr lang="cs-CZ" smtClean="0">
                <a:solidFill>
                  <a:srgbClr val="FF9933"/>
                </a:solidFill>
                <a:latin typeface="Times New Roman"/>
                <a:cs typeface="Times New Roman"/>
              </a:rPr>
              <a:t>a new mobile? Yes, _ ____.</a:t>
            </a:r>
          </a:p>
          <a:p>
            <a:pPr>
              <a:buNone/>
            </a:pPr>
            <a:r>
              <a:rPr lang="cs-CZ" smtClean="0">
                <a:solidFill>
                  <a:srgbClr val="33CC33"/>
                </a:solidFill>
                <a:latin typeface="Times New Roman"/>
                <a:cs typeface="Times New Roman"/>
              </a:rPr>
              <a:t>Your brother has got a hamster.</a:t>
            </a:r>
          </a:p>
          <a:p>
            <a:pPr>
              <a:buNone/>
            </a:pPr>
            <a:r>
              <a:rPr lang="cs-CZ" smtClean="0">
                <a:solidFill>
                  <a:srgbClr val="33CC33"/>
                </a:solidFill>
                <a:latin typeface="Times New Roman"/>
                <a:cs typeface="Times New Roman"/>
              </a:rPr>
              <a:t>___ ____ _______ ___ a hamster? No, __ _____.</a:t>
            </a:r>
          </a:p>
          <a:p>
            <a:pPr>
              <a:buNone/>
            </a:pP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WINDOWS\Temp\Dočasné soubory Internetu\Content.IE5\2LHC9MP2\MC900287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785794"/>
            <a:ext cx="1336895" cy="214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Her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helping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My sister and dad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waiting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inside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car.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beach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I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standing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His uncle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carrying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bags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walk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monkey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climbing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over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girls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WINDOWS\Temp\Dočasné soubory Internetu\Content.IE5\WC2LQULM\MC9004357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72425" y="4000504"/>
            <a:ext cx="1171575" cy="2730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 are they doing now? Find mistakes.</a:t>
            </a:r>
            <a:endParaRPr lang="cs-CZ" sz="2800"/>
          </a:p>
        </p:txBody>
      </p:sp>
      <p:pic>
        <p:nvPicPr>
          <p:cNvPr id="5122" name="Picture 2" descr="C:\WINDOWS\Temp\Dočasné soubory Internetu\Content.IE5\MH7CESC5\MC9002333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714356"/>
            <a:ext cx="2193956" cy="2601362"/>
          </a:xfrm>
          <a:prstGeom prst="rect">
            <a:avLst/>
          </a:prstGeom>
          <a:noFill/>
        </p:spPr>
      </p:pic>
      <p:pic>
        <p:nvPicPr>
          <p:cNvPr id="5123" name="Picture 3" descr="C:\WINDOWS\Temp\Dočasné soubory Internetu\Content.IE5\2YL0G204\MC9003701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857628"/>
            <a:ext cx="2714644" cy="2428892"/>
          </a:xfrm>
          <a:prstGeom prst="rect">
            <a:avLst/>
          </a:prstGeom>
          <a:noFill/>
        </p:spPr>
      </p:pic>
      <p:pic>
        <p:nvPicPr>
          <p:cNvPr id="5124" name="Picture 4" descr="C:\WINDOWS\Temp\Dočasné soubory Internetu\Content.IE5\2LHC9MP2\MC9003552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714356"/>
            <a:ext cx="2357454" cy="2286016"/>
          </a:xfrm>
          <a:prstGeom prst="rect">
            <a:avLst/>
          </a:prstGeom>
          <a:noFill/>
        </p:spPr>
      </p:pic>
      <p:pic>
        <p:nvPicPr>
          <p:cNvPr id="5125" name="Picture 5" descr="C:\WINDOWS\Temp\Dočasné soubory Internetu\Content.IE5\WC2LQULM\MC9003890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3929066"/>
            <a:ext cx="2022768" cy="2214578"/>
          </a:xfrm>
          <a:prstGeom prst="rect">
            <a:avLst/>
          </a:prstGeom>
          <a:noFill/>
        </p:spPr>
      </p:pic>
      <p:pic>
        <p:nvPicPr>
          <p:cNvPr id="5131" name="Picture 11" descr="C:\WINDOWS\Temp\Dočasné soubory Internetu\Content.IE5\2YL0G204\MC90043459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43306" y="928670"/>
            <a:ext cx="1714512" cy="2000264"/>
          </a:xfrm>
          <a:prstGeom prst="rect">
            <a:avLst/>
          </a:prstGeom>
          <a:noFill/>
        </p:spPr>
      </p:pic>
      <p:pic>
        <p:nvPicPr>
          <p:cNvPr id="5132" name="Picture 12" descr="C:\WINDOWS\Temp\Dočasné soubory Internetu\Content.IE5\MH7CESC5\MC9003826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72264" y="3786190"/>
            <a:ext cx="2286000" cy="262889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14282" y="3214686"/>
            <a:ext cx="8786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He is cook.             The bird are singing.           He reads now.</a:t>
            </a:r>
            <a:endParaRPr lang="cs-CZ" sz="2800"/>
          </a:p>
        </p:txBody>
      </p:sp>
      <p:sp>
        <p:nvSpPr>
          <p:cNvPr id="16" name="TextovéPole 15"/>
          <p:cNvSpPr txBox="1"/>
          <p:nvPr/>
        </p:nvSpPr>
        <p:spPr>
          <a:xfrm>
            <a:off x="0" y="633478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Shes watching TV.       The child is playng.        They’re dance.</a:t>
            </a:r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[cit. 2012-5-29]. Všechny obrázky pocházejí z klipartu Microsoft Office PowerPoint 2007. Licence ve vlastnictví ZŠ a MŠ Rokytnice – </a:t>
            </a:r>
            <a:r>
              <a:rPr lang="cs-CZ" sz="1400" dirty="0" err="1" smtClean="0"/>
              <a:t>product</a:t>
            </a:r>
            <a:r>
              <a:rPr lang="cs-CZ" sz="1400" dirty="0" smtClean="0"/>
              <a:t> ID – 89396-707-0117471-65535</a:t>
            </a:r>
            <a:br>
              <a:rPr lang="cs-CZ" sz="1400" dirty="0" smtClean="0"/>
            </a:br>
            <a:r>
              <a:rPr lang="cs-CZ" sz="1400" dirty="0" smtClean="0"/>
              <a:t>Třída, pero, tužka, škola, kuchyně, televize, čtení, hraní, zpívání, tanec.</a:t>
            </a:r>
            <a:br>
              <a:rPr lang="cs-CZ" sz="1400" dirty="0" smtClean="0"/>
            </a:b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311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Pořádek slov ve větě</vt:lpstr>
      <vt:lpstr>Number words and read sentences.</vt:lpstr>
      <vt:lpstr>Choose right words and make sentences.</vt:lpstr>
      <vt:lpstr>Make questions and short answers.</vt:lpstr>
      <vt:lpstr>Write: am, is or are.</vt:lpstr>
      <vt:lpstr>What are they doing now? Find mistakes.</vt:lpstr>
      <vt:lpstr>[cit. 2012-5-29]. Všechny obrázky pocházejí z klipartu Microsoft Office PowerPoint 2007. Licence ve vlastnictví ZŠ a MŠ Rokytnice – product ID – 89396-707-0117471-65535 Třída, pero, tužka, škola, kuchyně, televize, čtení, hraní, zpívání, tanec. 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rokytnice2</cp:lastModifiedBy>
  <cp:revision>22</cp:revision>
  <dcterms:created xsi:type="dcterms:W3CDTF">2012-05-23T08:24:26Z</dcterms:created>
  <dcterms:modified xsi:type="dcterms:W3CDTF">2012-05-31T05:41:57Z</dcterms:modified>
</cp:coreProperties>
</file>