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2A1DD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07CD0F-DE8C-4CB8-8889-0CFE921F495F}" type="datetimeFigureOut">
              <a:rPr lang="cs-CZ" smtClean="0"/>
              <a:pPr/>
              <a:t>17.6.2012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DBE5A-13AE-4544-8CD3-A307F5F2C0E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Harry_Potter&amp;oldid=8530747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00034" y="1357298"/>
            <a:ext cx="8229600" cy="1428752"/>
          </a:xfrm>
        </p:spPr>
        <p:txBody>
          <a:bodyPr>
            <a:noAutofit/>
          </a:bodyPr>
          <a:lstStyle/>
          <a:p>
            <a:r>
              <a:rPr lang="cs-CZ" sz="7200" b="1" u="sng" smtClean="0">
                <a:solidFill>
                  <a:srgbClr val="FFFF00"/>
                </a:solidFill>
                <a:latin typeface="Palatino Linotype" pitchFamily="18" charset="0"/>
              </a:rPr>
              <a:t>HARRY POTTER</a:t>
            </a:r>
            <a:endParaRPr lang="cs-CZ" sz="7200" b="1" u="sng">
              <a:solidFill>
                <a:srgbClr val="FFFF00"/>
              </a:solidFill>
              <a:latin typeface="Palatino Linotype" pitchFamily="18" charset="0"/>
            </a:endParaRPr>
          </a:p>
        </p:txBody>
      </p:sp>
      <p:pic>
        <p:nvPicPr>
          <p:cNvPr id="1028" name="Picture 4" descr="C:\WINDOWS\Temp\Dočasné soubory Internetu\Content.IE5\MH7CESC5\MC90035372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3357562"/>
            <a:ext cx="3671180" cy="29469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WINDOWS\Temp\Dočasné soubory Internetu\Content.IE5\E4FEM5LG\MC90039861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44461" y="0"/>
            <a:ext cx="1799539" cy="121442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00042"/>
            <a:ext cx="8429684" cy="6143668"/>
          </a:xfrm>
        </p:spPr>
        <p:txBody>
          <a:bodyPr>
            <a:noAutofit/>
          </a:bodyPr>
          <a:lstStyle/>
          <a:p>
            <a:pPr algn="l"/>
            <a:r>
              <a:rPr lang="cs-CZ" sz="2800" b="1" smtClean="0">
                <a:solidFill>
                  <a:srgbClr val="FF0000"/>
                </a:solidFill>
                <a:latin typeface="Palatino Linotype" pitchFamily="18" charset="0"/>
              </a:rPr>
              <a:t>- Harry Potter</a:t>
            </a:r>
            <a:r>
              <a:rPr lang="cs-CZ" sz="2800" smtClean="0">
                <a:solidFill>
                  <a:srgbClr val="FF0000"/>
                </a:solidFill>
                <a:latin typeface="Palatino Linotype" pitchFamily="18" charset="0"/>
              </a:rPr>
              <a:t> </a:t>
            </a:r>
            <a:r>
              <a:rPr lang="cs-CZ" sz="2800" smtClean="0">
                <a:latin typeface="Palatino Linotype" pitchFamily="18" charset="0"/>
              </a:rPr>
              <a:t>je název řady fantasy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románů britské spisovatelky </a:t>
            </a:r>
            <a:r>
              <a:rPr lang="cs-CZ" sz="2800" b="1" smtClean="0">
                <a:solidFill>
                  <a:srgbClr val="FF0000"/>
                </a:solidFill>
                <a:latin typeface="Palatino Linotype" pitchFamily="18" charset="0"/>
              </a:rPr>
              <a:t>J. K. Rowlingové</a:t>
            </a:r>
            <a:r>
              <a:rPr lang="cs-CZ" sz="2800" smtClean="0">
                <a:latin typeface="Palatino Linotype" pitchFamily="18" charset="0"/>
              </a:rPr>
              <a:t>.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- Romány zachycují dobrodružství mladého čaroděje, </a:t>
            </a:r>
            <a:r>
              <a:rPr lang="cs-CZ" sz="2800" smtClean="0">
                <a:solidFill>
                  <a:srgbClr val="FFFF00"/>
                </a:solidFill>
                <a:latin typeface="Palatino Linotype" pitchFamily="18" charset="0"/>
              </a:rPr>
              <a:t>Harryho Pottera</a:t>
            </a:r>
            <a:r>
              <a:rPr lang="cs-CZ" sz="2800" smtClean="0">
                <a:latin typeface="Palatino Linotype" pitchFamily="18" charset="0"/>
              </a:rPr>
              <a:t>, a jeho přátel, </a:t>
            </a:r>
            <a:r>
              <a:rPr lang="cs-CZ" sz="2800" smtClean="0">
                <a:solidFill>
                  <a:srgbClr val="FFFF00"/>
                </a:solidFill>
                <a:latin typeface="Palatino Linotype" pitchFamily="18" charset="0"/>
              </a:rPr>
              <a:t>Ronalda Weasleyho </a:t>
            </a:r>
            <a:r>
              <a:rPr lang="cs-CZ" sz="2800" smtClean="0">
                <a:latin typeface="Palatino Linotype" pitchFamily="18" charset="0"/>
              </a:rPr>
              <a:t>a </a:t>
            </a:r>
            <a:r>
              <a:rPr lang="cs-CZ" sz="2800" smtClean="0">
                <a:solidFill>
                  <a:srgbClr val="FFFF00"/>
                </a:solidFill>
                <a:latin typeface="Palatino Linotype" pitchFamily="18" charset="0"/>
              </a:rPr>
              <a:t>Hermiony Grangerové</a:t>
            </a:r>
            <a:r>
              <a:rPr lang="cs-CZ" sz="2800" smtClean="0">
                <a:latin typeface="Palatino Linotype" pitchFamily="18" charset="0"/>
              </a:rPr>
              <a:t>, kteří všichni studují na Škole čar a kouzel v Bradavicích.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/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- Hlavním tématem příběhu je Harryho souboj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s černokněžníkem </a:t>
            </a:r>
            <a:r>
              <a:rPr lang="cs-CZ" sz="2800" smtClean="0">
                <a:solidFill>
                  <a:srgbClr val="FFFF00"/>
                </a:solidFill>
                <a:latin typeface="Palatino Linotype" pitchFamily="18" charset="0"/>
              </a:rPr>
              <a:t>Lordem Voldemortem</a:t>
            </a:r>
            <a:r>
              <a:rPr lang="cs-CZ" sz="2800" smtClean="0">
                <a:latin typeface="Palatino Linotype" pitchFamily="18" charset="0"/>
              </a:rPr>
              <a:t>, jehož cílem je dosažení vlastní nesmrtelnosti, dobytí čarodějnického světa, podmanění nekouzelníků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a zničení všech, kdo mu stojí v cestě, zejména pak samotného Harryho Pottera. </a:t>
            </a:r>
            <a:endParaRPr lang="cs-CZ" sz="2800">
              <a:latin typeface="Palatino Linotype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WINDOWS\Temp\Dočasné soubory Internetu\Content.IE5\2LHC9MP2\MC90028739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571480"/>
            <a:ext cx="1389707" cy="2295053"/>
          </a:xfrm>
          <a:prstGeom prst="rect">
            <a:avLst/>
          </a:prstGeom>
          <a:noFill/>
        </p:spPr>
      </p:pic>
      <p:pic>
        <p:nvPicPr>
          <p:cNvPr id="2050" name="Picture 2" descr="C:\WINDOWS\Temp\Dočasné soubory Internetu\Content.IE5\ZYSMUUL4\MC9004283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929454" y="2928934"/>
            <a:ext cx="1870075" cy="34417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14290"/>
            <a:ext cx="8229600" cy="6357982"/>
          </a:xfrm>
        </p:spPr>
        <p:txBody>
          <a:bodyPr>
            <a:normAutofit/>
          </a:bodyPr>
          <a:lstStyle/>
          <a:p>
            <a:pPr algn="l"/>
            <a:r>
              <a:rPr lang="cs-CZ" sz="2800" smtClean="0">
                <a:latin typeface="Palatino Linotype" pitchFamily="18" charset="0"/>
              </a:rPr>
              <a:t>                 - Rowlingová napsala tyto </a:t>
            </a:r>
            <a:r>
              <a:rPr lang="cs-CZ" sz="2800" smtClean="0">
                <a:solidFill>
                  <a:srgbClr val="FF0000"/>
                </a:solidFill>
                <a:latin typeface="Palatino Linotype" pitchFamily="18" charset="0"/>
              </a:rPr>
              <a:t>romány</a:t>
            </a:r>
            <a:r>
              <a:rPr lang="cs-CZ" sz="2800" smtClean="0">
                <a:latin typeface="Palatino Linotype" pitchFamily="18" charset="0"/>
              </a:rPr>
              <a:t> jako    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>
                <a:latin typeface="Palatino Linotype" pitchFamily="18" charset="0"/>
              </a:rPr>
              <a:t> </a:t>
            </a:r>
            <a:r>
              <a:rPr lang="cs-CZ" sz="2800" smtClean="0">
                <a:latin typeface="Palatino Linotype" pitchFamily="18" charset="0"/>
              </a:rPr>
              <a:t>                  směsici žánrů </a:t>
            </a:r>
            <a:r>
              <a:rPr lang="cs-CZ" sz="2800" smtClean="0">
                <a:solidFill>
                  <a:srgbClr val="FFC000"/>
                </a:solidFill>
                <a:latin typeface="Palatino Linotype" pitchFamily="18" charset="0"/>
              </a:rPr>
              <a:t>fantasy</a:t>
            </a:r>
            <a:r>
              <a:rPr lang="cs-CZ" sz="2800" smtClean="0">
                <a:latin typeface="Palatino Linotype" pitchFamily="18" charset="0"/>
              </a:rPr>
              <a:t> s prvky mystery, 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>
                <a:latin typeface="Palatino Linotype" pitchFamily="18" charset="0"/>
              </a:rPr>
              <a:t> </a:t>
            </a:r>
            <a:r>
              <a:rPr lang="cs-CZ" sz="2800" smtClean="0">
                <a:latin typeface="Palatino Linotype" pitchFamily="18" charset="0"/>
              </a:rPr>
              <a:t>                  thrilleru, dobrodružného románu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>
                <a:latin typeface="Palatino Linotype" pitchFamily="18" charset="0"/>
              </a:rPr>
              <a:t> </a:t>
            </a:r>
            <a:r>
              <a:rPr lang="cs-CZ" sz="2800" smtClean="0">
                <a:latin typeface="Palatino Linotype" pitchFamily="18" charset="0"/>
              </a:rPr>
              <a:t>                  a romantického románu.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>
                <a:latin typeface="Palatino Linotype" pitchFamily="18" charset="0"/>
              </a:rPr>
              <a:t/>
            </a:r>
            <a:br>
              <a:rPr lang="cs-CZ" sz="280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- Přestože bývají řazeny mezi </a:t>
            </a:r>
            <a:r>
              <a:rPr lang="cs-CZ" sz="2800" smtClean="0">
                <a:solidFill>
                  <a:srgbClr val="FFC000"/>
                </a:solidFill>
                <a:latin typeface="Palatino Linotype" pitchFamily="18" charset="0"/>
              </a:rPr>
              <a:t>dětskou </a:t>
            </a:r>
            <a:br>
              <a:rPr lang="cs-CZ" sz="2800" smtClean="0">
                <a:solidFill>
                  <a:srgbClr val="FFC000"/>
                </a:solidFill>
                <a:latin typeface="Palatino Linotype" pitchFamily="18" charset="0"/>
              </a:rPr>
            </a:br>
            <a:r>
              <a:rPr lang="cs-CZ" sz="2800" smtClean="0">
                <a:solidFill>
                  <a:srgbClr val="FFC000"/>
                </a:solidFill>
                <a:latin typeface="Palatino Linotype" pitchFamily="18" charset="0"/>
              </a:rPr>
              <a:t>  literaturu</a:t>
            </a:r>
            <a:r>
              <a:rPr lang="cs-CZ" sz="2800" smtClean="0">
                <a:latin typeface="Palatino Linotype" pitchFamily="18" charset="0"/>
              </a:rPr>
              <a:t>, zabývají se velmi vážnými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  tématy.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>
                <a:latin typeface="Palatino Linotype" pitchFamily="18" charset="0"/>
              </a:rPr>
              <a:t/>
            </a:r>
            <a:br>
              <a:rPr lang="cs-CZ" sz="280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- Podle Rowlingové je dokonce jedním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  z hlavních témat </a:t>
            </a:r>
            <a:r>
              <a:rPr lang="cs-CZ" sz="2800" smtClean="0">
                <a:solidFill>
                  <a:srgbClr val="FFC000"/>
                </a:solidFill>
                <a:latin typeface="Palatino Linotype" pitchFamily="18" charset="0"/>
              </a:rPr>
              <a:t>smrt</a:t>
            </a:r>
            <a:r>
              <a:rPr lang="cs-CZ" sz="2800" smtClean="0">
                <a:latin typeface="Palatino Linotype" pitchFamily="18" charset="0"/>
              </a:rPr>
              <a:t>.</a:t>
            </a:r>
            <a:br>
              <a:rPr lang="cs-CZ" sz="2800" smtClean="0">
                <a:latin typeface="Palatino Linotype" pitchFamily="18" charset="0"/>
              </a:rPr>
            </a:br>
            <a:endParaRPr lang="cs-CZ" sz="2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1000108"/>
            <a:ext cx="7758138" cy="5643602"/>
          </a:xfrm>
        </p:spPr>
        <p:txBody>
          <a:bodyPr>
            <a:normAutofit/>
          </a:bodyPr>
          <a:lstStyle/>
          <a:p>
            <a:pPr algn="l"/>
            <a:r>
              <a:rPr lang="cs-CZ" sz="3600" smtClean="0">
                <a:latin typeface="Palatino Linotype" pitchFamily="18" charset="0"/>
              </a:rPr>
              <a:t>__ Harry Potter a Relikvie smrti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3600" smtClean="0">
                <a:latin typeface="Palatino Linotype" pitchFamily="18" charset="0"/>
              </a:rPr>
              <a:t>__ Harry Potter a Tajemná komnata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3600" smtClean="0">
                <a:latin typeface="Palatino Linotype" pitchFamily="18" charset="0"/>
              </a:rPr>
              <a:t>__ Harry Potter a Ohnivý pohár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3600" smtClean="0">
                <a:latin typeface="Palatino Linotype" pitchFamily="18" charset="0"/>
              </a:rPr>
              <a:t>__ Harry Potter a Fénixův řád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3600" smtClean="0">
                <a:latin typeface="Palatino Linotype" pitchFamily="18" charset="0"/>
              </a:rPr>
              <a:t>__ Harry Potter a Kámen mudrců  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3600" smtClean="0">
                <a:latin typeface="Palatino Linotype" pitchFamily="18" charset="0"/>
              </a:rPr>
              <a:t>__ Harry Potter a vězeň z Azkabanu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3600" smtClean="0">
                <a:latin typeface="Palatino Linotype" pitchFamily="18" charset="0"/>
              </a:rPr>
              <a:t>__ Harry Potter a princ dvojí krve</a:t>
            </a:r>
            <a:br>
              <a:rPr lang="cs-CZ" sz="3600" smtClean="0">
                <a:latin typeface="Palatino Linotype" pitchFamily="18" charset="0"/>
              </a:rPr>
            </a:br>
            <a:r>
              <a:rPr lang="cs-CZ" sz="2800" smtClean="0"/>
              <a:t/>
            </a:r>
            <a:br>
              <a:rPr lang="cs-CZ" sz="2800" smtClean="0"/>
            </a:br>
            <a:endParaRPr lang="cs-CZ" sz="2800">
              <a:solidFill>
                <a:srgbClr val="FFC000"/>
              </a:solidFill>
              <a:latin typeface="Palatino Linotype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14414" y="142852"/>
            <a:ext cx="75009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Očísluj knihy v pořadí, v jakém byly vydány. </a:t>
            </a:r>
            <a:endParaRPr lang="cs-CZ" sz="28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WINDOWS\Temp\Dočasné soubory Internetu\Content.IE5\Z4FOJGAX\MC90033157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4857760"/>
            <a:ext cx="1555687" cy="17880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642894"/>
            <a:ext cx="4143404" cy="6215106"/>
          </a:xfrm>
        </p:spPr>
        <p:txBody>
          <a:bodyPr>
            <a:normAutofit/>
          </a:bodyPr>
          <a:lstStyle/>
          <a:p>
            <a:pPr algn="l"/>
            <a:r>
              <a:rPr lang="cs-CZ" sz="2800" smtClean="0">
                <a:latin typeface="Palatino Linotype" pitchFamily="18" charset="0"/>
              </a:rPr>
              <a:t>Harry Potter a Relikvie smrti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Harry Potter a Tajemná komnata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 Harry Potter a Ohnivý pohár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Harry Potter a Fénixův řád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Harry Potter a Kámen mudrců  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 Harry Potter a vězeň z Azkabanu</a:t>
            </a:r>
            <a:br>
              <a:rPr lang="cs-CZ" sz="2800" smtClean="0">
                <a:latin typeface="Palatino Linotype" pitchFamily="18" charset="0"/>
              </a:rPr>
            </a:br>
            <a:r>
              <a:rPr lang="cs-CZ" sz="2800" smtClean="0">
                <a:latin typeface="Palatino Linotype" pitchFamily="18" charset="0"/>
              </a:rPr>
              <a:t>Harry Potter a princ dvojí krve</a:t>
            </a:r>
            <a:endParaRPr lang="cs-CZ" sz="2800">
              <a:latin typeface="Palatino Linotype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86380" y="733246"/>
            <a:ext cx="3714776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smtClean="0">
                <a:solidFill>
                  <a:srgbClr val="FFC000"/>
                </a:solidFill>
                <a:latin typeface="Palatino Linotype" pitchFamily="18" charset="0"/>
              </a:rPr>
              <a:t>Harry Potter and the </a:t>
            </a:r>
          </a:p>
          <a:p>
            <a:r>
              <a:rPr lang="cs-CZ" sz="2800" b="1" i="1" smtClean="0">
                <a:solidFill>
                  <a:srgbClr val="FFC000"/>
                </a:solidFill>
                <a:latin typeface="Palatino Linotype" pitchFamily="18" charset="0"/>
              </a:rPr>
              <a:t>Half-Blood Prince</a:t>
            </a:r>
            <a:r>
              <a:rPr lang="cs-CZ" sz="2800" b="1" smtClean="0">
                <a:solidFill>
                  <a:srgbClr val="FFC000"/>
                </a:solidFill>
                <a:latin typeface="Palatino Linotype" pitchFamily="18" charset="0"/>
              </a:rPr>
              <a:t> </a:t>
            </a:r>
            <a:r>
              <a:rPr lang="cs-CZ" sz="2800" b="1" smtClean="0">
                <a:latin typeface="Palatino Linotype" pitchFamily="18" charset="0"/>
              </a:rPr>
              <a:t/>
            </a:r>
            <a:br>
              <a:rPr lang="cs-CZ" sz="2800" b="1" smtClean="0">
                <a:latin typeface="Palatino Linotype" pitchFamily="18" charset="0"/>
              </a:rPr>
            </a:br>
            <a:r>
              <a:rPr lang="cs-CZ" sz="2800" b="1" i="1" smtClean="0">
                <a:solidFill>
                  <a:srgbClr val="7030A0"/>
                </a:solidFill>
                <a:latin typeface="Palatino Linotype" pitchFamily="18" charset="0"/>
              </a:rPr>
              <a:t>Harry Potter and the Order of the Phoenix</a:t>
            </a:r>
            <a:r>
              <a:rPr lang="cs-CZ" sz="2800" b="1" smtClean="0">
                <a:solidFill>
                  <a:srgbClr val="7030A0"/>
                </a:solidFill>
                <a:latin typeface="Palatino Linotype" pitchFamily="18" charset="0"/>
              </a:rPr>
              <a:t>  </a:t>
            </a:r>
            <a:r>
              <a:rPr lang="cs-CZ" sz="2800" b="1" smtClean="0">
                <a:latin typeface="Palatino Linotype" pitchFamily="18" charset="0"/>
              </a:rPr>
              <a:t/>
            </a:r>
            <a:br>
              <a:rPr lang="cs-CZ" sz="2800" b="1" smtClean="0">
                <a:latin typeface="Palatino Linotype" pitchFamily="18" charset="0"/>
              </a:rPr>
            </a:br>
            <a:r>
              <a:rPr lang="cs-CZ" sz="2800" b="1" smtClean="0">
                <a:solidFill>
                  <a:schemeClr val="bg1"/>
                </a:solidFill>
                <a:latin typeface="Palatino Linotype" pitchFamily="18" charset="0"/>
              </a:rPr>
              <a:t> </a:t>
            </a:r>
            <a:r>
              <a:rPr lang="cs-CZ" sz="2800" b="1" i="1" smtClean="0">
                <a:solidFill>
                  <a:schemeClr val="bg1"/>
                </a:solidFill>
                <a:latin typeface="Palatino Linotype" pitchFamily="18" charset="0"/>
              </a:rPr>
              <a:t>Harry Potter and the Goblet of Fire</a:t>
            </a:r>
            <a:r>
              <a:rPr lang="cs-CZ" sz="2800" b="1" smtClean="0">
                <a:solidFill>
                  <a:schemeClr val="bg1"/>
                </a:solidFill>
                <a:latin typeface="Palatino Linotype" pitchFamily="18" charset="0"/>
              </a:rPr>
              <a:t>  </a:t>
            </a:r>
            <a:r>
              <a:rPr lang="cs-CZ" sz="2800" b="1" smtClean="0">
                <a:latin typeface="Palatino Linotype" pitchFamily="18" charset="0"/>
              </a:rPr>
              <a:t/>
            </a:r>
            <a:br>
              <a:rPr lang="cs-CZ" sz="2800" b="1" smtClean="0">
                <a:latin typeface="Palatino Linotype" pitchFamily="18" charset="0"/>
              </a:rPr>
            </a:br>
            <a:r>
              <a:rPr lang="cs-CZ" sz="2800" b="1" i="1" smtClean="0">
                <a:solidFill>
                  <a:srgbClr val="92D050"/>
                </a:solidFill>
                <a:latin typeface="Palatino Linotype" pitchFamily="18" charset="0"/>
              </a:rPr>
              <a:t>Harry Potter and the Prisoner of Azkaban</a:t>
            </a:r>
            <a:r>
              <a:rPr lang="cs-CZ" sz="2800" b="1" smtClean="0">
                <a:solidFill>
                  <a:srgbClr val="92D050"/>
                </a:solidFill>
                <a:latin typeface="Palatino Linotype" pitchFamily="18" charset="0"/>
              </a:rPr>
              <a:t> </a:t>
            </a:r>
            <a:br>
              <a:rPr lang="cs-CZ" sz="2800" b="1" smtClean="0">
                <a:solidFill>
                  <a:srgbClr val="92D050"/>
                </a:solidFill>
                <a:latin typeface="Palatino Linotype" pitchFamily="18" charset="0"/>
              </a:rPr>
            </a:br>
            <a:r>
              <a:rPr lang="cs-CZ" sz="2800" b="1" i="1" smtClean="0">
                <a:solidFill>
                  <a:srgbClr val="FF99CC"/>
                </a:solidFill>
                <a:latin typeface="Palatino Linotype" pitchFamily="18" charset="0"/>
              </a:rPr>
              <a:t> Harry Potter and the Deathly Hallows</a:t>
            </a:r>
            <a:r>
              <a:rPr lang="cs-CZ" sz="2800" b="1" smtClean="0">
                <a:solidFill>
                  <a:srgbClr val="FF99CC"/>
                </a:solidFill>
                <a:latin typeface="Palatino Linotype" pitchFamily="18" charset="0"/>
              </a:rPr>
              <a:t> </a:t>
            </a:r>
            <a:br>
              <a:rPr lang="cs-CZ" sz="2800" b="1" smtClean="0">
                <a:solidFill>
                  <a:srgbClr val="FF99CC"/>
                </a:solidFill>
                <a:latin typeface="Palatino Linotype" pitchFamily="18" charset="0"/>
              </a:rPr>
            </a:br>
            <a:r>
              <a:rPr lang="cs-CZ" sz="2800" b="1" i="1" smtClean="0">
                <a:latin typeface="Palatino Linotype" pitchFamily="18" charset="0"/>
              </a:rPr>
              <a:t> </a:t>
            </a:r>
            <a:r>
              <a:rPr lang="cs-CZ" sz="2800" b="1" i="1" smtClean="0">
                <a:solidFill>
                  <a:srgbClr val="FF0000"/>
                </a:solidFill>
                <a:latin typeface="Palatino Linotype" pitchFamily="18" charset="0"/>
              </a:rPr>
              <a:t>Harry Potter and the Chamber of Secrets</a:t>
            </a:r>
            <a:r>
              <a:rPr lang="cs-CZ" sz="2800" b="1" smtClean="0">
                <a:solidFill>
                  <a:srgbClr val="FF0000"/>
                </a:solidFill>
                <a:latin typeface="Palatino Linotype" pitchFamily="18" charset="0"/>
              </a:rPr>
              <a:t> </a:t>
            </a:r>
            <a:r>
              <a:rPr lang="cs-CZ" sz="2800" b="1" smtClean="0">
                <a:latin typeface="Palatino Linotype" pitchFamily="18" charset="0"/>
              </a:rPr>
              <a:t/>
            </a:r>
            <a:br>
              <a:rPr lang="cs-CZ" sz="2800" b="1" smtClean="0">
                <a:latin typeface="Palatino Linotype" pitchFamily="18" charset="0"/>
              </a:rPr>
            </a:br>
            <a:r>
              <a:rPr lang="cs-CZ" sz="2800" b="1" i="1" smtClean="0">
                <a:solidFill>
                  <a:srgbClr val="FFFF00"/>
                </a:solidFill>
                <a:latin typeface="Palatino Linotype" pitchFamily="18" charset="0"/>
              </a:rPr>
              <a:t>Harry Potter and the Philosopher's Stone</a:t>
            </a:r>
            <a:endParaRPr lang="cs-CZ" sz="2800" b="1">
              <a:latin typeface="Palatino Linotype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28794" y="0"/>
            <a:ext cx="56436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Spoj české a anglické názvy knih. </a:t>
            </a:r>
            <a:endParaRPr lang="cs-CZ" sz="28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0562" y="1428736"/>
            <a:ext cx="4500594" cy="3500462"/>
          </a:xfrm>
        </p:spPr>
        <p:txBody>
          <a:bodyPr>
            <a:normAutofit/>
          </a:bodyPr>
          <a:lstStyle/>
          <a:p>
            <a:pPr algn="l"/>
            <a:r>
              <a:rPr lang="cs-CZ" sz="1800" smtClean="0">
                <a:latin typeface="Palatino Linotype" pitchFamily="18" charset="0"/>
              </a:rPr>
              <a:t>1. HARRYHO SOVA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2. JMÉNO ULICE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3. ŘEDITEL ŠKOLY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4. NÁZEV KOLEJE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5. JMÉNO HARRYHO TETY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6. NEJLEPŠÍ KOŠTĚ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7. STRAŠIDLO JINAK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8. JMÉNO MALFOYE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9. ŠKOLA V ...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10. PŘÍJMENÍ HARRYHO PROFESORKY</a:t>
            </a:r>
            <a:br>
              <a:rPr lang="cs-CZ" sz="1800" smtClean="0">
                <a:latin typeface="Palatino Linotype" pitchFamily="18" charset="0"/>
              </a:rPr>
            </a:br>
            <a:r>
              <a:rPr lang="cs-CZ" sz="1800" smtClean="0">
                <a:latin typeface="Palatino Linotype" pitchFamily="18" charset="0"/>
              </a:rPr>
              <a:t>11. … OD OLLIVANDERA</a:t>
            </a:r>
            <a:endParaRPr lang="cs-CZ" sz="1800">
              <a:latin typeface="Palatino Linotype" pitchFamily="18" charset="0"/>
            </a:endParaRPr>
          </a:p>
        </p:txBody>
      </p:sp>
      <p:pic>
        <p:nvPicPr>
          <p:cNvPr id="5122" name="Picture 2" descr="C:\WINDOWS\Temp\Dočasné soubory Internetu\Content.IE5\ETZQPLWW\MC900436327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5962312">
            <a:off x="6922688" y="549183"/>
            <a:ext cx="1939307" cy="1939307"/>
          </a:xfrm>
          <a:prstGeom prst="rect">
            <a:avLst/>
          </a:prstGeom>
          <a:noFill/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57158" y="2357430"/>
          <a:ext cx="6096006" cy="4079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  <a:gridCol w="338667"/>
              </a:tblGrid>
              <a:tr h="370840">
                <a:tc rowSpan="3">
                  <a:txBody>
                    <a:bodyPr/>
                    <a:lstStyle/>
                    <a:p>
                      <a:endParaRPr lang="cs-CZ" b="0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endParaRPr lang="cs-CZ" b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b="0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 gridSpan="1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gridSpan="8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gridSpan="8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2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9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4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rowSpan="5" gridSpan="5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  <a:lnT w="12700" cmpd="sng">
                      <a:noFill/>
                    </a:lnT>
                    <a:lnB w="12700" cmpd="sng">
                      <a:noFill/>
                    </a:lnB>
                  </a:tcPr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5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10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mpd="sng"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7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 gridSpan="5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8"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R w="12700" cmpd="sng">
                      <a:noFill/>
                    </a:lnR>
                    <a:lnB w="12700" cmpd="sng"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0" y="2357430"/>
            <a:ext cx="642910" cy="4173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1.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2.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3.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4.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5.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6.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7.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8.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9.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10.</a:t>
            </a:r>
          </a:p>
          <a:p>
            <a:pPr>
              <a:lnSpc>
                <a:spcPct val="135000"/>
              </a:lnSpc>
            </a:pPr>
            <a:r>
              <a:rPr lang="cs-CZ" smtClean="0">
                <a:latin typeface="Palatino Linotype" pitchFamily="18" charset="0"/>
              </a:rPr>
              <a:t>11.</a:t>
            </a:r>
            <a:endParaRPr lang="cs-CZ">
              <a:latin typeface="Palatino Linotype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142852"/>
            <a:ext cx="2680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Doplň křížovku.</a:t>
            </a:r>
            <a:endParaRPr lang="cs-CZ" sz="2800" b="1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WINDOWS\Temp\Dočasné soubory Internetu\Content.IE5\WC2LQULM\MC90034716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86644" y="4429132"/>
            <a:ext cx="1357322" cy="2428868"/>
          </a:xfrm>
          <a:prstGeom prst="rect">
            <a:avLst/>
          </a:prstGeom>
          <a:noFill/>
        </p:spPr>
      </p:pic>
      <p:pic>
        <p:nvPicPr>
          <p:cNvPr id="1029" name="Picture 5" descr="C:\WINDOWS\Temp\Dočasné soubory Internetu\Content.IE5\E4FEM5LG\MC90001919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142853"/>
            <a:ext cx="1571636" cy="14287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400" smtClean="0"/>
              <a:t>Přispěvatelé Wikipedie,</a:t>
            </a:r>
            <a:r>
              <a:rPr lang="cs-CZ" sz="1400" i="1" smtClean="0"/>
              <a:t> Harry Potter</a:t>
            </a:r>
            <a:r>
              <a:rPr lang="cs-CZ" sz="1400" smtClean="0"/>
              <a:t> [online], Wikipedie: Otevřená encyklopedie, c2012, Datum poslední revize 14. 05. 2012, 12:44 UTC, [citováno 17. 06. 2012] &lt;</a:t>
            </a:r>
            <a:r>
              <a:rPr lang="cs-CZ" sz="1400" u="sng" smtClean="0">
                <a:hlinkClick r:id="rId2"/>
              </a:rPr>
              <a:t>http://cs.wikipedia.org/w/index.php?title=Harry_Potter&amp;oldid=8530747</a:t>
            </a:r>
            <a:r>
              <a:rPr lang="cs-CZ" sz="1400" smtClean="0"/>
              <a:t>&gt;</a:t>
            </a:r>
            <a:br>
              <a:rPr lang="cs-CZ" sz="1400" smtClean="0"/>
            </a:br>
            <a:r>
              <a:rPr lang="cs-CZ" sz="1400" smtClean="0"/>
              <a:t>[cit. 2012-6-22]. Všechny obrázky pocházejí z klipartu Microsoft Office PowerPoint 2007. Licence ve vlastnictví ZŠ a MŠ Rokytnice – product ID – 89396-707-0117471-65535</a:t>
            </a:r>
            <a:br>
              <a:rPr lang="cs-CZ" sz="1400" smtClean="0"/>
            </a:br>
            <a:r>
              <a:rPr lang="cs-CZ" sz="1400" smtClean="0"/>
              <a:t>Klobouk, koště, čarodějnice, čarodějnické koště, Halloween, netopýr.</a:t>
            </a:r>
            <a:br>
              <a:rPr lang="cs-CZ" sz="1400" smtClean="0"/>
            </a:br>
            <a:endParaRPr lang="cs-CZ" sz="14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</TotalTime>
  <Words>99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HARRY POTTER</vt:lpstr>
      <vt:lpstr>- Harry Potter je název řady fantasy románů britské spisovatelky J. K. Rowlingové.   - Romány zachycují dobrodružství mladého čaroděje, Harryho Pottera, a jeho přátel, Ronalda Weasleyho a Hermiony Grangerové, kteří všichni studují na Škole čar a kouzel v Bradavicích.   - Hlavním tématem příběhu je Harryho souboj  s černokněžníkem Lordem Voldemortem, jehož cílem je dosažení vlastní nesmrtelnosti, dobytí čarodějnického světa, podmanění nekouzelníků  a zničení všech, kdo mu stojí v cestě, zejména pak samotného Harryho Pottera. </vt:lpstr>
      <vt:lpstr>                 - Rowlingová napsala tyto romány jako                         směsici žánrů fantasy s prvky mystery,                      thrilleru, dobrodružného románu                     a romantického románu.   - Přestože bývají řazeny mezi dětskou    literaturu, zabývají se velmi vážnými    tématy.   - Podle Rowlingové je dokonce jedním   z hlavních témat smrt. </vt:lpstr>
      <vt:lpstr>__ Harry Potter a Relikvie smrti __ Harry Potter a Tajemná komnata __ Harry Potter a Ohnivý pohár __ Harry Potter a Fénixův řád __ Harry Potter a Kámen mudrců   __ Harry Potter a vězeň z Azkabanu __ Harry Potter a princ dvojí krve  </vt:lpstr>
      <vt:lpstr>Harry Potter a Relikvie smrti Harry Potter a Tajemná komnata  Harry Potter a Ohnivý pohár Harry Potter a Fénixův řád Harry Potter a Kámen mudrců    Harry Potter a vězeň z Azkabanu Harry Potter a princ dvojí krve</vt:lpstr>
      <vt:lpstr>1. HARRYHO SOVA 2. JMÉNO ULICE 3. ŘEDITEL ŠKOLY 4. NÁZEV KOLEJE 5. JMÉNO HARRYHO TETY 6. NEJLEPŠÍ KOŠTĚ 7. STRAŠIDLO JINAK 8. JMÉNO MALFOYE 9. ŠKOLA V ... 10. PŘÍJMENÍ HARRYHO PROFESORKY 11. … OD OLLIVANDERA</vt:lpstr>
      <vt:lpstr>Přispěvatelé Wikipedie, Harry Potter [online], Wikipedie: Otevřená encyklopedie, c2012, Datum poslední revize 14. 05. 2012, 12:44 UTC, [citováno 17. 06. 2012] &lt;http://cs.wikipedia.org/w/index.php?title=Harry_Potter&amp;oldid=8530747&gt; [cit. 2012-6-22]. Všechny obrázky pocházejí z klipartu Microsoft Office PowerPoint 2007. Licence ve vlastnictví ZŠ a MŠ Rokytnice – product ID – 89396-707-0117471-65535 Klobouk, koště, čarodějnice, čarodějnické koště, Halloween, netopýr. 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HARRY POTTER</dc:title>
  <dc:creator>Lenka Galasová</dc:creator>
  <cp:lastModifiedBy>Lenka Galasová</cp:lastModifiedBy>
  <cp:revision>20</cp:revision>
  <dcterms:created xsi:type="dcterms:W3CDTF">2012-06-17T15:05:20Z</dcterms:created>
  <dcterms:modified xsi:type="dcterms:W3CDTF">2012-06-17T19:52:53Z</dcterms:modified>
</cp:coreProperties>
</file>