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56" r:id="rId2"/>
    <p:sldId id="270" r:id="rId3"/>
    <p:sldId id="259" r:id="rId4"/>
    <p:sldId id="257" r:id="rId5"/>
    <p:sldId id="260" r:id="rId6"/>
    <p:sldId id="261" r:id="rId7"/>
    <p:sldId id="262" r:id="rId8"/>
    <p:sldId id="264" r:id="rId9"/>
    <p:sldId id="269" r:id="rId10"/>
    <p:sldId id="265" r:id="rId11"/>
    <p:sldId id="268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B5FE-98F1-43DC-9E09-8593041FE9A4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D32F-D367-418A-A2EE-1F692DF5BF4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69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9486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466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9336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661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825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941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636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7457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535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6858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531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2A1C-2CB6-42AE-B874-5F2EA8AF83D9}" type="datetimeFigureOut">
              <a:rPr lang="cs-CZ" smtClean="0"/>
              <a:pPr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328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470025"/>
          </a:xfrm>
        </p:spPr>
        <p:txBody>
          <a:bodyPr/>
          <a:lstStyle/>
          <a:p>
            <a:r>
              <a:rPr lang="cs-CZ" dirty="0"/>
              <a:t>Skloňování vzorů podstatných jmen rodu středního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132856"/>
            <a:ext cx="8640960" cy="396044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Autor:  Mgr. Iva Zákoucká</a:t>
            </a: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Název</a:t>
            </a:r>
            <a:r>
              <a:rPr lang="cs-CZ" sz="2000" smtClean="0">
                <a:solidFill>
                  <a:schemeClr val="bg1"/>
                </a:solidFill>
              </a:rPr>
              <a:t>:  VY_32_INOVACE_08_C_02_Podstatná jména rodu středního</a:t>
            </a:r>
            <a:endParaRPr lang="cs-CZ" sz="2000" dirty="0" smtClean="0">
              <a:solidFill>
                <a:schemeClr val="bg1"/>
              </a:solidFill>
            </a:endParaRP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Téma:  </a:t>
            </a:r>
            <a:r>
              <a:rPr lang="cs-CZ" sz="2000" smtClean="0">
                <a:solidFill>
                  <a:schemeClr val="bg1"/>
                </a:solidFill>
              </a:rPr>
              <a:t>Skloňování vzorů podstatných jmen rodu středního</a:t>
            </a:r>
            <a:endParaRPr lang="cs-CZ" sz="2000" dirty="0" smtClean="0">
              <a:solidFill>
                <a:schemeClr val="bg1"/>
              </a:solidFill>
            </a:endParaRP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Číslo </a:t>
            </a:r>
            <a:r>
              <a:rPr lang="cs-CZ" sz="2000" smtClean="0">
                <a:solidFill>
                  <a:schemeClr val="bg1"/>
                </a:solidFill>
              </a:rPr>
              <a:t>projektu: </a:t>
            </a:r>
            <a:r>
              <a:rPr lang="cs-CZ" sz="2000">
                <a:solidFill>
                  <a:schemeClr val="bg1"/>
                </a:solidFill>
              </a:rPr>
              <a:t>CZ.1.07/1.4.00/21.2131</a:t>
            </a:r>
          </a:p>
          <a:p>
            <a:pPr algn="l"/>
            <a:endParaRPr lang="cs-CZ" sz="2000" dirty="0" smtClean="0">
              <a:solidFill>
                <a:schemeClr val="bg1"/>
              </a:solidFill>
            </a:endParaRPr>
          </a:p>
          <a:p>
            <a:pPr algn="l"/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3812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1925608"/>
              </p:ext>
            </p:extLst>
          </p:nvPr>
        </p:nvGraphicFramePr>
        <p:xfrm>
          <a:off x="1154894" y="980728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21.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1. 2012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24. 1. 2012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Jazyk</a:t>
                      </a:r>
                      <a:r>
                        <a:rPr lang="cs-CZ" baseline="0" smtClean="0"/>
                        <a:t>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Český</a:t>
                      </a:r>
                      <a:r>
                        <a:rPr lang="cs-CZ" baseline="0" smtClean="0"/>
                        <a:t>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Tvarosloví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Skloňování podstatných jmen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město, moře, kuře, stavení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8109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Skloňování vzorů podstatných jmen rodu středního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251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21055818"/>
              </p:ext>
            </p:extLst>
          </p:nvPr>
        </p:nvGraphicFramePr>
        <p:xfrm>
          <a:off x="0" y="65314"/>
          <a:ext cx="9324528" cy="6741372"/>
        </p:xfrm>
        <a:graphic>
          <a:graphicData uri="http://schemas.openxmlformats.org/drawingml/2006/table">
            <a:tbl>
              <a:tblPr firstRow="1" firstCol="1" bandRow="1">
                <a:tableStyleId>{35758FB7-9AC5-4552-8A53-C91805E547FA}</a:tableStyleId>
              </a:tblPr>
              <a:tblGrid>
                <a:gridCol w="1554088"/>
                <a:gridCol w="1554088"/>
                <a:gridCol w="1554088"/>
                <a:gridCol w="1554088"/>
                <a:gridCol w="1554088"/>
                <a:gridCol w="1554088"/>
              </a:tblGrid>
              <a:tr h="3946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Číslo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Pád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Vzor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0246"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jednotné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1.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měst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o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e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2.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měst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moř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kuřet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e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staven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3.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měst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u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i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kuřet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i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staven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4.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měst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o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e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staven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5.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měst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o</a:t>
                      </a:r>
                      <a:r>
                        <a:rPr lang="cs-CZ" sz="1900" dirty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r>
                        <a:rPr lang="cs-CZ" sz="1900" dirty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e</a:t>
                      </a:r>
                      <a:r>
                        <a:rPr lang="cs-CZ" sz="1900" dirty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staven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r>
                        <a:rPr lang="cs-CZ" sz="1900">
                          <a:effectLst/>
                        </a:rPr>
                        <a:t>!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66513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6.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(o) 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ě</a:t>
                      </a:r>
                      <a:r>
                        <a:rPr lang="cs-CZ" sz="1900">
                          <a:effectLst/>
                        </a:rPr>
                        <a:t>, -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u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i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kuřet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i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staven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7.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měste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m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em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kuřet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em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staven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ím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množné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1.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68049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2.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měst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(strnišť)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3.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ům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moř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ím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ům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ím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4.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moř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5.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r>
                        <a:rPr lang="cs-CZ" sz="1900">
                          <a:effectLst/>
                        </a:rPr>
                        <a:t>!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moř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e</a:t>
                      </a:r>
                      <a:r>
                        <a:rPr lang="cs-CZ" sz="1900">
                          <a:effectLst/>
                        </a:rPr>
                        <a:t>!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a</a:t>
                      </a:r>
                      <a:r>
                        <a:rPr lang="cs-CZ" sz="1900" dirty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</a:t>
                      </a:r>
                      <a:r>
                        <a:rPr lang="cs-CZ" sz="1900" dirty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91817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6.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(o) 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ech</a:t>
                      </a:r>
                      <a:endParaRPr lang="cs-CZ" sz="1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    (dřívk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ách</a:t>
                      </a:r>
                      <a:r>
                        <a:rPr lang="cs-CZ" sz="1900">
                          <a:effectLst/>
                        </a:rPr>
                        <a:t>)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moř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ích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ech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ích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7.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měst</a:t>
                      </a:r>
                      <a:r>
                        <a:rPr lang="cs-CZ" sz="1900">
                          <a:effectLst/>
                          <a:highlight>
                            <a:srgbClr val="FFFF00"/>
                          </a:highlight>
                        </a:rPr>
                        <a:t>y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moř</a:t>
                      </a:r>
                      <a:r>
                        <a:rPr lang="cs-CZ" sz="1900">
                          <a:effectLst/>
                          <a:highlight>
                            <a:srgbClr val="00FFFF"/>
                          </a:highlight>
                        </a:rPr>
                        <a:t>i</a:t>
                      </a:r>
                      <a:endParaRPr lang="cs-CZ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kuřat</a:t>
                      </a:r>
                      <a:r>
                        <a:rPr lang="cs-CZ" sz="1900" dirty="0">
                          <a:effectLst/>
                          <a:highlight>
                            <a:srgbClr val="FFFF00"/>
                          </a:highlight>
                        </a:rPr>
                        <a:t>y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staven</a:t>
                      </a:r>
                      <a:r>
                        <a:rPr lang="cs-CZ" sz="1900" dirty="0">
                          <a:effectLst/>
                          <a:highlight>
                            <a:srgbClr val="00FFFF"/>
                          </a:highlight>
                        </a:rPr>
                        <a:t>ími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</a:tbl>
          </a:graphicData>
        </a:graphic>
      </p:graphicFrame>
      <p:sp>
        <p:nvSpPr>
          <p:cNvPr id="5" name="Tlačítko akce: Návrat 4">
            <a:hlinkClick r:id="" action="ppaction://hlinkshowjump?jump=lastslideviewed" highlightClick="1"/>
          </p:cNvPr>
          <p:cNvSpPr/>
          <p:nvPr/>
        </p:nvSpPr>
        <p:spPr>
          <a:xfrm>
            <a:off x="539552" y="3096388"/>
            <a:ext cx="521208" cy="52120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036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/>
          <a:lstStyle/>
          <a:p>
            <a:r>
              <a:rPr lang="cs-CZ" dirty="0" smtClean="0"/>
              <a:t>Které koncovky mají podstatná jména středního rodu v základním tvaru?</a:t>
            </a:r>
          </a:p>
          <a:p>
            <a:endParaRPr lang="cs-CZ" dirty="0"/>
          </a:p>
          <a:p>
            <a:r>
              <a:rPr lang="cs-CZ" dirty="0" smtClean="0"/>
              <a:t>Srovnejte zakončení tvarů vzoru </a:t>
            </a:r>
            <a:r>
              <a:rPr lang="cs-CZ" dirty="0" smtClean="0">
                <a:solidFill>
                  <a:schemeClr val="bg1"/>
                </a:solidFill>
              </a:rPr>
              <a:t>kuře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/>
              <a:t>s koncovkami vzoru </a:t>
            </a:r>
            <a:r>
              <a:rPr lang="cs-CZ" dirty="0" smtClean="0">
                <a:solidFill>
                  <a:schemeClr val="bg1"/>
                </a:solidFill>
              </a:rPr>
              <a:t>moře </a:t>
            </a:r>
            <a:r>
              <a:rPr lang="cs-CZ" dirty="0" smtClean="0"/>
              <a:t>v jednotném</a:t>
            </a:r>
            <a:br>
              <a:rPr lang="cs-CZ" dirty="0" smtClean="0"/>
            </a:br>
            <a:r>
              <a:rPr lang="cs-CZ" dirty="0" smtClean="0"/>
              <a:t>a potom v množném čísle.</a:t>
            </a:r>
            <a:br>
              <a:rPr lang="cs-CZ" dirty="0" smtClean="0"/>
            </a:br>
            <a:r>
              <a:rPr lang="cs-CZ" dirty="0" smtClean="0"/>
              <a:t>U jmen rodu středního zakončených</a:t>
            </a:r>
            <a:br>
              <a:rPr lang="cs-CZ" dirty="0" smtClean="0"/>
            </a:br>
            <a:r>
              <a:rPr lang="cs-CZ" dirty="0" smtClean="0"/>
              <a:t>na -e/-ě je při určování vzoru nutno uvést ještě zakončení 2. pádu, tj. koncovku -e/-ě, nebo příponu -et/-</a:t>
            </a:r>
            <a:r>
              <a:rPr lang="cs-CZ" dirty="0" err="1" smtClean="0"/>
              <a:t>ět</a:t>
            </a:r>
            <a:r>
              <a:rPr lang="cs-CZ" dirty="0" smtClean="0"/>
              <a:t> s koncovkou -e.</a:t>
            </a:r>
          </a:p>
        </p:txBody>
      </p:sp>
      <p:sp>
        <p:nvSpPr>
          <p:cNvPr id="2" name="Tlačítko akce: Informace 1">
            <a:hlinkClick r:id="rId2" action="ppaction://hlinksldjump" highlightClick="1"/>
          </p:cNvPr>
          <p:cNvSpPr/>
          <p:nvPr/>
        </p:nvSpPr>
        <p:spPr>
          <a:xfrm>
            <a:off x="7308304" y="5582861"/>
            <a:ext cx="662766" cy="66522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563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cs-CZ" dirty="0" smtClean="0"/>
              <a:t>Které i, y se píše v koncovkách podstatných jmen skloňujících se podle vzoru </a:t>
            </a:r>
            <a:r>
              <a:rPr lang="cs-CZ" dirty="0" smtClean="0">
                <a:solidFill>
                  <a:schemeClr val="bg1"/>
                </a:solidFill>
              </a:rPr>
              <a:t>moře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a </a:t>
            </a:r>
            <a:r>
              <a:rPr lang="cs-CZ" dirty="0" smtClean="0">
                <a:solidFill>
                  <a:schemeClr val="bg1"/>
                </a:solidFill>
              </a:rPr>
              <a:t>stavení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Která podstatná jména se skloňují podle vzoru </a:t>
            </a:r>
            <a:r>
              <a:rPr lang="cs-CZ" dirty="0" smtClean="0">
                <a:solidFill>
                  <a:schemeClr val="bg1"/>
                </a:solidFill>
              </a:rPr>
              <a:t>město</a:t>
            </a:r>
            <a:r>
              <a:rPr lang="cs-CZ" dirty="0" smtClean="0"/>
              <a:t>, podle vzoru </a:t>
            </a:r>
            <a:r>
              <a:rPr lang="cs-CZ" dirty="0" smtClean="0">
                <a:solidFill>
                  <a:schemeClr val="bg1"/>
                </a:solidFill>
              </a:rPr>
              <a:t>moře</a:t>
            </a:r>
            <a:r>
              <a:rPr lang="cs-CZ" dirty="0" smtClean="0"/>
              <a:t>, podle vzoru </a:t>
            </a:r>
            <a:r>
              <a:rPr lang="cs-CZ" dirty="0" smtClean="0">
                <a:solidFill>
                  <a:schemeClr val="bg1"/>
                </a:solidFill>
              </a:rPr>
              <a:t>kuře</a:t>
            </a:r>
            <a:r>
              <a:rPr lang="cs-CZ" dirty="0" smtClean="0"/>
              <a:t>, podle vzoru </a:t>
            </a:r>
            <a:r>
              <a:rPr lang="cs-CZ" dirty="0" smtClean="0">
                <a:solidFill>
                  <a:schemeClr val="bg1"/>
                </a:solidFill>
              </a:rPr>
              <a:t>stavení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lačítko akce: Informace 4">
            <a:hlinkClick r:id="rId2" action="ppaction://hlinksldjump" highlightClick="1"/>
          </p:cNvPr>
          <p:cNvSpPr/>
          <p:nvPr/>
        </p:nvSpPr>
        <p:spPr>
          <a:xfrm>
            <a:off x="7255420" y="4917637"/>
            <a:ext cx="662766" cy="66522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506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město</a:t>
            </a:r>
            <a:r>
              <a:rPr lang="cs-CZ" sz="2800" dirty="0" smtClean="0"/>
              <a:t> se skloňují podstatná jména rodu středního 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-o </a:t>
            </a:r>
            <a:r>
              <a:rPr lang="cs-CZ" sz="2800" dirty="0" smtClean="0"/>
              <a:t>(sedadlo, veslo, kolo).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moře</a:t>
            </a:r>
            <a:r>
              <a:rPr lang="cs-CZ" sz="2800" dirty="0" smtClean="0"/>
              <a:t> se skloňují podstatná jména rodu středního zakončená v 1. p. č. j. i v 2. p. č. j.</a:t>
            </a:r>
            <a:br>
              <a:rPr lang="cs-CZ" sz="2800" dirty="0" smtClean="0"/>
            </a:br>
            <a:r>
              <a:rPr lang="cs-CZ" sz="2800" dirty="0" smtClean="0"/>
              <a:t>na </a:t>
            </a:r>
            <a:r>
              <a:rPr lang="cs-CZ" sz="2800" dirty="0" smtClean="0">
                <a:solidFill>
                  <a:schemeClr val="bg1"/>
                </a:solidFill>
              </a:rPr>
              <a:t>-e</a:t>
            </a:r>
            <a:r>
              <a:rPr lang="cs-CZ" sz="2800" dirty="0" smtClean="0"/>
              <a:t> (</a:t>
            </a:r>
            <a:r>
              <a:rPr lang="cs-CZ" sz="2800" dirty="0" smtClean="0">
                <a:solidFill>
                  <a:schemeClr val="bg1"/>
                </a:solidFill>
              </a:rPr>
              <a:t>-ě</a:t>
            </a:r>
            <a:r>
              <a:rPr lang="cs-CZ" sz="2800" dirty="0" smtClean="0"/>
              <a:t>): hřiště, pole, nebe.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kuře</a:t>
            </a:r>
            <a:r>
              <a:rPr lang="cs-CZ" sz="2800" dirty="0" smtClean="0"/>
              <a:t> se skloňují podstatná jména rodu středního 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-e</a:t>
            </a:r>
            <a:r>
              <a:rPr lang="cs-CZ" sz="2800" dirty="0" smtClean="0"/>
              <a:t> (</a:t>
            </a:r>
            <a:r>
              <a:rPr lang="cs-CZ" sz="2800" dirty="0" smtClean="0">
                <a:solidFill>
                  <a:schemeClr val="bg1"/>
                </a:solidFill>
              </a:rPr>
              <a:t>-ě</a:t>
            </a:r>
            <a:r>
              <a:rPr lang="cs-CZ" sz="2800" dirty="0" smtClean="0"/>
              <a:t>) a v 2. p. č. j. na </a:t>
            </a:r>
            <a:r>
              <a:rPr lang="cs-CZ" sz="2800" dirty="0" smtClean="0">
                <a:solidFill>
                  <a:schemeClr val="bg1"/>
                </a:solidFill>
              </a:rPr>
              <a:t>-</a:t>
            </a:r>
            <a:r>
              <a:rPr lang="cs-CZ" sz="2800" dirty="0" err="1" smtClean="0">
                <a:solidFill>
                  <a:schemeClr val="bg1"/>
                </a:solidFill>
              </a:rPr>
              <a:t>ete</a:t>
            </a:r>
            <a:r>
              <a:rPr lang="cs-CZ" sz="2800" dirty="0" smtClean="0"/>
              <a:t> (</a:t>
            </a:r>
            <a:r>
              <a:rPr lang="cs-CZ" sz="2800" dirty="0" smtClean="0">
                <a:solidFill>
                  <a:schemeClr val="bg1"/>
                </a:solidFill>
              </a:rPr>
              <a:t>-</a:t>
            </a:r>
            <a:r>
              <a:rPr lang="cs-CZ" sz="2800" dirty="0" err="1" smtClean="0">
                <a:solidFill>
                  <a:schemeClr val="bg1"/>
                </a:solidFill>
              </a:rPr>
              <a:t>ěte</a:t>
            </a:r>
            <a:r>
              <a:rPr lang="cs-CZ" sz="2800" dirty="0" smtClean="0"/>
              <a:t>): doupě, kotě, tele.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stavení</a:t>
            </a:r>
            <a:r>
              <a:rPr lang="cs-CZ" sz="2800" dirty="0" smtClean="0"/>
              <a:t> se skloňují podstatná jména rodu středního 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-í</a:t>
            </a:r>
            <a:r>
              <a:rPr lang="cs-CZ" sz="2800" dirty="0" smtClean="0"/>
              <a:t> (údolí, zábradlí, uhlí).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27244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koncovce 7. p. č. mn. se u podstatných jmen, která se skloňují podle vzoru </a:t>
            </a:r>
            <a:r>
              <a:rPr lang="cs-CZ" dirty="0" smtClean="0">
                <a:solidFill>
                  <a:schemeClr val="bg1"/>
                </a:solidFill>
              </a:rPr>
              <a:t>město,</a:t>
            </a:r>
            <a:r>
              <a:rPr lang="cs-CZ" dirty="0" smtClean="0"/>
              <a:t> </a:t>
            </a:r>
            <a:r>
              <a:rPr lang="cs-CZ" dirty="0" smtClean="0"/>
              <a:t>píše tvrdé </a:t>
            </a:r>
            <a:r>
              <a:rPr lang="cs-CZ" dirty="0" smtClean="0">
                <a:solidFill>
                  <a:schemeClr val="bg1"/>
                </a:solidFill>
              </a:rPr>
              <a:t>y</a:t>
            </a:r>
            <a:r>
              <a:rPr lang="cs-CZ" dirty="0" smtClean="0"/>
              <a:t> (městy, koly, letadly, mýdly).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 koncovkách podstatných jmen skloňujících se podle vzorů </a:t>
            </a:r>
            <a:r>
              <a:rPr lang="cs-CZ" dirty="0" smtClean="0">
                <a:solidFill>
                  <a:schemeClr val="bg1"/>
                </a:solidFill>
              </a:rPr>
              <a:t>moře</a:t>
            </a:r>
            <a:r>
              <a:rPr lang="cs-CZ" dirty="0" smtClean="0"/>
              <a:t> a </a:t>
            </a:r>
            <a:r>
              <a:rPr lang="cs-CZ" dirty="0" smtClean="0">
                <a:solidFill>
                  <a:schemeClr val="bg1"/>
                </a:solidFill>
              </a:rPr>
              <a:t>stavení</a:t>
            </a:r>
            <a:r>
              <a:rPr lang="cs-CZ" dirty="0" smtClean="0"/>
              <a:t>, se píše měkké </a:t>
            </a:r>
            <a:r>
              <a:rPr lang="cs-CZ" dirty="0" smtClean="0">
                <a:solidFill>
                  <a:schemeClr val="bg1"/>
                </a:solidFill>
              </a:rPr>
              <a:t>i</a:t>
            </a:r>
            <a:r>
              <a:rPr lang="cs-CZ" dirty="0" smtClean="0"/>
              <a:t> nebo měkké dlouhé </a:t>
            </a:r>
            <a:r>
              <a:rPr lang="cs-CZ" dirty="0" smtClean="0">
                <a:solidFill>
                  <a:schemeClr val="bg1"/>
                </a:solidFill>
              </a:rPr>
              <a:t>í</a:t>
            </a:r>
            <a:r>
              <a:rPr lang="cs-CZ" dirty="0" smtClean="0"/>
              <a:t> (na poli, v údolí, přes zábradlí, na nebi).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/>
          <a:p>
            <a:pPr marL="0" indent="0" algn="ctr">
              <a:buNone/>
            </a:pPr>
            <a:r>
              <a:rPr lang="cs-CZ" dirty="0" smtClean="0"/>
              <a:t>Pravopis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6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0" presetClass="emp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358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/>
              <a:t>Podtrhni podstatná jména středního rodu, která se skloňují podle vzoru moře.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/>
              <a:t>N</a:t>
            </a:r>
            <a:r>
              <a:rPr lang="cs-CZ" sz="2800" dirty="0" smtClean="0"/>
              <a:t>a zahradě, na kluzišti, v mraveništi, v údolí,</a:t>
            </a:r>
            <a:br>
              <a:rPr lang="cs-CZ" sz="2800" dirty="0" smtClean="0"/>
            </a:br>
            <a:r>
              <a:rPr lang="cs-CZ" sz="2800" dirty="0" smtClean="0"/>
              <a:t>na parkovišti, ze strniště, na zdraví, mezi koly, v hledišti,</a:t>
            </a:r>
            <a:br>
              <a:rPr lang="cs-CZ" sz="2800" dirty="0" smtClean="0"/>
            </a:br>
            <a:r>
              <a:rPr lang="cs-CZ" sz="2800" dirty="0" smtClean="0"/>
              <a:t>na letiště, po Labi, v domě.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b="1" dirty="0" smtClean="0"/>
              <a:t>Podtrhni podstatná jména středního rodu, která se skloňují podle vzoru kuře.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Doupě, ovoce,  koště, poupě, vnouče, nebe, tele, zvíře, kotě, stěně, hříbě, slůně, žihadlo, sídliště, schodiště, křoví, nástupiště, kluziště, kůzle.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9071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Určete, v kterém pádě jsou podstatná jména rodu středního a určete </a:t>
            </a:r>
            <a:r>
              <a:rPr lang="cs-CZ" b="1" dirty="0" smtClean="0"/>
              <a:t>vzor, </a:t>
            </a:r>
            <a:r>
              <a:rPr lang="cs-CZ" b="1" dirty="0" smtClean="0"/>
              <a:t>podle kterého </a:t>
            </a:r>
            <a:br>
              <a:rPr lang="cs-CZ" b="1" dirty="0" smtClean="0"/>
            </a:br>
            <a:r>
              <a:rPr lang="cs-CZ" b="1" dirty="0" smtClean="0"/>
              <a:t>se skloňují. Doplňte i/í nebo y/ý</a:t>
            </a:r>
            <a:br>
              <a:rPr lang="cs-CZ" b="1" dirty="0" smtClean="0"/>
            </a:br>
            <a:r>
              <a:rPr lang="cs-CZ" b="1" dirty="0" smtClean="0"/>
              <a:t>a odůvodněte pravopis.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/>
              <a:t>Na úrodných </a:t>
            </a:r>
            <a:r>
              <a:rPr lang="cs-CZ" sz="2800" dirty="0" err="1" smtClean="0"/>
              <a:t>pol</a:t>
            </a:r>
            <a:r>
              <a:rPr lang="cs-CZ" sz="2800" dirty="0" smtClean="0"/>
              <a:t>__ch, první </a:t>
            </a:r>
            <a:r>
              <a:rPr lang="cs-CZ" sz="2800" dirty="0" err="1" smtClean="0"/>
              <a:t>vítězstv</a:t>
            </a:r>
            <a:r>
              <a:rPr lang="cs-CZ" sz="2800" dirty="0" smtClean="0"/>
              <a:t>__, doprava </a:t>
            </a:r>
            <a:r>
              <a:rPr lang="cs-CZ" sz="2800" dirty="0" err="1" smtClean="0"/>
              <a:t>letadl</a:t>
            </a:r>
            <a:r>
              <a:rPr lang="cs-CZ" sz="2800" dirty="0" smtClean="0"/>
              <a:t>__, sklizeň obil__, se </a:t>
            </a:r>
            <a:r>
              <a:rPr lang="cs-CZ" sz="2800" dirty="0" err="1" smtClean="0"/>
              <a:t>stébl</a:t>
            </a:r>
            <a:r>
              <a:rPr lang="cs-CZ" sz="2800" dirty="0" smtClean="0"/>
              <a:t>__ trávy, lívance </a:t>
            </a:r>
            <a:br>
              <a:rPr lang="cs-CZ" sz="2800" dirty="0" smtClean="0"/>
            </a:br>
            <a:r>
              <a:rPr lang="cs-CZ" sz="2800" dirty="0" smtClean="0"/>
              <a:t>s </a:t>
            </a:r>
            <a:r>
              <a:rPr lang="cs-CZ" sz="2800" dirty="0" err="1" smtClean="0"/>
              <a:t>povidl</a:t>
            </a:r>
            <a:r>
              <a:rPr lang="cs-CZ" sz="2800" dirty="0" smtClean="0"/>
              <a:t>__, v hustém rákos__, cvičit se </a:t>
            </a:r>
            <a:r>
              <a:rPr lang="cs-CZ" sz="2800" dirty="0" err="1" smtClean="0"/>
              <a:t>švihadl</a:t>
            </a:r>
            <a:r>
              <a:rPr lang="cs-CZ" sz="2800" dirty="0" smtClean="0"/>
              <a:t>__, pracujeme s </a:t>
            </a:r>
            <a:r>
              <a:rPr lang="cs-CZ" sz="2800" dirty="0" err="1" smtClean="0"/>
              <a:t>Pravidl</a:t>
            </a:r>
            <a:r>
              <a:rPr lang="cs-CZ" sz="2800" dirty="0" smtClean="0"/>
              <a:t>__ českého pravopisu, pohánět loďku </a:t>
            </a:r>
            <a:r>
              <a:rPr lang="cs-CZ" sz="2800" dirty="0" err="1" smtClean="0"/>
              <a:t>vesl</a:t>
            </a:r>
            <a:r>
              <a:rPr lang="cs-CZ" sz="2800" dirty="0" smtClean="0"/>
              <a:t>__, zamávat </a:t>
            </a:r>
            <a:r>
              <a:rPr lang="cs-CZ" sz="2800" dirty="0" err="1" smtClean="0"/>
              <a:t>křídl</a:t>
            </a:r>
            <a:r>
              <a:rPr lang="cs-CZ" sz="2800" dirty="0" smtClean="0"/>
              <a:t>__, před </a:t>
            </a:r>
            <a:r>
              <a:rPr lang="cs-CZ" sz="2800" dirty="0" err="1" smtClean="0"/>
              <a:t>divadl</a:t>
            </a:r>
            <a:r>
              <a:rPr lang="cs-CZ" sz="2800" dirty="0" smtClean="0"/>
              <a:t>__,  mít na </a:t>
            </a:r>
            <a:r>
              <a:rPr lang="cs-CZ" sz="2800" dirty="0" err="1" smtClean="0"/>
              <a:t>svědom</a:t>
            </a:r>
            <a:r>
              <a:rPr lang="cs-CZ" sz="2800" dirty="0" smtClean="0"/>
              <a:t>__, na naše zdrav__, dřevěné </a:t>
            </a:r>
            <a:r>
              <a:rPr lang="cs-CZ" sz="2800" dirty="0" err="1" smtClean="0"/>
              <a:t>zábradl</a:t>
            </a:r>
            <a:r>
              <a:rPr lang="cs-CZ" sz="2800" dirty="0" smtClean="0"/>
              <a:t>__.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0545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Mgr. Iva Zákoucká</a:t>
            </a:r>
            <a:br>
              <a:rPr lang="cs-CZ" sz="2800" dirty="0" smtClean="0"/>
            </a:br>
            <a:r>
              <a:rPr lang="cs-CZ" sz="2800" dirty="0" smtClean="0"/>
              <a:t>21. ledna 2012</a:t>
            </a:r>
            <a:br>
              <a:rPr lang="cs-CZ" sz="2800" dirty="0" smtClean="0"/>
            </a:br>
            <a:r>
              <a:rPr lang="cs-CZ" sz="2800" dirty="0" smtClean="0"/>
              <a:t>Určeno pro 4. ročník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i="1" u="sng" dirty="0" smtClean="0"/>
              <a:t>Anotace</a:t>
            </a:r>
            <a:endParaRPr lang="cs-CZ" sz="2800" b="1" i="1" u="sng" dirty="0"/>
          </a:p>
          <a:p>
            <a:pPr marL="0" indent="0">
              <a:buNone/>
            </a:pPr>
            <a:r>
              <a:rPr lang="cs-CZ" sz="2000" u="sng" dirty="0" smtClean="0"/>
              <a:t>Výklad</a:t>
            </a:r>
          </a:p>
          <a:p>
            <a:pPr marL="0" indent="0">
              <a:buNone/>
            </a:pPr>
            <a:r>
              <a:rPr lang="cs-CZ" sz="2000" smtClean="0"/>
              <a:t>Skloňování </a:t>
            </a:r>
            <a:r>
              <a:rPr lang="cs-CZ" sz="2000" dirty="0" smtClean="0"/>
              <a:t>vzorů podstatných jmen </a:t>
            </a:r>
            <a:r>
              <a:rPr lang="cs-CZ" sz="2000" smtClean="0"/>
              <a:t>rodu středního</a:t>
            </a:r>
            <a:endParaRPr lang="cs-CZ" sz="2000" u="sng" dirty="0"/>
          </a:p>
          <a:p>
            <a:pPr marL="0" indent="0">
              <a:buNone/>
            </a:pPr>
            <a:r>
              <a:rPr lang="cs-CZ" sz="2000" u="sng" dirty="0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Přiřazování </a:t>
            </a:r>
            <a:r>
              <a:rPr lang="cs-CZ" sz="2000" dirty="0" smtClean="0"/>
              <a:t>podstatných jmen ke vzorům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Určování </a:t>
            </a:r>
            <a:r>
              <a:rPr lang="cs-CZ" sz="2000" dirty="0" smtClean="0"/>
              <a:t>pádu a vzoru podstatných jmen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Doplňování </a:t>
            </a:r>
            <a:r>
              <a:rPr lang="cs-CZ" sz="2000" dirty="0" smtClean="0"/>
              <a:t>i/í nebo y/ý a </a:t>
            </a:r>
            <a:r>
              <a:rPr lang="cs-CZ" sz="2000" smtClean="0"/>
              <a:t>odůvodňování pravopisu</a:t>
            </a:r>
            <a:endParaRPr lang="cs-CZ" sz="2000" dirty="0"/>
          </a:p>
          <a:p>
            <a:pPr marL="0" indent="0">
              <a:buNone/>
            </a:pPr>
            <a:r>
              <a:rPr lang="cs-CZ" sz="2000" u="sng" dirty="0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 smtClean="0"/>
          </a:p>
          <a:p>
            <a:pPr marL="0" indent="0">
              <a:buNone/>
            </a:pPr>
            <a:r>
              <a:rPr lang="cs-CZ" sz="2800" b="1" i="1" u="sng"/>
              <a:t>Použité zdroje</a:t>
            </a:r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77217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577</TotalTime>
  <Words>427</Words>
  <Application>Microsoft Office PowerPoint</Application>
  <PresentationFormat>Předvádění na obrazovce (4:3)</PresentationFormat>
  <Paragraphs>145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Skloňování vzorů podstatných jmen rodu středního</vt:lpstr>
      <vt:lpstr>Snímek 2</vt:lpstr>
      <vt:lpstr>Skloňování vzorů podstatných jmen rodu středního</vt:lpstr>
      <vt:lpstr>Snímek 4</vt:lpstr>
      <vt:lpstr>Snímek 5</vt:lpstr>
      <vt:lpstr>Snímek 6</vt:lpstr>
      <vt:lpstr>Snímek 7</vt:lpstr>
      <vt:lpstr>Pravopis</vt:lpstr>
      <vt:lpstr>Procvičování</vt:lpstr>
      <vt:lpstr>Snímek 10</vt:lpstr>
      <vt:lpstr>Snímek 11</vt:lpstr>
      <vt:lpstr>Mgr. Iva Zákoucká 21. ledna 2012 Určeno pro 4. ročník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</dc:creator>
  <cp:lastModifiedBy>Dum</cp:lastModifiedBy>
  <cp:revision>62</cp:revision>
  <dcterms:created xsi:type="dcterms:W3CDTF">2012-01-15T09:44:05Z</dcterms:created>
  <dcterms:modified xsi:type="dcterms:W3CDTF">2012-09-04T18:46:20Z</dcterms:modified>
</cp:coreProperties>
</file>