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67" r:id="rId3"/>
    <p:sldId id="263" r:id="rId4"/>
    <p:sldId id="264" r:id="rId5"/>
    <p:sldId id="265" r:id="rId6"/>
    <p:sldId id="266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DB5FE-98F1-43DC-9E09-8593041FE9A4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CD32F-D367-418A-A2EE-1F692DF5BF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96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065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8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896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014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813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890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65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188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548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5539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9688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1596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1470025"/>
          </a:xfrm>
        </p:spPr>
        <p:txBody>
          <a:bodyPr/>
          <a:lstStyle/>
          <a:p>
            <a:r>
              <a:rPr lang="cs-CZ" smtClean="0"/>
              <a:t>Procvičování skloňování podstatných jmen rodu středního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2132856"/>
            <a:ext cx="8352928" cy="3960440"/>
          </a:xfrm>
        </p:spPr>
        <p:txBody>
          <a:bodyPr>
            <a:normAutofit/>
          </a:bodyPr>
          <a:lstStyle/>
          <a:p>
            <a:pPr algn="l"/>
            <a:r>
              <a:rPr lang="cs-CZ" sz="2000" smtClean="0"/>
              <a:t>Název školy:  Základní škola Karla Klíče Hostinné</a:t>
            </a:r>
          </a:p>
          <a:p>
            <a:pPr algn="l"/>
            <a:r>
              <a:rPr lang="cs-CZ" sz="2000" smtClean="0"/>
              <a:t>Autor:  Mgr. Iva Zákoucká</a:t>
            </a:r>
          </a:p>
          <a:p>
            <a:pPr algn="l"/>
            <a:r>
              <a:rPr lang="cs-CZ" sz="2000" smtClean="0"/>
              <a:t>Název:  VY_32_INOVACE_08_C_03_Podstatná jména rodu středního</a:t>
            </a:r>
          </a:p>
          <a:p>
            <a:pPr algn="l"/>
            <a:r>
              <a:rPr lang="cs-CZ" sz="2000" smtClean="0"/>
              <a:t>Téma:  Skloňování podstatných jmen rodu středního - procvičování</a:t>
            </a:r>
          </a:p>
          <a:p>
            <a:pPr algn="l"/>
            <a:r>
              <a:rPr lang="cs-CZ" sz="2000" smtClean="0"/>
              <a:t>Číslo projektu</a:t>
            </a:r>
            <a:r>
              <a:rPr lang="cs-CZ" sz="2000"/>
              <a:t>: CZ.1.07/1.4.00/21.2131</a:t>
            </a:r>
          </a:p>
          <a:p>
            <a:pPr algn="l"/>
            <a:endParaRPr lang="cs-CZ" sz="2000" smtClean="0"/>
          </a:p>
          <a:p>
            <a:pPr algn="l"/>
            <a:endParaRPr lang="cs-CZ" sz="20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583" y="48332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12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242876"/>
              </p:ext>
            </p:extLst>
          </p:nvPr>
        </p:nvGraphicFramePr>
        <p:xfrm>
          <a:off x="1154894" y="980728"/>
          <a:ext cx="6860066" cy="345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000"/>
                <a:gridCol w="2071702"/>
                <a:gridCol w="1152000"/>
                <a:gridCol w="1476364"/>
              </a:tblGrid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</a:t>
                      </a:r>
                      <a:r>
                        <a:rPr lang="cs-CZ" smtClean="0"/>
                        <a:t>. Iva</a:t>
                      </a:r>
                      <a:r>
                        <a:rPr lang="cs-CZ" baseline="0" smtClean="0"/>
                        <a:t> Zákoucká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21.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1. 2012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26. 1. 2012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4. 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Jazyk</a:t>
                      </a:r>
                      <a:r>
                        <a:rPr lang="cs-CZ" baseline="0" smtClean="0"/>
                        <a:t>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Český</a:t>
                      </a:r>
                      <a:r>
                        <a:rPr lang="cs-CZ" baseline="0" smtClean="0"/>
                        <a:t> jazyk a literatura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Tvarosloví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Skloňování podstatných jmen - procvičování</a:t>
                      </a:r>
                      <a:endParaRPr lang="cs-CZ" sz="18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město, moře, kuře, stavení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538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100" b="1" smtClean="0">
                <a:solidFill>
                  <a:srgbClr val="002060"/>
                </a:solidFill>
              </a:rPr>
              <a:t>Napiš podstatná jména rodu středního v 7. p. č. mn.</a:t>
            </a:r>
          </a:p>
          <a:p>
            <a:pPr marL="0" indent="0">
              <a:buNone/>
            </a:pPr>
            <a:endParaRPr lang="cs-CZ" sz="280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645491"/>
              </p:ext>
            </p:extLst>
          </p:nvPr>
        </p:nvGraphicFramePr>
        <p:xfrm>
          <a:off x="611560" y="1268759"/>
          <a:ext cx="7992888" cy="52565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6104"/>
                <a:gridCol w="4206784"/>
              </a:tblGrid>
              <a:tr h="58406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smtClean="0"/>
                        <a:t>7. p. č. mn.</a:t>
                      </a:r>
                      <a:endParaRPr lang="cs-CZ" sz="280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584065">
                <a:tc>
                  <a:txBody>
                    <a:bodyPr/>
                    <a:lstStyle/>
                    <a:p>
                      <a:r>
                        <a:rPr lang="cs-CZ" sz="2800" smtClean="0"/>
                        <a:t>sedadlo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84065">
                <a:tc>
                  <a:txBody>
                    <a:bodyPr/>
                    <a:lstStyle/>
                    <a:p>
                      <a:r>
                        <a:rPr lang="cs-CZ" sz="2800" smtClean="0"/>
                        <a:t>zábradlí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84065">
                <a:tc>
                  <a:txBody>
                    <a:bodyPr/>
                    <a:lstStyle/>
                    <a:p>
                      <a:r>
                        <a:rPr lang="cs-CZ" sz="2800" smtClean="0"/>
                        <a:t>sídliště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84065">
                <a:tc>
                  <a:txBody>
                    <a:bodyPr/>
                    <a:lstStyle/>
                    <a:p>
                      <a:r>
                        <a:rPr lang="cs-CZ" sz="2800" smtClean="0"/>
                        <a:t>pole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84065">
                <a:tc>
                  <a:txBody>
                    <a:bodyPr/>
                    <a:lstStyle/>
                    <a:p>
                      <a:r>
                        <a:rPr lang="cs-CZ" sz="2800" smtClean="0"/>
                        <a:t>kolo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84065">
                <a:tc>
                  <a:txBody>
                    <a:bodyPr/>
                    <a:lstStyle/>
                    <a:p>
                      <a:r>
                        <a:rPr lang="cs-CZ" sz="2800" smtClean="0"/>
                        <a:t>doupě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84065">
                <a:tc>
                  <a:txBody>
                    <a:bodyPr/>
                    <a:lstStyle/>
                    <a:p>
                      <a:r>
                        <a:rPr lang="cs-CZ" sz="2800" smtClean="0"/>
                        <a:t>vejce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84065">
                <a:tc>
                  <a:txBody>
                    <a:bodyPr/>
                    <a:lstStyle/>
                    <a:p>
                      <a:r>
                        <a:rPr lang="cs-CZ" sz="2800" smtClean="0"/>
                        <a:t>štěně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717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smtClean="0">
                <a:solidFill>
                  <a:srgbClr val="002060"/>
                </a:solidFill>
              </a:rPr>
              <a:t>Napiš podstatná jména v uvedeném pádě a čísle.</a:t>
            </a:r>
          </a:p>
          <a:p>
            <a:pPr marL="0" indent="0">
              <a:buNone/>
            </a:pPr>
            <a:endParaRPr lang="cs-CZ" sz="280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090424"/>
              </p:ext>
            </p:extLst>
          </p:nvPr>
        </p:nvGraphicFramePr>
        <p:xfrm>
          <a:off x="755576" y="1340768"/>
          <a:ext cx="7560000" cy="4224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0"/>
                <a:gridCol w="2520000"/>
                <a:gridCol w="2880000"/>
              </a:tblGrid>
              <a:tr h="528059">
                <a:tc>
                  <a:txBody>
                    <a:bodyPr/>
                    <a:lstStyle/>
                    <a:p>
                      <a:r>
                        <a:rPr lang="cs-CZ" sz="2800" smtClean="0"/>
                        <a:t>podkroví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smtClean="0"/>
                        <a:t>2. p. č. j.</a:t>
                      </a:r>
                      <a:endParaRPr lang="cs-CZ" sz="280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cs-CZ" sz="2800" smtClean="0"/>
                        <a:t>letadlo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smtClean="0"/>
                        <a:t>6. p. č. mn.</a:t>
                      </a:r>
                      <a:endParaRPr lang="cs-CZ" sz="280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cs-CZ" sz="2800" smtClean="0"/>
                        <a:t>kotě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smtClean="0"/>
                        <a:t>7. p. č. j.</a:t>
                      </a:r>
                      <a:endParaRPr lang="cs-CZ" sz="280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cs-CZ" sz="2800" smtClean="0"/>
                        <a:t>mýdlo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smtClean="0"/>
                        <a:t>4. p. č. mn.</a:t>
                      </a:r>
                      <a:endParaRPr lang="cs-CZ" sz="280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cs-CZ" sz="2800" smtClean="0"/>
                        <a:t>jeviště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smtClean="0"/>
                        <a:t>3. p. č. j.</a:t>
                      </a:r>
                      <a:endParaRPr lang="cs-CZ" sz="280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cs-CZ" sz="2800" smtClean="0"/>
                        <a:t>děvče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smtClean="0"/>
                        <a:t>2. p. č. mn.</a:t>
                      </a:r>
                      <a:endParaRPr lang="cs-CZ" sz="280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cs-CZ" sz="2800" smtClean="0"/>
                        <a:t>mraveniště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smtClean="0"/>
                        <a:t>7. p. č. mn.</a:t>
                      </a:r>
                      <a:endParaRPr lang="cs-CZ" sz="280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cs-CZ" sz="2800" smtClean="0"/>
                        <a:t>vnouče</a:t>
                      </a:r>
                      <a:endParaRPr lang="cs-CZ" sz="2800"/>
                    </a:p>
                  </a:txBody>
                  <a:tcPr anchor="ctr"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smtClean="0"/>
                        <a:t>6. p. č. mn.</a:t>
                      </a:r>
                      <a:endParaRPr lang="cs-CZ" sz="280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54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smtClean="0">
                <a:solidFill>
                  <a:srgbClr val="002060"/>
                </a:solidFill>
              </a:rPr>
              <a:t>Napiš správné tvary slov v závorce.</a:t>
            </a:r>
          </a:p>
          <a:p>
            <a:pPr marL="0" indent="0">
              <a:buNone/>
            </a:pPr>
            <a:endParaRPr lang="cs-CZ" sz="280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776344"/>
              </p:ext>
            </p:extLst>
          </p:nvPr>
        </p:nvGraphicFramePr>
        <p:xfrm>
          <a:off x="755576" y="1340768"/>
          <a:ext cx="7740000" cy="4224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40000"/>
                <a:gridCol w="3600000"/>
              </a:tblGrid>
              <a:tr h="528059">
                <a:tc>
                  <a:txBody>
                    <a:bodyPr/>
                    <a:lstStyle/>
                    <a:p>
                      <a:pPr algn="l"/>
                      <a:r>
                        <a:rPr lang="cs-CZ" sz="2800" smtClean="0"/>
                        <a:t>V zimě topíme (uhlí)</a:t>
                      </a:r>
                      <a:endParaRPr lang="cs-CZ" sz="2800"/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8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l"/>
                      <a:r>
                        <a:rPr lang="cs-CZ" sz="2800" smtClean="0"/>
                        <a:t>Sypeme zrní (ptáče)</a:t>
                      </a:r>
                      <a:endParaRPr lang="cs-CZ" sz="2800"/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8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l"/>
                      <a:r>
                        <a:rPr lang="cs-CZ" sz="2800" smtClean="0"/>
                        <a:t>Zajíci vyběhli z (pole)</a:t>
                      </a:r>
                      <a:endParaRPr lang="cs-CZ" sz="2800"/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8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l"/>
                      <a:r>
                        <a:rPr lang="cs-CZ" sz="2800" smtClean="0"/>
                        <a:t>Připíjíme si na (zdraví)</a:t>
                      </a:r>
                      <a:endParaRPr lang="cs-CZ" sz="2800"/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8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l"/>
                      <a:r>
                        <a:rPr lang="cs-CZ" sz="2800" smtClean="0"/>
                        <a:t>Ptáci zamávali (křídlo)</a:t>
                      </a:r>
                      <a:endParaRPr lang="cs-CZ" sz="2800"/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8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l"/>
                      <a:r>
                        <a:rPr lang="cs-CZ" sz="2800" smtClean="0"/>
                        <a:t>Cvičíme se (švihadlo)</a:t>
                      </a:r>
                      <a:endParaRPr lang="cs-CZ" sz="2800"/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8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l"/>
                      <a:r>
                        <a:rPr lang="cs-CZ" sz="2800" smtClean="0"/>
                        <a:t>Řekni to svými (slovo)</a:t>
                      </a:r>
                      <a:endParaRPr lang="cs-CZ" sz="2800"/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8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l"/>
                      <a:r>
                        <a:rPr lang="cs-CZ" sz="2800" smtClean="0"/>
                        <a:t>Na náměstí jsou (podloubí)</a:t>
                      </a:r>
                      <a:endParaRPr lang="cs-CZ" sz="2800"/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8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6312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smtClean="0">
                <a:solidFill>
                  <a:srgbClr val="002060"/>
                </a:solidFill>
              </a:rPr>
              <a:t>Doplň i (í) nebo y a odůvodni.</a:t>
            </a:r>
          </a:p>
          <a:p>
            <a:pPr marL="0" indent="0">
              <a:buNone/>
            </a:pPr>
            <a:endParaRPr lang="cs-CZ" sz="2800" smtClean="0"/>
          </a:p>
          <a:p>
            <a:pPr marL="0" indent="0">
              <a:buNone/>
            </a:pPr>
            <a:endParaRPr lang="cs-CZ" sz="2800"/>
          </a:p>
          <a:p>
            <a:pPr marL="0" indent="0">
              <a:lnSpc>
                <a:spcPct val="150000"/>
              </a:lnSpc>
              <a:buNone/>
            </a:pPr>
            <a:r>
              <a:rPr lang="cs-CZ" sz="2800" smtClean="0"/>
              <a:t>Práce na </a:t>
            </a:r>
            <a:r>
              <a:rPr lang="cs-CZ" sz="2800" err="1" smtClean="0"/>
              <a:t>pol</a:t>
            </a:r>
            <a:r>
              <a:rPr lang="cs-CZ" sz="2800" smtClean="0"/>
              <a:t>__, sklizeň </a:t>
            </a:r>
            <a:r>
              <a:rPr lang="cs-CZ" sz="2800" err="1" smtClean="0"/>
              <a:t>ob__l</a:t>
            </a:r>
            <a:r>
              <a:rPr lang="cs-CZ" sz="2800" smtClean="0"/>
              <a:t>__, slavné </a:t>
            </a:r>
            <a:r>
              <a:rPr lang="cs-CZ" sz="2800" err="1" smtClean="0"/>
              <a:t>vítězstv</a:t>
            </a:r>
            <a:r>
              <a:rPr lang="cs-CZ" sz="2800" smtClean="0"/>
              <a:t>__, staré</a:t>
            </a:r>
            <a:br>
              <a:rPr lang="cs-CZ" sz="2800" smtClean="0"/>
            </a:br>
            <a:r>
              <a:rPr lang="cs-CZ" sz="2800" err="1" smtClean="0"/>
              <a:t>ob__dl</a:t>
            </a:r>
            <a:r>
              <a:rPr lang="cs-CZ" sz="2800" smtClean="0"/>
              <a:t>__, mávat </a:t>
            </a:r>
            <a:r>
              <a:rPr lang="cs-CZ" sz="2800" err="1" smtClean="0"/>
              <a:t>křídl</a:t>
            </a:r>
            <a:r>
              <a:rPr lang="cs-CZ" sz="2800" smtClean="0"/>
              <a:t>__, seznámit se s </a:t>
            </a:r>
            <a:r>
              <a:rPr lang="cs-CZ" sz="2800" err="1" smtClean="0"/>
              <a:t>pravidl</a:t>
            </a:r>
            <a:r>
              <a:rPr lang="cs-CZ" sz="2800" smtClean="0"/>
              <a:t>__, předpověď </a:t>
            </a:r>
            <a:r>
              <a:rPr lang="cs-CZ" sz="2800" err="1" smtClean="0"/>
              <a:t>počas</a:t>
            </a:r>
            <a:r>
              <a:rPr lang="cs-CZ" sz="2800" smtClean="0"/>
              <a:t>__, cestovat </a:t>
            </a:r>
            <a:r>
              <a:rPr lang="cs-CZ" sz="2800" err="1" smtClean="0"/>
              <a:t>letadl</a:t>
            </a:r>
            <a:r>
              <a:rPr lang="cs-CZ" sz="2800" smtClean="0"/>
              <a:t>__, rýsujeme </a:t>
            </a:r>
            <a:r>
              <a:rPr lang="cs-CZ" sz="2800" err="1" smtClean="0"/>
              <a:t>kružidl</a:t>
            </a:r>
            <a:r>
              <a:rPr lang="cs-CZ" sz="2800" smtClean="0"/>
              <a:t>__,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smtClean="0"/>
              <a:t>mezi dvěma údolím__, topit </a:t>
            </a:r>
            <a:r>
              <a:rPr lang="cs-CZ" sz="2800" err="1" smtClean="0"/>
              <a:t>dřív__m</a:t>
            </a:r>
            <a:r>
              <a:rPr lang="cs-CZ" sz="2800" smtClean="0"/>
              <a:t>, živit se </a:t>
            </a:r>
            <a:r>
              <a:rPr lang="cs-CZ" sz="2800" err="1" smtClean="0"/>
              <a:t>řemesl</a:t>
            </a:r>
            <a:r>
              <a:rPr lang="cs-CZ" sz="2800" smtClean="0"/>
              <a:t>__.</a:t>
            </a:r>
            <a:endParaRPr lang="cs-CZ" sz="2800"/>
          </a:p>
        </p:txBody>
      </p:sp>
    </p:spTree>
    <p:extLst>
      <p:ext uri="{BB962C8B-B14F-4D97-AF65-F5344CB8AC3E}">
        <p14:creationId xmlns:p14="http://schemas.microsoft.com/office/powerpoint/2010/main" val="1815957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smtClean="0"/>
              <a:t>Mgr. Iva Zákoucká</a:t>
            </a:r>
            <a:br>
              <a:rPr lang="cs-CZ" sz="2800" smtClean="0"/>
            </a:br>
            <a:r>
              <a:rPr lang="cs-CZ" sz="2800" smtClean="0"/>
              <a:t>28. ledna 2012</a:t>
            </a:r>
            <a:br>
              <a:rPr lang="cs-CZ" sz="2800" smtClean="0"/>
            </a:br>
            <a:r>
              <a:rPr lang="cs-CZ" sz="2800" smtClean="0"/>
              <a:t>Určeno pro 4. ročník</a:t>
            </a:r>
            <a:endParaRPr lang="cs-CZ" sz="280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i="1" u="sng" smtClean="0"/>
              <a:t>Anotace</a:t>
            </a:r>
            <a:endParaRPr lang="cs-CZ" sz="2800" b="1" i="1" u="sng"/>
          </a:p>
          <a:p>
            <a:pPr marL="0" indent="0">
              <a:buNone/>
            </a:pPr>
            <a:endParaRPr lang="cs-CZ" sz="2000" u="sng" smtClean="0"/>
          </a:p>
          <a:p>
            <a:pPr marL="0" indent="0">
              <a:buNone/>
            </a:pPr>
            <a:r>
              <a:rPr lang="cs-CZ" sz="2000" u="sng" smtClean="0"/>
              <a:t>Praktické činnosti</a:t>
            </a:r>
          </a:p>
          <a:p>
            <a:pPr marL="0" indent="0">
              <a:buNone/>
            </a:pPr>
            <a:r>
              <a:rPr lang="cs-CZ" sz="2000" smtClean="0"/>
              <a:t>Tvoření tvarů podstatných jmen rodu středního v daném pádě a čísle</a:t>
            </a:r>
            <a:br>
              <a:rPr lang="cs-CZ" sz="2000" smtClean="0"/>
            </a:br>
            <a:r>
              <a:rPr lang="cs-CZ" sz="2000" smtClean="0"/>
              <a:t>Doplňování neúplných slov</a:t>
            </a:r>
          </a:p>
          <a:p>
            <a:pPr marL="0" indent="0">
              <a:buNone/>
            </a:pPr>
            <a:r>
              <a:rPr lang="cs-CZ" sz="2000" smtClean="0"/>
              <a:t>Určování pádu, čísla a vzoru podstatných jmen</a:t>
            </a: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r>
              <a:rPr lang="cs-CZ" sz="2000" u="sng" smtClean="0"/>
              <a:t>Procvičování</a:t>
            </a:r>
          </a:p>
          <a:p>
            <a:pPr marL="0" indent="0">
              <a:buNone/>
            </a:pPr>
            <a:r>
              <a:rPr lang="cs-CZ" sz="2000" smtClean="0"/>
              <a:t>Interaktivní tabule</a:t>
            </a: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r>
              <a:rPr lang="cs-CZ" sz="2800" b="1" i="1" u="sng"/>
              <a:t>Použité zdroje</a:t>
            </a:r>
          </a:p>
          <a:p>
            <a:pPr marL="0" indent="0">
              <a:buNone/>
            </a:pPr>
            <a:r>
              <a:rPr lang="cs-CZ" sz="2000" smtClean="0"/>
              <a:t>Pouze vlastní zdroje</a:t>
            </a:r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191474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</TotalTime>
  <Words>297</Words>
  <Application>Microsoft Office PowerPoint</Application>
  <PresentationFormat>Předvádění na obrazovce (4:3)</PresentationFormat>
  <Paragraphs>77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Procvičování skloňování podstatných jmen rodu středního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Mgr. Iva Zákoucká 28. ledna 2012 Určeno pro 4. ročník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Iva</dc:creator>
  <cp:lastModifiedBy>Iva</cp:lastModifiedBy>
  <cp:revision>39</cp:revision>
  <dcterms:created xsi:type="dcterms:W3CDTF">2012-01-15T09:44:05Z</dcterms:created>
  <dcterms:modified xsi:type="dcterms:W3CDTF">2012-09-04T17:43:30Z</dcterms:modified>
</cp:coreProperties>
</file>