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7"/>
  </p:notesMasterIdLst>
  <p:sldIdLst>
    <p:sldId id="256" r:id="rId2"/>
    <p:sldId id="260" r:id="rId3"/>
    <p:sldId id="257" r:id="rId4"/>
    <p:sldId id="258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4" autoAdjust="0"/>
    <p:restoredTop sz="94671" autoAdjust="0"/>
  </p:normalViewPr>
  <p:slideViewPr>
    <p:cSldViewPr>
      <p:cViewPr>
        <p:scale>
          <a:sx n="70" d="100"/>
          <a:sy n="70" d="100"/>
        </p:scale>
        <p:origin x="-1302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2286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32DB5FE-98F1-43DC-9E09-8593041FE9A4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A9CD32F-D367-418A-A2EE-1F692DF5BF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69653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9CD32F-D367-418A-A2EE-1F692DF5BF42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0270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40650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6841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78964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00141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28134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18907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6659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18846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85482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55394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96889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15967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548680"/>
            <a:ext cx="7772400" cy="1470025"/>
          </a:xfrm>
        </p:spPr>
        <p:txBody>
          <a:bodyPr/>
          <a:lstStyle/>
          <a:p>
            <a:r>
              <a:rPr lang="cs-CZ" dirty="0" smtClean="0"/>
              <a:t>Vzory podstatných jmen rodu ženského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35596" y="2204864"/>
            <a:ext cx="7272808" cy="3960440"/>
          </a:xfrm>
        </p:spPr>
        <p:txBody>
          <a:bodyPr>
            <a:normAutofit/>
          </a:bodyPr>
          <a:lstStyle/>
          <a:p>
            <a:pPr algn="l"/>
            <a:r>
              <a:rPr lang="cs-CZ" sz="2000" smtClean="0"/>
              <a:t>Název školy: Základní </a:t>
            </a:r>
            <a:r>
              <a:rPr lang="cs-CZ" sz="2000" dirty="0" smtClean="0"/>
              <a:t>škola Karla Klíče Hostinné</a:t>
            </a:r>
          </a:p>
          <a:p>
            <a:pPr algn="l"/>
            <a:r>
              <a:rPr lang="cs-CZ" sz="2000" dirty="0" smtClean="0"/>
              <a:t>Autor</a:t>
            </a:r>
            <a:r>
              <a:rPr lang="cs-CZ" sz="2000" smtClean="0"/>
              <a:t>: Mgr</a:t>
            </a:r>
            <a:r>
              <a:rPr lang="cs-CZ" sz="2000" dirty="0" smtClean="0"/>
              <a:t>. Iva Zákoucká</a:t>
            </a:r>
          </a:p>
          <a:p>
            <a:pPr algn="l"/>
            <a:r>
              <a:rPr lang="cs-CZ" sz="2000" dirty="0" smtClean="0"/>
              <a:t>Název</a:t>
            </a:r>
            <a:r>
              <a:rPr lang="cs-CZ" sz="2000" smtClean="0"/>
              <a:t>: VY_32_INOVACE_08_C_04_Podstatná jména rodu ženského</a:t>
            </a:r>
            <a:endParaRPr lang="cs-CZ" sz="2000" dirty="0" smtClean="0"/>
          </a:p>
          <a:p>
            <a:pPr algn="l"/>
            <a:r>
              <a:rPr lang="cs-CZ" sz="2000" smtClean="0"/>
              <a:t>Téma: Vzory podstatných </a:t>
            </a:r>
            <a:r>
              <a:rPr lang="cs-CZ" sz="2000" dirty="0" smtClean="0"/>
              <a:t>jmen rodu ženského</a:t>
            </a:r>
          </a:p>
          <a:p>
            <a:pPr algn="l"/>
            <a:r>
              <a:rPr lang="cs-CZ" sz="2000" dirty="0" smtClean="0"/>
              <a:t>Číslo </a:t>
            </a:r>
            <a:r>
              <a:rPr lang="cs-CZ" sz="2000" smtClean="0"/>
              <a:t>projektu</a:t>
            </a:r>
            <a:r>
              <a:rPr lang="cs-CZ" sz="2000"/>
              <a:t>: CZ.1.07/1.4.00/21.2131</a:t>
            </a:r>
          </a:p>
          <a:p>
            <a:pPr algn="l"/>
            <a:endParaRPr lang="cs-CZ" sz="2000" dirty="0" smtClean="0"/>
          </a:p>
          <a:p>
            <a:pPr algn="l"/>
            <a:endParaRPr lang="cs-CZ" sz="2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3583" y="4833284"/>
            <a:ext cx="5761037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38123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62015758"/>
              </p:ext>
            </p:extLst>
          </p:nvPr>
        </p:nvGraphicFramePr>
        <p:xfrm>
          <a:off x="1114679" y="1340768"/>
          <a:ext cx="6914642" cy="3456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152000"/>
                <a:gridCol w="1476364"/>
              </a:tblGrid>
              <a:tr h="43200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</a:t>
                      </a:r>
                      <a:r>
                        <a:rPr lang="cs-CZ" smtClean="0"/>
                        <a:t>. Iva</a:t>
                      </a:r>
                      <a:r>
                        <a:rPr lang="cs-CZ" baseline="0" smtClean="0"/>
                        <a:t> Zákoucká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2000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22.</a:t>
                      </a:r>
                      <a:r>
                        <a:rPr lang="cs-CZ" baseline="0" smtClean="0">
                          <a:solidFill>
                            <a:srgbClr val="FF0000"/>
                          </a:solidFill>
                        </a:rPr>
                        <a:t> 1. 2012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2000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31. 1. 2012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4. A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43200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/>
                        <a:t>Jazyk</a:t>
                      </a:r>
                      <a:r>
                        <a:rPr lang="cs-CZ" baseline="0" smtClean="0"/>
                        <a:t> a jazyková komunikace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200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/>
                        <a:t>Český</a:t>
                      </a:r>
                      <a:r>
                        <a:rPr lang="cs-CZ" baseline="0" smtClean="0"/>
                        <a:t> jazyk a literatura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2000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Tvarosloví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2000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Vzory podstatných jmen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2000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žena, růže, píseň, kost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26434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29208" y="404664"/>
            <a:ext cx="8229600" cy="1728192"/>
          </a:xfrm>
          <a:solidFill>
            <a:schemeClr val="dk2">
              <a:tint val="40000"/>
              <a:satMod val="350000"/>
            </a:schemeClr>
          </a:solidFill>
          <a:ln w="3810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style>
          <a:lnRef idx="0">
            <a:scrgbClr r="0" g="0" b="0"/>
          </a:lnRef>
          <a:fillRef idx="1002">
            <a:schemeClr val="dk2"/>
          </a:fillRef>
          <a:effectRef idx="0">
            <a:scrgbClr r="0" g="0" b="0"/>
          </a:effectRef>
          <a:fontRef idx="major"/>
        </p:style>
        <p:txBody>
          <a:bodyPr>
            <a:normAutofit/>
          </a:bodyPr>
          <a:lstStyle/>
          <a:p>
            <a:r>
              <a:rPr lang="cs-CZ" dirty="0" smtClean="0"/>
              <a:t>Podstatná jména rodu ženského zakončená v čísle jednotném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420888"/>
            <a:ext cx="8363272" cy="3705275"/>
          </a:xfrm>
          <a:solidFill>
            <a:srgbClr val="FFFF00"/>
          </a:solidFill>
          <a:ln>
            <a:solidFill>
              <a:schemeClr val="tx1"/>
            </a:solidFill>
            <a:prstDash val="solid"/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1. pád      -a	 -e		    na souhlásku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2. pád				-e (ě)                 -i			</a:t>
            </a:r>
          </a:p>
          <a:p>
            <a:pPr marL="0" indent="0">
              <a:buNone/>
            </a:pPr>
            <a:r>
              <a:rPr lang="cs-CZ" dirty="0" smtClean="0"/>
              <a:t>Vzor:	      žena	růže		píseň		   kost</a:t>
            </a:r>
            <a:endParaRPr lang="cs-CZ" dirty="0"/>
          </a:p>
        </p:txBody>
      </p:sp>
      <p:sp>
        <p:nvSpPr>
          <p:cNvPr id="13" name="Šipka dolů 12"/>
          <p:cNvSpPr/>
          <p:nvPr/>
        </p:nvSpPr>
        <p:spPr>
          <a:xfrm>
            <a:off x="5508104" y="4149080"/>
            <a:ext cx="144000" cy="50405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lů 14"/>
          <p:cNvSpPr/>
          <p:nvPr/>
        </p:nvSpPr>
        <p:spPr>
          <a:xfrm>
            <a:off x="7596336" y="4149080"/>
            <a:ext cx="144000" cy="50405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ipka dolů 15"/>
          <p:cNvSpPr/>
          <p:nvPr/>
        </p:nvSpPr>
        <p:spPr>
          <a:xfrm>
            <a:off x="3563888" y="3076575"/>
            <a:ext cx="180000" cy="158417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Šipka dolů 19"/>
          <p:cNvSpPr/>
          <p:nvPr/>
        </p:nvSpPr>
        <p:spPr>
          <a:xfrm>
            <a:off x="2195736" y="3078857"/>
            <a:ext cx="180000" cy="158417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6732240" y="3076575"/>
            <a:ext cx="864096" cy="49644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H="1">
            <a:off x="5724128" y="3076575"/>
            <a:ext cx="720080" cy="49644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"/>
    </p:custDataLst>
    <p:extLst>
      <p:ext uri="{BB962C8B-B14F-4D97-AF65-F5344CB8AC3E}">
        <p14:creationId xmlns:p14="http://schemas.microsoft.com/office/powerpoint/2010/main" val="4640988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3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  <p:bldP spid="13" grpId="0" animBg="1"/>
      <p:bldP spid="15" grpId="0" animBg="1"/>
      <p:bldP spid="16" grpId="0" animBg="1"/>
      <p:bldP spid="2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Přiřazuj ke vzorům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251520" y="1700808"/>
            <a:ext cx="1728192" cy="4525963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lampa</a:t>
            </a:r>
          </a:p>
          <a:p>
            <a:r>
              <a:rPr lang="cs-CZ" dirty="0" smtClean="0"/>
              <a:t>neděle</a:t>
            </a:r>
          </a:p>
          <a:p>
            <a:r>
              <a:rPr lang="cs-CZ" dirty="0" smtClean="0"/>
              <a:t>ulice</a:t>
            </a:r>
          </a:p>
          <a:p>
            <a:r>
              <a:rPr lang="cs-CZ" dirty="0" smtClean="0"/>
              <a:t>starost</a:t>
            </a:r>
          </a:p>
          <a:p>
            <a:r>
              <a:rPr lang="cs-CZ" dirty="0" smtClean="0"/>
              <a:t>tráva</a:t>
            </a:r>
          </a:p>
          <a:p>
            <a:r>
              <a:rPr lang="cs-CZ" dirty="0" smtClean="0"/>
              <a:t>židle</a:t>
            </a:r>
          </a:p>
          <a:p>
            <a:r>
              <a:rPr lang="cs-CZ" dirty="0" smtClean="0"/>
              <a:t>past</a:t>
            </a:r>
          </a:p>
          <a:p>
            <a:r>
              <a:rPr lang="cs-CZ" dirty="0" smtClean="0"/>
              <a:t>láhev</a:t>
            </a:r>
          </a:p>
          <a:p>
            <a:r>
              <a:rPr lang="cs-CZ" dirty="0" smtClean="0"/>
              <a:t>hráz</a:t>
            </a:r>
          </a:p>
          <a:p>
            <a:r>
              <a:rPr lang="cs-CZ" dirty="0" smtClean="0"/>
              <a:t>televize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6804248" y="1628800"/>
            <a:ext cx="2088232" cy="4525963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potrava</a:t>
            </a:r>
          </a:p>
          <a:p>
            <a:r>
              <a:rPr lang="cs-CZ" dirty="0" smtClean="0"/>
              <a:t>chvíle</a:t>
            </a:r>
          </a:p>
          <a:p>
            <a:r>
              <a:rPr lang="cs-CZ" dirty="0" smtClean="0"/>
              <a:t>řeč</a:t>
            </a:r>
          </a:p>
          <a:p>
            <a:r>
              <a:rPr lang="cs-CZ" dirty="0" smtClean="0"/>
              <a:t>zima</a:t>
            </a:r>
          </a:p>
          <a:p>
            <a:r>
              <a:rPr lang="cs-CZ" dirty="0" smtClean="0"/>
              <a:t>mrkev</a:t>
            </a:r>
          </a:p>
          <a:p>
            <a:r>
              <a:rPr lang="cs-CZ" dirty="0" smtClean="0"/>
              <a:t>obuv</a:t>
            </a:r>
          </a:p>
          <a:p>
            <a:r>
              <a:rPr lang="cs-CZ" dirty="0" smtClean="0"/>
              <a:t>zahrada</a:t>
            </a:r>
          </a:p>
          <a:p>
            <a:r>
              <a:rPr lang="cs-CZ" dirty="0" smtClean="0"/>
              <a:t>paměť</a:t>
            </a:r>
          </a:p>
          <a:p>
            <a:r>
              <a:rPr lang="cs-CZ" dirty="0" smtClean="0"/>
              <a:t>klec</a:t>
            </a:r>
          </a:p>
          <a:p>
            <a:r>
              <a:rPr lang="cs-CZ" dirty="0" smtClean="0"/>
              <a:t>stopa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3707904" y="2204863"/>
            <a:ext cx="1620180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0070C0"/>
                </a:solidFill>
              </a:rPr>
              <a:t>žena</a:t>
            </a:r>
          </a:p>
          <a:p>
            <a:endParaRPr lang="cs-CZ" sz="2800" dirty="0" smtClean="0">
              <a:solidFill>
                <a:srgbClr val="0070C0"/>
              </a:solidFill>
            </a:endParaRPr>
          </a:p>
          <a:p>
            <a:pPr algn="ctr"/>
            <a:r>
              <a:rPr lang="cs-CZ" sz="2800" dirty="0" smtClean="0">
                <a:solidFill>
                  <a:srgbClr val="0070C0"/>
                </a:solidFill>
              </a:rPr>
              <a:t>růže</a:t>
            </a:r>
          </a:p>
          <a:p>
            <a:endParaRPr lang="cs-CZ" sz="2800" dirty="0" smtClean="0">
              <a:solidFill>
                <a:srgbClr val="0070C0"/>
              </a:solidFill>
            </a:endParaRPr>
          </a:p>
          <a:p>
            <a:pPr algn="ctr"/>
            <a:r>
              <a:rPr lang="cs-CZ" sz="2800" dirty="0" smtClean="0">
                <a:solidFill>
                  <a:srgbClr val="0070C0"/>
                </a:solidFill>
              </a:rPr>
              <a:t>píseň </a:t>
            </a:r>
          </a:p>
          <a:p>
            <a:endParaRPr lang="cs-CZ" sz="2800" dirty="0" smtClean="0">
              <a:solidFill>
                <a:srgbClr val="0070C0"/>
              </a:solidFill>
            </a:endParaRPr>
          </a:p>
          <a:p>
            <a:pPr algn="ctr"/>
            <a:r>
              <a:rPr lang="cs-CZ" sz="2800" dirty="0" smtClean="0">
                <a:solidFill>
                  <a:srgbClr val="0070C0"/>
                </a:solidFill>
              </a:rPr>
              <a:t>kost</a:t>
            </a:r>
            <a:endParaRPr lang="cs-CZ" sz="28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90485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8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9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1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3" dur="2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4" dur="2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2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6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8" dur="2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9" dur="2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2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1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20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2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2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2800" dirty="0" smtClean="0"/>
              <a:t>Mgr. Iva Zákoucká</a:t>
            </a:r>
            <a:br>
              <a:rPr lang="cs-CZ" sz="2800" dirty="0" smtClean="0"/>
            </a:br>
            <a:r>
              <a:rPr lang="cs-CZ" sz="2800" dirty="0" smtClean="0"/>
              <a:t>22. ledna 2012</a:t>
            </a:r>
            <a:br>
              <a:rPr lang="cs-CZ" sz="2800" dirty="0" smtClean="0"/>
            </a:br>
            <a:r>
              <a:rPr lang="cs-CZ" sz="2800" dirty="0" smtClean="0"/>
              <a:t>Určeno pro 4. ročník</a:t>
            </a:r>
            <a:endParaRPr lang="cs-CZ" sz="28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800" b="1" i="1" u="sng" dirty="0" smtClean="0"/>
              <a:t>Anotace</a:t>
            </a:r>
            <a:endParaRPr lang="cs-CZ" sz="2800" b="1" i="1" u="sng" dirty="0"/>
          </a:p>
          <a:p>
            <a:pPr marL="0" indent="0">
              <a:buNone/>
            </a:pPr>
            <a:r>
              <a:rPr lang="cs-CZ" sz="2000" u="sng" dirty="0" smtClean="0"/>
              <a:t>Výklad</a:t>
            </a:r>
          </a:p>
          <a:p>
            <a:pPr marL="0" indent="0">
              <a:buNone/>
            </a:pPr>
            <a:r>
              <a:rPr lang="cs-CZ" sz="2000" dirty="0" smtClean="0"/>
              <a:t>   Vzory podstatných jmen rodu ženského</a:t>
            </a:r>
          </a:p>
          <a:p>
            <a:endParaRPr lang="cs-CZ" sz="2000" u="sng" dirty="0"/>
          </a:p>
          <a:p>
            <a:pPr marL="0" indent="0">
              <a:buNone/>
            </a:pPr>
            <a:r>
              <a:rPr lang="cs-CZ" sz="2000" u="sng" dirty="0" smtClean="0"/>
              <a:t>Praktické činnosti</a:t>
            </a:r>
          </a:p>
          <a:p>
            <a:pPr marL="0" indent="0">
              <a:buNone/>
            </a:pPr>
            <a:r>
              <a:rPr lang="cs-CZ" sz="2000" dirty="0" smtClean="0"/>
              <a:t>    Přiřazování podstatných jmen ke vzorům</a:t>
            </a:r>
          </a:p>
          <a:p>
            <a:endParaRPr lang="cs-CZ" sz="2000" dirty="0"/>
          </a:p>
          <a:p>
            <a:pPr marL="0" indent="0">
              <a:buNone/>
            </a:pPr>
            <a:r>
              <a:rPr lang="cs-CZ" sz="2000" u="sng" dirty="0" smtClean="0"/>
              <a:t>Procvičování</a:t>
            </a:r>
          </a:p>
          <a:p>
            <a:pPr marL="0" indent="0">
              <a:buNone/>
            </a:pPr>
            <a:r>
              <a:rPr lang="cs-CZ" sz="2000" dirty="0" smtClean="0"/>
              <a:t>    Pracovní list a </a:t>
            </a:r>
            <a:r>
              <a:rPr lang="cs-CZ" sz="2000" smtClean="0"/>
              <a:t>interaktivní tabule</a:t>
            </a:r>
          </a:p>
          <a:p>
            <a:pPr marL="0" indent="0">
              <a:buNone/>
            </a:pPr>
            <a:endParaRPr lang="cs-CZ" sz="2000"/>
          </a:p>
          <a:p>
            <a:pPr marL="0" indent="0">
              <a:buNone/>
            </a:pPr>
            <a:r>
              <a:rPr lang="cs-CZ" sz="2800" b="1" i="1" u="sng"/>
              <a:t>Použité zdroje</a:t>
            </a:r>
          </a:p>
          <a:p>
            <a:pPr marL="0" indent="0">
              <a:buNone/>
            </a:pPr>
            <a:r>
              <a:rPr lang="cs-CZ" sz="2000" smtClean="0"/>
              <a:t>Pouze vlastní zdroje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914747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.3|2|2.2|2.6|1.5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238</TotalTime>
  <Words>161</Words>
  <Application>Microsoft Office PowerPoint</Application>
  <PresentationFormat>Předvádění na obrazovce (4:3)</PresentationFormat>
  <Paragraphs>71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Vzory podstatných jmen rodu ženského</vt:lpstr>
      <vt:lpstr>Prezentace aplikace PowerPoint</vt:lpstr>
      <vt:lpstr>Podstatná jména rodu ženského zakončená v čísle jednotném</vt:lpstr>
      <vt:lpstr>Přiřazuj ke vzorům</vt:lpstr>
      <vt:lpstr>Mgr. Iva Zákoucká 22. ledna 2012 Určeno pro 4. ročník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Podstatná jména</dc:title>
  <dc:creator>Iva</dc:creator>
  <cp:lastModifiedBy>Iva</cp:lastModifiedBy>
  <cp:revision>35</cp:revision>
  <dcterms:created xsi:type="dcterms:W3CDTF">2012-01-15T09:44:05Z</dcterms:created>
  <dcterms:modified xsi:type="dcterms:W3CDTF">2012-09-04T17:44:59Z</dcterms:modified>
</cp:coreProperties>
</file>