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13"/>
  </p:notesMasterIdLst>
  <p:sldIdLst>
    <p:sldId id="256" r:id="rId2"/>
    <p:sldId id="270" r:id="rId3"/>
    <p:sldId id="259" r:id="rId4"/>
    <p:sldId id="257" r:id="rId5"/>
    <p:sldId id="260" r:id="rId6"/>
    <p:sldId id="262" r:id="rId7"/>
    <p:sldId id="264" r:id="rId8"/>
    <p:sldId id="269" r:id="rId9"/>
    <p:sldId id="265" r:id="rId10"/>
    <p:sldId id="268" r:id="rId11"/>
    <p:sldId id="26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46F890A9-2807-4EBB-B81D-B2AA78EC7F39}" styleName="Tmavý styl 2 – zvýraznění 5/zvýraznění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7DF18680-E054-41AD-8BC1-D1AEF772440D}" styleName="Střední styl 2 – zvýraznění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35758FB7-9AC5-4552-8A53-C91805E547FA}" styleName="Styl s motivem 1 – zvýraznění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4" autoAdjust="0"/>
    <p:restoredTop sz="94671" autoAdjust="0"/>
  </p:normalViewPr>
  <p:slideViewPr>
    <p:cSldViewPr>
      <p:cViewPr varScale="1">
        <p:scale>
          <a:sx n="66" d="100"/>
          <a:sy n="66" d="100"/>
        </p:scale>
        <p:origin x="-1422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28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2DB5FE-98F1-43DC-9E09-8593041FE9A4}" type="datetimeFigureOut">
              <a:rPr lang="cs-CZ" smtClean="0"/>
              <a:t>4.9.2012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9CD32F-D367-418A-A2EE-1F692DF5BF4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369653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62A1C-2CB6-42AE-B874-5F2EA8AF83D9}" type="datetimeFigureOut">
              <a:rPr lang="cs-CZ" smtClean="0"/>
              <a:t>4.9.2012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32DBD-CA62-4F5B-B7FA-DC430D7CF2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94866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62A1C-2CB6-42AE-B874-5F2EA8AF83D9}" type="datetimeFigureOut">
              <a:rPr lang="cs-CZ" smtClean="0"/>
              <a:t>4.9.2012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32DBD-CA62-4F5B-B7FA-DC430D7CF2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746673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62A1C-2CB6-42AE-B874-5F2EA8AF83D9}" type="datetimeFigureOut">
              <a:rPr lang="cs-CZ" smtClean="0"/>
              <a:t>4.9.2012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32DBD-CA62-4F5B-B7FA-DC430D7CF2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93367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62A1C-2CB6-42AE-B874-5F2EA8AF83D9}" type="datetimeFigureOut">
              <a:rPr lang="cs-CZ" smtClean="0"/>
              <a:t>4.9.2012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32DBD-CA62-4F5B-B7FA-DC430D7CF2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126614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62A1C-2CB6-42AE-B874-5F2EA8AF83D9}" type="datetimeFigureOut">
              <a:rPr lang="cs-CZ" smtClean="0"/>
              <a:t>4.9.2012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32DBD-CA62-4F5B-B7FA-DC430D7CF2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082576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62A1C-2CB6-42AE-B874-5F2EA8AF83D9}" type="datetimeFigureOut">
              <a:rPr lang="cs-CZ" smtClean="0"/>
              <a:t>4.9.2012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32DBD-CA62-4F5B-B7FA-DC430D7CF2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94120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62A1C-2CB6-42AE-B874-5F2EA8AF83D9}" type="datetimeFigureOut">
              <a:rPr lang="cs-CZ" smtClean="0"/>
              <a:t>4.9.2012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32DBD-CA62-4F5B-B7FA-DC430D7CF2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63665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62A1C-2CB6-42AE-B874-5F2EA8AF83D9}" type="datetimeFigureOut">
              <a:rPr lang="cs-CZ" smtClean="0"/>
              <a:t>4.9.2012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32DBD-CA62-4F5B-B7FA-DC430D7CF2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974578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62A1C-2CB6-42AE-B874-5F2EA8AF83D9}" type="datetimeFigureOut">
              <a:rPr lang="cs-CZ" smtClean="0"/>
              <a:t>4.9.2012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32DBD-CA62-4F5B-B7FA-DC430D7CF2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53599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62A1C-2CB6-42AE-B874-5F2EA8AF83D9}" type="datetimeFigureOut">
              <a:rPr lang="cs-CZ" smtClean="0"/>
              <a:t>4.9.2012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32DBD-CA62-4F5B-B7FA-DC430D7CF2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368584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62A1C-2CB6-42AE-B874-5F2EA8AF83D9}" type="datetimeFigureOut">
              <a:rPr lang="cs-CZ" smtClean="0"/>
              <a:t>4.9.2012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32DBD-CA62-4F5B-B7FA-DC430D7CF2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53174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862A1C-2CB6-42AE-B874-5F2EA8AF83D9}" type="datetimeFigureOut">
              <a:rPr lang="cs-CZ" smtClean="0"/>
              <a:t>4.9.2012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432DBD-CA62-4F5B-B7FA-DC430D7CF2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732872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404664"/>
            <a:ext cx="7772400" cy="1470025"/>
          </a:xfrm>
        </p:spPr>
        <p:txBody>
          <a:bodyPr/>
          <a:lstStyle/>
          <a:p>
            <a:r>
              <a:rPr lang="cs-CZ" dirty="0"/>
              <a:t>Skloňování vzorů podstatných jmen rodu </a:t>
            </a:r>
            <a:r>
              <a:rPr lang="cs-CZ" dirty="0" smtClean="0"/>
              <a:t>ženského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43608" y="2132856"/>
            <a:ext cx="7200800" cy="3960440"/>
          </a:xfrm>
        </p:spPr>
        <p:txBody>
          <a:bodyPr>
            <a:normAutofit/>
          </a:bodyPr>
          <a:lstStyle/>
          <a:p>
            <a:pPr algn="l"/>
            <a:r>
              <a:rPr lang="cs-CZ" sz="2000" dirty="0" smtClean="0">
                <a:solidFill>
                  <a:schemeClr val="bg1"/>
                </a:solidFill>
              </a:rPr>
              <a:t>Název školy:  Základní škola Karla Klíče Hostinné</a:t>
            </a:r>
          </a:p>
          <a:p>
            <a:pPr algn="l"/>
            <a:r>
              <a:rPr lang="cs-CZ" sz="2000" dirty="0" smtClean="0">
                <a:solidFill>
                  <a:schemeClr val="bg1"/>
                </a:solidFill>
              </a:rPr>
              <a:t>Autor:  Mgr. Iva Zákoucká</a:t>
            </a:r>
          </a:p>
          <a:p>
            <a:pPr algn="l"/>
            <a:r>
              <a:rPr lang="cs-CZ" sz="2000" dirty="0" smtClean="0">
                <a:solidFill>
                  <a:schemeClr val="bg1"/>
                </a:solidFill>
              </a:rPr>
              <a:t>Název</a:t>
            </a:r>
            <a:r>
              <a:rPr lang="cs-CZ" sz="2000" smtClean="0">
                <a:solidFill>
                  <a:schemeClr val="bg1"/>
                </a:solidFill>
              </a:rPr>
              <a:t>:  VY_32_INOVACE_08_C_05_Podstatná jména rodu ženského</a:t>
            </a:r>
            <a:endParaRPr lang="cs-CZ" sz="2000" dirty="0" smtClean="0">
              <a:solidFill>
                <a:schemeClr val="bg1"/>
              </a:solidFill>
            </a:endParaRPr>
          </a:p>
          <a:p>
            <a:pPr algn="l"/>
            <a:r>
              <a:rPr lang="cs-CZ" sz="2000" dirty="0" smtClean="0">
                <a:solidFill>
                  <a:schemeClr val="bg1"/>
                </a:solidFill>
              </a:rPr>
              <a:t>Téma:  Skloňování vzorů podstatných jmen </a:t>
            </a:r>
            <a:r>
              <a:rPr lang="cs-CZ" sz="2000" smtClean="0">
                <a:solidFill>
                  <a:schemeClr val="bg1"/>
                </a:solidFill>
              </a:rPr>
              <a:t>rodu ženského</a:t>
            </a:r>
            <a:endParaRPr lang="cs-CZ" sz="2000" dirty="0" smtClean="0">
              <a:solidFill>
                <a:schemeClr val="bg1"/>
              </a:solidFill>
            </a:endParaRPr>
          </a:p>
          <a:p>
            <a:pPr algn="l"/>
            <a:r>
              <a:rPr lang="cs-CZ" sz="2000" dirty="0" smtClean="0">
                <a:solidFill>
                  <a:schemeClr val="bg1"/>
                </a:solidFill>
              </a:rPr>
              <a:t>Číslo </a:t>
            </a:r>
            <a:r>
              <a:rPr lang="cs-CZ" sz="2000" smtClean="0">
                <a:solidFill>
                  <a:schemeClr val="bg1"/>
                </a:solidFill>
              </a:rPr>
              <a:t>projektu: </a:t>
            </a:r>
            <a:r>
              <a:rPr lang="cs-CZ" sz="2000">
                <a:solidFill>
                  <a:schemeClr val="bg1"/>
                </a:solidFill>
              </a:rPr>
              <a:t>CZ.1.07/1.4.00/21.2131</a:t>
            </a:r>
          </a:p>
          <a:p>
            <a:pPr algn="l"/>
            <a:endParaRPr lang="cs-CZ" sz="2000" dirty="0" smtClean="0">
              <a:solidFill>
                <a:schemeClr val="bg1"/>
              </a:solidFill>
            </a:endParaRPr>
          </a:p>
          <a:p>
            <a:pPr algn="l"/>
            <a:endParaRPr lang="cs-CZ" sz="2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3583" y="4833284"/>
            <a:ext cx="5761037" cy="1122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38123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1945981"/>
              </p:ext>
            </p:extLst>
          </p:nvPr>
        </p:nvGraphicFramePr>
        <p:xfrm>
          <a:off x="1114679" y="980728"/>
          <a:ext cx="6914642" cy="3938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14576"/>
                <a:gridCol w="2071702"/>
                <a:gridCol w="1152000"/>
                <a:gridCol w="1476364"/>
              </a:tblGrid>
              <a:tr h="432000">
                <a:tc>
                  <a:txBody>
                    <a:bodyPr/>
                    <a:lstStyle/>
                    <a:p>
                      <a:r>
                        <a:rPr lang="cs-CZ" dirty="0" smtClean="0"/>
                        <a:t>Autor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Mgr</a:t>
                      </a:r>
                      <a:r>
                        <a:rPr lang="cs-CZ" smtClean="0"/>
                        <a:t>. Iva</a:t>
                      </a:r>
                      <a:r>
                        <a:rPr lang="cs-CZ" baseline="0" smtClean="0"/>
                        <a:t> Zákoucká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32000">
                <a:tc>
                  <a:txBody>
                    <a:bodyPr/>
                    <a:lstStyle/>
                    <a:p>
                      <a:r>
                        <a:rPr lang="cs-CZ" dirty="0" smtClean="0"/>
                        <a:t>Vytvořeno dne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smtClean="0">
                          <a:solidFill>
                            <a:srgbClr val="FF0000"/>
                          </a:solidFill>
                        </a:rPr>
                        <a:t>21.</a:t>
                      </a:r>
                      <a:r>
                        <a:rPr lang="cs-CZ" baseline="0" smtClean="0">
                          <a:solidFill>
                            <a:srgbClr val="FF0000"/>
                          </a:solidFill>
                        </a:rPr>
                        <a:t> 1. 2012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32000">
                <a:tc>
                  <a:txBody>
                    <a:bodyPr/>
                    <a:lstStyle/>
                    <a:p>
                      <a:r>
                        <a:rPr lang="cs-CZ" dirty="0" smtClean="0"/>
                        <a:t>Odpilotováno dne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mtClean="0">
                          <a:solidFill>
                            <a:srgbClr val="FF0000"/>
                          </a:solidFill>
                        </a:rPr>
                        <a:t>2. 2. 2012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ve třídě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mtClean="0">
                          <a:solidFill>
                            <a:srgbClr val="FF0000"/>
                          </a:solidFill>
                        </a:rPr>
                        <a:t>4. A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432000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oblast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smtClean="0"/>
                        <a:t>Jazyk</a:t>
                      </a:r>
                      <a:r>
                        <a:rPr lang="cs-CZ" baseline="0" smtClean="0"/>
                        <a:t> a jazyková komunikace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32000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obor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smtClean="0"/>
                        <a:t>Český</a:t>
                      </a:r>
                      <a:r>
                        <a:rPr lang="cs-CZ" baseline="0" smtClean="0"/>
                        <a:t> jazyk a literatura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32000">
                <a:tc>
                  <a:txBody>
                    <a:bodyPr/>
                    <a:lstStyle/>
                    <a:p>
                      <a:r>
                        <a:rPr lang="cs-CZ" dirty="0" smtClean="0"/>
                        <a:t>Tematický okruh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smtClean="0">
                          <a:solidFill>
                            <a:srgbClr val="FF0000"/>
                          </a:solidFill>
                        </a:rPr>
                        <a:t>Tvarosloví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32000">
                <a:tc>
                  <a:txBody>
                    <a:bodyPr/>
                    <a:lstStyle/>
                    <a:p>
                      <a:r>
                        <a:rPr lang="cs-CZ" dirty="0" smtClean="0"/>
                        <a:t>Téma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Skloňování vzorů podstatných jmen rodu ženského</a:t>
                      </a:r>
                    </a:p>
                    <a:p>
                      <a:endParaRPr lang="cs-CZ" sz="1800" kern="120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32000">
                <a:tc>
                  <a:txBody>
                    <a:bodyPr/>
                    <a:lstStyle/>
                    <a:p>
                      <a:r>
                        <a:rPr lang="cs-CZ" dirty="0" smtClean="0"/>
                        <a:t>Klíčová slova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smtClean="0">
                          <a:solidFill>
                            <a:srgbClr val="FF0000"/>
                          </a:solidFill>
                        </a:rPr>
                        <a:t>žena, růže, píseň, kost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86843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556792"/>
            <a:ext cx="8229600" cy="1143000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cs-CZ" dirty="0" smtClean="0"/>
              <a:t>Skloňování vzorů podstatných jmen rodu ženského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025174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30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92885876"/>
              </p:ext>
            </p:extLst>
          </p:nvPr>
        </p:nvGraphicFramePr>
        <p:xfrm>
          <a:off x="0" y="65314"/>
          <a:ext cx="9324528" cy="6741372"/>
        </p:xfrm>
        <a:graphic>
          <a:graphicData uri="http://schemas.openxmlformats.org/drawingml/2006/table">
            <a:tbl>
              <a:tblPr firstRow="1" firstCol="1" bandRow="1">
                <a:tableStyleId>{35758FB7-9AC5-4552-8A53-C91805E547FA}</a:tableStyleId>
              </a:tblPr>
              <a:tblGrid>
                <a:gridCol w="1554088"/>
                <a:gridCol w="1554088"/>
                <a:gridCol w="1554088"/>
                <a:gridCol w="1554088"/>
                <a:gridCol w="1554088"/>
                <a:gridCol w="1554088"/>
              </a:tblGrid>
              <a:tr h="39462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>
                          <a:effectLst/>
                        </a:rPr>
                        <a:t>Číslo</a:t>
                      </a:r>
                      <a:endParaRPr lang="cs-CZ" sz="1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>
                          <a:effectLst/>
                        </a:rPr>
                        <a:t>Pád</a:t>
                      </a:r>
                      <a:endParaRPr lang="cs-CZ" sz="1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>
                          <a:effectLst/>
                        </a:rPr>
                        <a:t>Vzor</a:t>
                      </a:r>
                      <a:endParaRPr lang="cs-CZ" sz="1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40246">
                <a:tc rowSpan="7"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 smtClean="0">
                          <a:effectLst/>
                        </a:rPr>
                        <a:t>jednotné</a:t>
                      </a:r>
                      <a:endParaRPr lang="cs-CZ" sz="1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vert="vert27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>
                          <a:effectLst/>
                        </a:rPr>
                        <a:t>1.</a:t>
                      </a:r>
                      <a:endParaRPr lang="cs-CZ" sz="1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 smtClean="0">
                          <a:effectLst/>
                        </a:rPr>
                        <a:t>žen</a:t>
                      </a:r>
                      <a:r>
                        <a:rPr lang="cs-CZ" sz="1900" b="1" dirty="0" smtClean="0">
                          <a:effectLst/>
                        </a:rPr>
                        <a:t>a</a:t>
                      </a:r>
                      <a:endParaRPr lang="cs-CZ" sz="1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 smtClean="0">
                          <a:effectLst/>
                        </a:rPr>
                        <a:t>růž</a:t>
                      </a:r>
                      <a:r>
                        <a:rPr lang="cs-CZ" sz="1900" b="1" dirty="0" smtClean="0">
                          <a:effectLst/>
                        </a:rPr>
                        <a:t>e</a:t>
                      </a:r>
                      <a:endParaRPr lang="cs-CZ" sz="1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 smtClean="0">
                          <a:effectLst/>
                        </a:rPr>
                        <a:t>píseň</a:t>
                      </a:r>
                      <a:endParaRPr lang="cs-CZ" sz="1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 smtClean="0">
                          <a:effectLst/>
                        </a:rPr>
                        <a:t>kost</a:t>
                      </a:r>
                      <a:endParaRPr lang="cs-CZ" sz="1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</a:tr>
              <a:tr h="340246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>
                          <a:effectLst/>
                        </a:rPr>
                        <a:t>2.</a:t>
                      </a:r>
                      <a:endParaRPr lang="cs-CZ" sz="1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 smtClean="0">
                          <a:effectLst/>
                        </a:rPr>
                        <a:t>žen</a:t>
                      </a:r>
                      <a:r>
                        <a:rPr lang="cs-CZ" sz="1900" b="1" dirty="0" smtClean="0">
                          <a:effectLst/>
                        </a:rPr>
                        <a:t>y</a:t>
                      </a:r>
                      <a:endParaRPr lang="cs-CZ" sz="1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 smtClean="0">
                          <a:effectLst/>
                        </a:rPr>
                        <a:t>růž</a:t>
                      </a:r>
                      <a:r>
                        <a:rPr lang="cs-CZ" sz="1900" b="1" dirty="0" smtClean="0">
                          <a:effectLst/>
                        </a:rPr>
                        <a:t>e</a:t>
                      </a:r>
                      <a:endParaRPr lang="cs-CZ" sz="1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 smtClean="0">
                          <a:effectLst/>
                        </a:rPr>
                        <a:t>písn</a:t>
                      </a:r>
                      <a:r>
                        <a:rPr lang="cs-CZ" sz="1900" b="1" dirty="0" smtClean="0">
                          <a:effectLst/>
                        </a:rPr>
                        <a:t>ě</a:t>
                      </a:r>
                      <a:endParaRPr lang="cs-CZ" sz="1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 smtClean="0">
                          <a:effectLst/>
                        </a:rPr>
                        <a:t>kost</a:t>
                      </a:r>
                      <a:r>
                        <a:rPr lang="cs-CZ" sz="1900" b="1" dirty="0" smtClean="0">
                          <a:effectLst/>
                        </a:rPr>
                        <a:t>i</a:t>
                      </a:r>
                      <a:endParaRPr lang="cs-CZ" sz="1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</a:tr>
              <a:tr h="340246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>
                          <a:effectLst/>
                        </a:rPr>
                        <a:t>3.</a:t>
                      </a:r>
                      <a:endParaRPr lang="cs-CZ" sz="1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 smtClean="0">
                          <a:effectLst/>
                        </a:rPr>
                        <a:t>žen</a:t>
                      </a:r>
                      <a:r>
                        <a:rPr lang="cs-CZ" sz="1900" b="1" dirty="0" smtClean="0">
                          <a:effectLst/>
                        </a:rPr>
                        <a:t>ě</a:t>
                      </a:r>
                      <a:endParaRPr lang="cs-CZ" sz="1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 smtClean="0">
                          <a:effectLst/>
                        </a:rPr>
                        <a:t>růž</a:t>
                      </a:r>
                      <a:r>
                        <a:rPr lang="cs-CZ" sz="1900" b="1" dirty="0" smtClean="0">
                          <a:effectLst/>
                        </a:rPr>
                        <a:t>i</a:t>
                      </a:r>
                      <a:endParaRPr lang="cs-CZ" sz="1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 smtClean="0">
                          <a:effectLst/>
                        </a:rPr>
                        <a:t>písn</a:t>
                      </a:r>
                      <a:r>
                        <a:rPr lang="cs-CZ" sz="1900" b="1" dirty="0" smtClean="0">
                          <a:effectLst/>
                        </a:rPr>
                        <a:t>i</a:t>
                      </a:r>
                      <a:endParaRPr lang="cs-CZ" sz="1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 smtClean="0">
                          <a:effectLst/>
                        </a:rPr>
                        <a:t>kost</a:t>
                      </a:r>
                      <a:r>
                        <a:rPr lang="cs-CZ" sz="1900" b="1" dirty="0" smtClean="0">
                          <a:effectLst/>
                        </a:rPr>
                        <a:t>i</a:t>
                      </a:r>
                      <a:endParaRPr lang="cs-CZ" sz="1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</a:tr>
              <a:tr h="340246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>
                          <a:effectLst/>
                        </a:rPr>
                        <a:t>4.</a:t>
                      </a:r>
                      <a:endParaRPr lang="cs-CZ" sz="1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 smtClean="0">
                          <a:effectLst/>
                        </a:rPr>
                        <a:t>žen</a:t>
                      </a:r>
                      <a:r>
                        <a:rPr lang="cs-CZ" sz="1900" b="1" dirty="0" smtClean="0">
                          <a:effectLst/>
                        </a:rPr>
                        <a:t>u</a:t>
                      </a:r>
                      <a:endParaRPr lang="cs-CZ" sz="1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 smtClean="0">
                          <a:effectLst/>
                        </a:rPr>
                        <a:t>růž</a:t>
                      </a:r>
                      <a:r>
                        <a:rPr lang="cs-CZ" sz="1900" b="1" dirty="0" smtClean="0">
                          <a:effectLst/>
                        </a:rPr>
                        <a:t>i</a:t>
                      </a:r>
                      <a:endParaRPr lang="cs-CZ" sz="1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 smtClean="0">
                          <a:effectLst/>
                        </a:rPr>
                        <a:t>píseň</a:t>
                      </a:r>
                      <a:endParaRPr lang="cs-CZ" sz="1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 smtClean="0">
                          <a:effectLst/>
                        </a:rPr>
                        <a:t>kost</a:t>
                      </a:r>
                      <a:endParaRPr lang="cs-CZ" sz="1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</a:tr>
              <a:tr h="340246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>
                          <a:effectLst/>
                        </a:rPr>
                        <a:t>5.</a:t>
                      </a:r>
                      <a:endParaRPr lang="cs-CZ" sz="1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 smtClean="0">
                          <a:effectLst/>
                        </a:rPr>
                        <a:t>žen</a:t>
                      </a:r>
                      <a:r>
                        <a:rPr lang="cs-CZ" sz="1900" b="1" dirty="0" smtClean="0">
                          <a:effectLst/>
                        </a:rPr>
                        <a:t>o</a:t>
                      </a:r>
                      <a:r>
                        <a:rPr lang="cs-CZ" sz="1900" dirty="0" smtClean="0">
                          <a:effectLst/>
                        </a:rPr>
                        <a:t>!</a:t>
                      </a:r>
                      <a:endParaRPr lang="cs-CZ" sz="1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 smtClean="0">
                          <a:effectLst/>
                        </a:rPr>
                        <a:t>růž</a:t>
                      </a:r>
                      <a:r>
                        <a:rPr lang="cs-CZ" sz="1900" b="1" dirty="0" smtClean="0">
                          <a:effectLst/>
                        </a:rPr>
                        <a:t>e</a:t>
                      </a:r>
                      <a:r>
                        <a:rPr lang="cs-CZ" sz="1900" dirty="0" smtClean="0">
                          <a:effectLst/>
                        </a:rPr>
                        <a:t>!</a:t>
                      </a:r>
                      <a:endParaRPr lang="cs-CZ" sz="1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 smtClean="0">
                          <a:effectLst/>
                        </a:rPr>
                        <a:t>písn</a:t>
                      </a:r>
                      <a:r>
                        <a:rPr lang="cs-CZ" sz="1900" b="1" dirty="0" smtClean="0">
                          <a:effectLst/>
                        </a:rPr>
                        <a:t>i</a:t>
                      </a:r>
                      <a:r>
                        <a:rPr lang="cs-CZ" sz="1900" dirty="0" smtClean="0">
                          <a:effectLst/>
                        </a:rPr>
                        <a:t>!</a:t>
                      </a:r>
                      <a:endParaRPr lang="cs-CZ" sz="1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 smtClean="0">
                          <a:effectLst/>
                        </a:rPr>
                        <a:t>kost</a:t>
                      </a:r>
                      <a:r>
                        <a:rPr lang="cs-CZ" sz="1900" b="1" dirty="0" smtClean="0">
                          <a:effectLst/>
                        </a:rPr>
                        <a:t>i</a:t>
                      </a:r>
                      <a:r>
                        <a:rPr lang="cs-CZ" sz="1900" dirty="0" smtClean="0">
                          <a:effectLst/>
                        </a:rPr>
                        <a:t>!</a:t>
                      </a:r>
                      <a:endParaRPr lang="cs-CZ" sz="1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</a:tr>
              <a:tr h="665134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>
                          <a:effectLst/>
                        </a:rPr>
                        <a:t>6.</a:t>
                      </a:r>
                      <a:endParaRPr lang="cs-CZ" sz="1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>
                          <a:effectLst/>
                        </a:rPr>
                        <a:t>(o) </a:t>
                      </a:r>
                      <a:r>
                        <a:rPr lang="cs-CZ" sz="1900" dirty="0" smtClean="0">
                          <a:effectLst/>
                        </a:rPr>
                        <a:t>žen</a:t>
                      </a:r>
                      <a:r>
                        <a:rPr lang="cs-CZ" sz="1900" b="1" dirty="0" smtClean="0">
                          <a:solidFill>
                            <a:schemeClr val="tx1"/>
                          </a:solidFill>
                          <a:effectLst/>
                        </a:rPr>
                        <a:t>ě</a:t>
                      </a:r>
                      <a:endParaRPr lang="cs-CZ" sz="19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 smtClean="0">
                          <a:effectLst/>
                        </a:rPr>
                        <a:t>růž</a:t>
                      </a:r>
                      <a:r>
                        <a:rPr lang="cs-CZ" sz="1900" b="1" dirty="0" smtClean="0">
                          <a:effectLst/>
                        </a:rPr>
                        <a:t>i</a:t>
                      </a:r>
                      <a:endParaRPr lang="cs-CZ" sz="1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 smtClean="0">
                          <a:effectLst/>
                        </a:rPr>
                        <a:t>písn</a:t>
                      </a:r>
                      <a:r>
                        <a:rPr lang="cs-CZ" sz="1900" b="1" dirty="0" smtClean="0">
                          <a:effectLst/>
                        </a:rPr>
                        <a:t>i</a:t>
                      </a:r>
                      <a:endParaRPr lang="cs-CZ" sz="1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 smtClean="0">
                          <a:effectLst/>
                        </a:rPr>
                        <a:t>kost</a:t>
                      </a:r>
                      <a:r>
                        <a:rPr lang="cs-CZ" sz="1900" b="1" dirty="0" smtClean="0">
                          <a:effectLst/>
                        </a:rPr>
                        <a:t>i</a:t>
                      </a:r>
                      <a:endParaRPr lang="cs-CZ" sz="1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</a:tr>
              <a:tr h="340246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>
                          <a:effectLst/>
                        </a:rPr>
                        <a:t>7.</a:t>
                      </a:r>
                      <a:endParaRPr lang="cs-CZ" sz="1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žen</a:t>
                      </a:r>
                      <a:r>
                        <a:rPr lang="cs-CZ" sz="1900" b="1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ou</a:t>
                      </a:r>
                      <a:endParaRPr lang="cs-CZ" sz="1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 smtClean="0">
                          <a:effectLst/>
                        </a:rPr>
                        <a:t>růž</a:t>
                      </a:r>
                      <a:r>
                        <a:rPr lang="cs-CZ" sz="1900" b="1" dirty="0" smtClean="0">
                          <a:effectLst/>
                        </a:rPr>
                        <a:t>í</a:t>
                      </a:r>
                      <a:endParaRPr lang="cs-CZ" sz="1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 smtClean="0">
                          <a:effectLst/>
                        </a:rPr>
                        <a:t>písn</a:t>
                      </a:r>
                      <a:r>
                        <a:rPr lang="cs-CZ" sz="1900" b="1" dirty="0" smtClean="0">
                          <a:effectLst/>
                        </a:rPr>
                        <a:t>í</a:t>
                      </a:r>
                      <a:endParaRPr lang="cs-CZ" sz="1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 smtClean="0">
                          <a:effectLst/>
                        </a:rPr>
                        <a:t>kost</a:t>
                      </a:r>
                      <a:r>
                        <a:rPr lang="cs-CZ" sz="1900" b="1" dirty="0" smtClean="0">
                          <a:effectLst/>
                        </a:rPr>
                        <a:t>í</a:t>
                      </a:r>
                      <a:endParaRPr lang="cs-CZ" sz="1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</a:tr>
              <a:tr h="34024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>
                          <a:effectLst/>
                        </a:rPr>
                        <a:t> </a:t>
                      </a:r>
                      <a:endParaRPr lang="cs-CZ" sz="1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>
                          <a:effectLst/>
                        </a:rPr>
                        <a:t> </a:t>
                      </a:r>
                      <a:endParaRPr lang="cs-CZ" sz="1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>
                          <a:effectLst/>
                        </a:rPr>
                        <a:t> </a:t>
                      </a:r>
                      <a:endParaRPr lang="cs-CZ" sz="1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>
                          <a:effectLst/>
                        </a:rPr>
                        <a:t> </a:t>
                      </a:r>
                      <a:endParaRPr lang="cs-CZ" sz="1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>
                          <a:effectLst/>
                        </a:rPr>
                        <a:t> </a:t>
                      </a:r>
                      <a:endParaRPr lang="cs-CZ" sz="1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>
                          <a:effectLst/>
                        </a:rPr>
                        <a:t> </a:t>
                      </a:r>
                      <a:endParaRPr lang="cs-CZ" sz="1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</a:tr>
              <a:tr h="340246">
                <a:tc rowSpan="7"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>
                          <a:effectLst/>
                        </a:rPr>
                        <a:t>množné</a:t>
                      </a:r>
                      <a:endParaRPr lang="cs-CZ" sz="1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vert="vert27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>
                          <a:effectLst/>
                        </a:rPr>
                        <a:t>1.</a:t>
                      </a:r>
                      <a:endParaRPr lang="cs-CZ" sz="1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 smtClean="0">
                          <a:effectLst/>
                        </a:rPr>
                        <a:t>žen</a:t>
                      </a:r>
                      <a:r>
                        <a:rPr lang="cs-CZ" sz="1900" b="1" dirty="0" smtClean="0">
                          <a:effectLst/>
                        </a:rPr>
                        <a:t>y</a:t>
                      </a:r>
                      <a:endParaRPr lang="cs-CZ" sz="1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 smtClean="0">
                          <a:effectLst/>
                        </a:rPr>
                        <a:t>růž</a:t>
                      </a:r>
                      <a:r>
                        <a:rPr lang="cs-CZ" sz="1900" b="1" dirty="0" smtClean="0">
                          <a:effectLst/>
                        </a:rPr>
                        <a:t>e</a:t>
                      </a:r>
                      <a:endParaRPr lang="cs-CZ" sz="1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 smtClean="0">
                          <a:effectLst/>
                        </a:rPr>
                        <a:t>písn</a:t>
                      </a:r>
                      <a:r>
                        <a:rPr lang="cs-CZ" sz="1900" b="1" dirty="0" smtClean="0">
                          <a:effectLst/>
                        </a:rPr>
                        <a:t>ě</a:t>
                      </a:r>
                      <a:endParaRPr lang="cs-CZ" sz="1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 smtClean="0">
                          <a:effectLst/>
                        </a:rPr>
                        <a:t>kost</a:t>
                      </a:r>
                      <a:r>
                        <a:rPr lang="cs-CZ" sz="1900" b="1" dirty="0" smtClean="0">
                          <a:effectLst/>
                        </a:rPr>
                        <a:t>i</a:t>
                      </a:r>
                      <a:endParaRPr lang="cs-CZ" sz="1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</a:tr>
              <a:tr h="680491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>
                          <a:effectLst/>
                        </a:rPr>
                        <a:t>2.</a:t>
                      </a:r>
                      <a:endParaRPr lang="cs-CZ" sz="1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 smtClean="0">
                          <a:effectLst/>
                        </a:rPr>
                        <a:t>žen</a:t>
                      </a:r>
                      <a:endParaRPr lang="cs-CZ" sz="1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 smtClean="0">
                          <a:effectLst/>
                        </a:rPr>
                        <a:t>růž</a:t>
                      </a:r>
                      <a:r>
                        <a:rPr lang="cs-CZ" sz="1900" b="1" dirty="0" smtClean="0">
                          <a:effectLst/>
                        </a:rPr>
                        <a:t>í</a:t>
                      </a:r>
                      <a:r>
                        <a:rPr lang="cs-CZ" sz="1900" dirty="0" smtClean="0">
                          <a:effectLst/>
                        </a:rPr>
                        <a:t> (ulic)</a:t>
                      </a:r>
                      <a:endParaRPr lang="cs-CZ" sz="1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 smtClean="0">
                          <a:effectLst/>
                        </a:rPr>
                        <a:t>písn</a:t>
                      </a:r>
                      <a:r>
                        <a:rPr lang="cs-CZ" sz="1900" b="1" dirty="0" smtClean="0">
                          <a:effectLst/>
                        </a:rPr>
                        <a:t>í</a:t>
                      </a:r>
                      <a:endParaRPr lang="cs-CZ" sz="1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 smtClean="0">
                          <a:effectLst/>
                        </a:rPr>
                        <a:t>kost</a:t>
                      </a:r>
                      <a:r>
                        <a:rPr lang="cs-CZ" sz="1900" b="1" dirty="0" smtClean="0">
                          <a:effectLst/>
                        </a:rPr>
                        <a:t>í</a:t>
                      </a:r>
                      <a:endParaRPr lang="cs-CZ" sz="1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</a:tr>
              <a:tr h="340246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>
                          <a:effectLst/>
                        </a:rPr>
                        <a:t>3.</a:t>
                      </a:r>
                      <a:endParaRPr lang="cs-CZ" sz="1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 smtClean="0">
                          <a:effectLst/>
                        </a:rPr>
                        <a:t>žen</a:t>
                      </a:r>
                      <a:r>
                        <a:rPr lang="cs-CZ" sz="1900" b="1" dirty="0" smtClean="0">
                          <a:effectLst/>
                        </a:rPr>
                        <a:t>ám</a:t>
                      </a:r>
                      <a:endParaRPr lang="cs-CZ" sz="1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 smtClean="0">
                          <a:effectLst/>
                        </a:rPr>
                        <a:t>růž</a:t>
                      </a:r>
                      <a:r>
                        <a:rPr lang="cs-CZ" sz="1900" b="1" dirty="0" smtClean="0">
                          <a:effectLst/>
                        </a:rPr>
                        <a:t>ím</a:t>
                      </a:r>
                      <a:endParaRPr lang="cs-CZ" sz="1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 smtClean="0">
                          <a:effectLst/>
                        </a:rPr>
                        <a:t>písn</a:t>
                      </a:r>
                      <a:r>
                        <a:rPr lang="cs-CZ" sz="1900" b="1" dirty="0" smtClean="0">
                          <a:effectLst/>
                        </a:rPr>
                        <a:t>ím</a:t>
                      </a:r>
                      <a:endParaRPr lang="cs-CZ" sz="1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 smtClean="0">
                          <a:effectLst/>
                        </a:rPr>
                        <a:t>kost</a:t>
                      </a:r>
                      <a:r>
                        <a:rPr lang="cs-CZ" sz="1900" b="1" dirty="0" smtClean="0">
                          <a:effectLst/>
                        </a:rPr>
                        <a:t>em</a:t>
                      </a:r>
                      <a:endParaRPr lang="cs-CZ" sz="1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</a:tr>
              <a:tr h="340246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>
                          <a:effectLst/>
                        </a:rPr>
                        <a:t>4.</a:t>
                      </a:r>
                      <a:endParaRPr lang="cs-CZ" sz="1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 smtClean="0">
                          <a:effectLst/>
                        </a:rPr>
                        <a:t>žen</a:t>
                      </a:r>
                      <a:r>
                        <a:rPr lang="cs-CZ" sz="1900" b="1" dirty="0" smtClean="0">
                          <a:effectLst/>
                        </a:rPr>
                        <a:t>y</a:t>
                      </a:r>
                      <a:endParaRPr lang="cs-CZ" sz="1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 smtClean="0">
                          <a:effectLst/>
                        </a:rPr>
                        <a:t>růž</a:t>
                      </a:r>
                      <a:r>
                        <a:rPr lang="cs-CZ" sz="1900" b="1" dirty="0" smtClean="0">
                          <a:effectLst/>
                        </a:rPr>
                        <a:t>e</a:t>
                      </a:r>
                      <a:endParaRPr lang="cs-CZ" sz="1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 smtClean="0">
                          <a:effectLst/>
                        </a:rPr>
                        <a:t>písn</a:t>
                      </a:r>
                      <a:r>
                        <a:rPr lang="cs-CZ" sz="1900" b="1" dirty="0" smtClean="0">
                          <a:effectLst/>
                        </a:rPr>
                        <a:t>ě</a:t>
                      </a:r>
                      <a:endParaRPr lang="cs-CZ" sz="1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 smtClean="0">
                          <a:effectLst/>
                        </a:rPr>
                        <a:t>kost</a:t>
                      </a:r>
                      <a:r>
                        <a:rPr lang="cs-CZ" sz="1900" b="1" dirty="0" smtClean="0">
                          <a:effectLst/>
                        </a:rPr>
                        <a:t>i</a:t>
                      </a:r>
                      <a:endParaRPr lang="cs-CZ" sz="1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</a:tr>
              <a:tr h="340246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>
                          <a:effectLst/>
                        </a:rPr>
                        <a:t>5.</a:t>
                      </a:r>
                      <a:endParaRPr lang="cs-CZ" sz="1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 smtClean="0">
                          <a:effectLst/>
                        </a:rPr>
                        <a:t>žen</a:t>
                      </a:r>
                      <a:r>
                        <a:rPr lang="cs-CZ" sz="1900" b="1" dirty="0" smtClean="0">
                          <a:effectLst/>
                        </a:rPr>
                        <a:t>y</a:t>
                      </a:r>
                      <a:r>
                        <a:rPr lang="cs-CZ" sz="1900" dirty="0" smtClean="0">
                          <a:effectLst/>
                        </a:rPr>
                        <a:t>!</a:t>
                      </a:r>
                      <a:endParaRPr lang="cs-CZ" sz="1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 smtClean="0">
                          <a:effectLst/>
                        </a:rPr>
                        <a:t>růž</a:t>
                      </a:r>
                      <a:r>
                        <a:rPr lang="cs-CZ" sz="1900" b="1" dirty="0" smtClean="0">
                          <a:effectLst/>
                        </a:rPr>
                        <a:t>e</a:t>
                      </a:r>
                      <a:r>
                        <a:rPr lang="cs-CZ" sz="1900" dirty="0" smtClean="0">
                          <a:effectLst/>
                        </a:rPr>
                        <a:t>!</a:t>
                      </a:r>
                      <a:endParaRPr lang="cs-CZ" sz="1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 smtClean="0">
                          <a:effectLst/>
                        </a:rPr>
                        <a:t>písn</a:t>
                      </a:r>
                      <a:r>
                        <a:rPr lang="cs-CZ" sz="1900" b="1" dirty="0" smtClean="0">
                          <a:effectLst/>
                        </a:rPr>
                        <a:t>ě</a:t>
                      </a:r>
                      <a:r>
                        <a:rPr lang="cs-CZ" sz="1900" dirty="0" smtClean="0">
                          <a:effectLst/>
                        </a:rPr>
                        <a:t>!</a:t>
                      </a:r>
                      <a:endParaRPr lang="cs-CZ" sz="1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 smtClean="0">
                          <a:effectLst/>
                        </a:rPr>
                        <a:t>kost</a:t>
                      </a:r>
                      <a:r>
                        <a:rPr lang="cs-CZ" sz="1900" b="1" dirty="0" smtClean="0">
                          <a:effectLst/>
                        </a:rPr>
                        <a:t>i</a:t>
                      </a:r>
                      <a:r>
                        <a:rPr lang="cs-CZ" sz="1900" dirty="0" smtClean="0">
                          <a:effectLst/>
                        </a:rPr>
                        <a:t>!</a:t>
                      </a:r>
                      <a:endParaRPr lang="cs-CZ" sz="1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</a:tr>
              <a:tr h="918170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>
                          <a:effectLst/>
                        </a:rPr>
                        <a:t>6.</a:t>
                      </a:r>
                      <a:endParaRPr lang="cs-CZ" sz="1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>
                          <a:effectLst/>
                        </a:rPr>
                        <a:t>(o) </a:t>
                      </a:r>
                      <a:r>
                        <a:rPr lang="cs-CZ" sz="1900" dirty="0" smtClean="0">
                          <a:effectLst/>
                        </a:rPr>
                        <a:t>žen</a:t>
                      </a:r>
                      <a:r>
                        <a:rPr lang="cs-CZ" sz="1900" b="1" dirty="0" smtClean="0">
                          <a:effectLst/>
                        </a:rPr>
                        <a:t>ách</a:t>
                      </a:r>
                      <a:endParaRPr lang="cs-CZ" sz="1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 smtClean="0">
                          <a:effectLst/>
                        </a:rPr>
                        <a:t>růž</a:t>
                      </a:r>
                      <a:r>
                        <a:rPr lang="cs-CZ" sz="1900" b="1" dirty="0" smtClean="0">
                          <a:effectLst/>
                        </a:rPr>
                        <a:t>ích</a:t>
                      </a:r>
                      <a:endParaRPr lang="cs-CZ" sz="1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 smtClean="0">
                          <a:effectLst/>
                        </a:rPr>
                        <a:t>písn</a:t>
                      </a:r>
                      <a:r>
                        <a:rPr lang="cs-CZ" sz="1900" b="1" dirty="0" smtClean="0">
                          <a:effectLst/>
                        </a:rPr>
                        <a:t>ích</a:t>
                      </a:r>
                      <a:endParaRPr lang="cs-CZ" sz="1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 smtClean="0">
                          <a:effectLst/>
                        </a:rPr>
                        <a:t>kost</a:t>
                      </a:r>
                      <a:r>
                        <a:rPr lang="cs-CZ" sz="1900" b="1" dirty="0" smtClean="0">
                          <a:effectLst/>
                        </a:rPr>
                        <a:t>ech</a:t>
                      </a:r>
                      <a:endParaRPr lang="cs-CZ" sz="1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</a:tr>
              <a:tr h="340246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>
                          <a:effectLst/>
                        </a:rPr>
                        <a:t>7.</a:t>
                      </a:r>
                      <a:endParaRPr lang="cs-CZ" sz="1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 smtClean="0">
                          <a:effectLst/>
                        </a:rPr>
                        <a:t>žen</a:t>
                      </a:r>
                      <a:r>
                        <a:rPr lang="cs-CZ" sz="1900" b="1" dirty="0" smtClean="0">
                          <a:effectLst/>
                        </a:rPr>
                        <a:t>ami</a:t>
                      </a:r>
                      <a:endParaRPr lang="cs-CZ" sz="1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 smtClean="0">
                          <a:effectLst/>
                        </a:rPr>
                        <a:t>růž</a:t>
                      </a:r>
                      <a:r>
                        <a:rPr lang="cs-CZ" sz="1900" b="1" dirty="0" smtClean="0">
                          <a:effectLst/>
                        </a:rPr>
                        <a:t>emi</a:t>
                      </a:r>
                      <a:endParaRPr lang="cs-CZ" sz="1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 smtClean="0">
                          <a:effectLst/>
                        </a:rPr>
                        <a:t>písn</a:t>
                      </a:r>
                      <a:r>
                        <a:rPr lang="cs-CZ" sz="1900" b="1" dirty="0" smtClean="0">
                          <a:effectLst/>
                        </a:rPr>
                        <a:t>ěmi</a:t>
                      </a:r>
                      <a:endParaRPr lang="cs-CZ" sz="1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 smtClean="0">
                          <a:effectLst/>
                        </a:rPr>
                        <a:t>kost</a:t>
                      </a:r>
                      <a:r>
                        <a:rPr lang="cs-CZ" sz="1900" b="1" dirty="0" smtClean="0">
                          <a:effectLst/>
                        </a:rPr>
                        <a:t>mi</a:t>
                      </a:r>
                      <a:endParaRPr lang="cs-CZ" sz="19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276" marR="44276" marT="0" marB="0" anchor="ctr"/>
                </a:tc>
              </a:tr>
            </a:tbl>
          </a:graphicData>
        </a:graphic>
      </p:graphicFrame>
      <p:sp>
        <p:nvSpPr>
          <p:cNvPr id="5" name="Tlačítko akce: Návrat 4">
            <a:hlinkClick r:id="" action="ppaction://hlinkshowjump?jump=lastslideviewed" highlightClick="1"/>
          </p:cNvPr>
          <p:cNvSpPr/>
          <p:nvPr/>
        </p:nvSpPr>
        <p:spPr>
          <a:xfrm>
            <a:off x="539552" y="3096388"/>
            <a:ext cx="521208" cy="521208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03605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6192688"/>
          </a:xfrm>
        </p:spPr>
        <p:txBody>
          <a:bodyPr/>
          <a:lstStyle/>
          <a:p>
            <a:r>
              <a:rPr lang="cs-CZ" dirty="0" smtClean="0"/>
              <a:t>Které koncovky mají podstatná jména ženského rodu v základním tvaru?</a:t>
            </a:r>
          </a:p>
          <a:p>
            <a:endParaRPr lang="cs-CZ" dirty="0" smtClean="0"/>
          </a:p>
          <a:p>
            <a:r>
              <a:rPr lang="cs-CZ" dirty="0" smtClean="0"/>
              <a:t>Které koncovky mají vzory rodu ženského</a:t>
            </a:r>
            <a:br>
              <a:rPr lang="cs-CZ" dirty="0" smtClean="0"/>
            </a:br>
            <a:r>
              <a:rPr lang="cs-CZ" dirty="0" smtClean="0"/>
              <a:t>v 7. p. č. mn.?</a:t>
            </a:r>
          </a:p>
          <a:p>
            <a:pPr marL="0" indent="0">
              <a:buNone/>
            </a:pPr>
            <a:r>
              <a:rPr lang="cs-CZ" dirty="0" smtClean="0"/>
              <a:t>    Které i/y se píše v těchto koncovkách?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dirty="0" smtClean="0"/>
              <a:t>Které i/y se píše ve všech koncovkách vzorů </a:t>
            </a:r>
            <a:r>
              <a:rPr lang="cs-CZ" dirty="0" smtClean="0">
                <a:solidFill>
                  <a:schemeClr val="bg1"/>
                </a:solidFill>
              </a:rPr>
              <a:t>kost</a:t>
            </a:r>
            <a:r>
              <a:rPr lang="cs-CZ" dirty="0" smtClean="0"/>
              <a:t>, </a:t>
            </a:r>
            <a:r>
              <a:rPr lang="cs-CZ" dirty="0" smtClean="0">
                <a:solidFill>
                  <a:schemeClr val="bg1"/>
                </a:solidFill>
              </a:rPr>
              <a:t>píseň</a:t>
            </a:r>
            <a:r>
              <a:rPr lang="cs-CZ" dirty="0" smtClean="0"/>
              <a:t>, </a:t>
            </a:r>
            <a:r>
              <a:rPr lang="cs-CZ" dirty="0" smtClean="0">
                <a:solidFill>
                  <a:schemeClr val="bg1"/>
                </a:solidFill>
              </a:rPr>
              <a:t>růže</a:t>
            </a:r>
            <a:r>
              <a:rPr lang="cs-CZ" dirty="0" smtClean="0"/>
              <a:t>?</a:t>
            </a:r>
          </a:p>
          <a:p>
            <a:pPr marL="0" indent="0">
              <a:buNone/>
            </a:pPr>
            <a:r>
              <a:rPr lang="cs-CZ" dirty="0" smtClean="0"/>
              <a:t>    Které i/y se píše v koncovkách rodu </a:t>
            </a:r>
            <a:r>
              <a:rPr lang="cs-CZ" dirty="0" smtClean="0">
                <a:solidFill>
                  <a:schemeClr val="bg1"/>
                </a:solidFill>
              </a:rPr>
              <a:t>žena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2" name="Tlačítko akce: Informace 1">
            <a:hlinkClick r:id="rId2" action="ppaction://hlinksldjump" highlightClick="1"/>
          </p:cNvPr>
          <p:cNvSpPr/>
          <p:nvPr/>
        </p:nvSpPr>
        <p:spPr>
          <a:xfrm>
            <a:off x="8157706" y="5949280"/>
            <a:ext cx="662766" cy="665224"/>
          </a:xfrm>
          <a:prstGeom prst="actionButtonInformat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856353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88640"/>
            <a:ext cx="8928992" cy="648072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 smtClean="0"/>
              <a:t>Podle vzoru </a:t>
            </a:r>
            <a:r>
              <a:rPr lang="cs-CZ" sz="2800" dirty="0" smtClean="0">
                <a:solidFill>
                  <a:schemeClr val="bg1"/>
                </a:solidFill>
              </a:rPr>
              <a:t>žena</a:t>
            </a:r>
            <a:r>
              <a:rPr lang="cs-CZ" sz="2800" dirty="0" smtClean="0"/>
              <a:t> se skloňují podstatná jména rodu ženského zakončená v 1. p. č. j. na </a:t>
            </a:r>
            <a:r>
              <a:rPr lang="cs-CZ" sz="2800" dirty="0" smtClean="0">
                <a:solidFill>
                  <a:schemeClr val="bg1"/>
                </a:solidFill>
              </a:rPr>
              <a:t>-a </a:t>
            </a:r>
            <a:r>
              <a:rPr lang="cs-CZ" sz="2800" dirty="0" smtClean="0"/>
              <a:t>(tráva, pěnkava, káva). </a:t>
            </a:r>
          </a:p>
          <a:p>
            <a:pPr marL="0" indent="0">
              <a:buNone/>
            </a:pPr>
            <a:endParaRPr lang="cs-CZ" sz="2800" dirty="0"/>
          </a:p>
          <a:p>
            <a:pPr marL="0" indent="0">
              <a:buNone/>
            </a:pPr>
            <a:r>
              <a:rPr lang="cs-CZ" sz="2800" dirty="0" smtClean="0"/>
              <a:t>Podle vzoru </a:t>
            </a:r>
            <a:r>
              <a:rPr lang="cs-CZ" sz="2800" dirty="0" smtClean="0">
                <a:solidFill>
                  <a:schemeClr val="bg1"/>
                </a:solidFill>
              </a:rPr>
              <a:t>růže</a:t>
            </a:r>
            <a:r>
              <a:rPr lang="cs-CZ" sz="2800" dirty="0" smtClean="0"/>
              <a:t> se skloňují podstatná jména rodu </a:t>
            </a:r>
            <a:r>
              <a:rPr lang="cs-CZ" sz="2800" dirty="0"/>
              <a:t>ženského </a:t>
            </a:r>
            <a:r>
              <a:rPr lang="cs-CZ" sz="2800" dirty="0" smtClean="0"/>
              <a:t>zakončená v 1. p. č. j. na </a:t>
            </a:r>
            <a:r>
              <a:rPr lang="cs-CZ" sz="2800" dirty="0" smtClean="0">
                <a:solidFill>
                  <a:schemeClr val="bg1"/>
                </a:solidFill>
              </a:rPr>
              <a:t>-e</a:t>
            </a:r>
            <a:r>
              <a:rPr lang="cs-CZ" sz="2800" dirty="0" smtClean="0"/>
              <a:t> (</a:t>
            </a:r>
            <a:r>
              <a:rPr lang="cs-CZ" sz="2800" dirty="0" smtClean="0">
                <a:solidFill>
                  <a:schemeClr val="bg1"/>
                </a:solidFill>
              </a:rPr>
              <a:t>-ě</a:t>
            </a:r>
            <a:r>
              <a:rPr lang="cs-CZ" sz="2800" dirty="0" smtClean="0"/>
              <a:t>): košile, židle, chvíle.</a:t>
            </a:r>
          </a:p>
          <a:p>
            <a:pPr marL="0" indent="0">
              <a:buNone/>
            </a:pPr>
            <a:endParaRPr lang="cs-CZ" sz="2800" dirty="0"/>
          </a:p>
          <a:p>
            <a:pPr marL="0" indent="0">
              <a:buNone/>
            </a:pPr>
            <a:r>
              <a:rPr lang="cs-CZ" sz="2800" dirty="0" smtClean="0"/>
              <a:t>Podle vzoru </a:t>
            </a:r>
            <a:r>
              <a:rPr lang="cs-CZ" sz="2800" dirty="0" smtClean="0">
                <a:solidFill>
                  <a:schemeClr val="bg1"/>
                </a:solidFill>
              </a:rPr>
              <a:t>píseň</a:t>
            </a:r>
            <a:r>
              <a:rPr lang="cs-CZ" sz="2800" dirty="0" smtClean="0"/>
              <a:t> se skloňují podstatná jména rodu </a:t>
            </a:r>
            <a:r>
              <a:rPr lang="cs-CZ" sz="2800" dirty="0"/>
              <a:t>ženského </a:t>
            </a:r>
            <a:r>
              <a:rPr lang="cs-CZ" sz="2800" dirty="0" smtClean="0"/>
              <a:t>zakončená v 1. p. č. j. na </a:t>
            </a:r>
            <a:r>
              <a:rPr lang="cs-CZ" sz="2800" dirty="0" smtClean="0">
                <a:solidFill>
                  <a:schemeClr val="bg1"/>
                </a:solidFill>
              </a:rPr>
              <a:t>souhlásku </a:t>
            </a:r>
            <a:r>
              <a:rPr lang="cs-CZ" sz="2800" dirty="0" smtClean="0"/>
              <a:t>a v 2. p. č. j. na </a:t>
            </a:r>
            <a:r>
              <a:rPr lang="cs-CZ" sz="2800" dirty="0" smtClean="0">
                <a:solidFill>
                  <a:schemeClr val="bg1"/>
                </a:solidFill>
              </a:rPr>
              <a:t>-e</a:t>
            </a:r>
            <a:r>
              <a:rPr lang="cs-CZ" sz="2800" dirty="0" smtClean="0"/>
              <a:t> (</a:t>
            </a:r>
            <a:r>
              <a:rPr lang="cs-CZ" sz="2800" dirty="0" smtClean="0">
                <a:solidFill>
                  <a:schemeClr val="bg1"/>
                </a:solidFill>
              </a:rPr>
              <a:t>-ě</a:t>
            </a:r>
            <a:r>
              <a:rPr lang="cs-CZ" sz="2800" dirty="0" smtClean="0"/>
              <a:t>): větev, hráz, jabloň.</a:t>
            </a:r>
          </a:p>
          <a:p>
            <a:pPr marL="0" indent="0">
              <a:buNone/>
            </a:pPr>
            <a:endParaRPr lang="cs-CZ" sz="2800" dirty="0"/>
          </a:p>
          <a:p>
            <a:pPr marL="0" indent="0">
              <a:buNone/>
            </a:pPr>
            <a:r>
              <a:rPr lang="cs-CZ" sz="2800" dirty="0" smtClean="0"/>
              <a:t>Podle vzoru </a:t>
            </a:r>
            <a:r>
              <a:rPr lang="cs-CZ" sz="2800" dirty="0" smtClean="0">
                <a:solidFill>
                  <a:schemeClr val="bg1"/>
                </a:solidFill>
              </a:rPr>
              <a:t>kost</a:t>
            </a:r>
            <a:r>
              <a:rPr lang="cs-CZ" sz="2800" dirty="0" smtClean="0"/>
              <a:t> se skloňují podstatná jména rodu </a:t>
            </a:r>
            <a:r>
              <a:rPr lang="cs-CZ" sz="2800" dirty="0"/>
              <a:t>ženského </a:t>
            </a:r>
            <a:r>
              <a:rPr lang="cs-CZ" sz="2800" dirty="0" smtClean="0"/>
              <a:t>zakončená v 1. p. č. j. na </a:t>
            </a:r>
            <a:r>
              <a:rPr lang="cs-CZ" sz="2800" dirty="0" smtClean="0">
                <a:solidFill>
                  <a:schemeClr val="bg1"/>
                </a:solidFill>
              </a:rPr>
              <a:t>souhlásku</a:t>
            </a:r>
            <a:r>
              <a:rPr lang="cs-CZ" sz="2800" dirty="0"/>
              <a:t> a v 2. p. č. j</a:t>
            </a:r>
            <a:r>
              <a:rPr lang="cs-CZ" sz="2800" dirty="0" smtClean="0"/>
              <a:t>. na </a:t>
            </a:r>
            <a:r>
              <a:rPr lang="cs-CZ" sz="2800" dirty="0" smtClean="0">
                <a:solidFill>
                  <a:schemeClr val="bg1"/>
                </a:solidFill>
              </a:rPr>
              <a:t>-i </a:t>
            </a:r>
            <a:r>
              <a:rPr lang="cs-CZ" sz="2800" dirty="0" smtClean="0"/>
              <a:t>(paměť, rychlost, řeč).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2724485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V koncovkách 7. p. č. mn. </a:t>
            </a:r>
            <a:r>
              <a:rPr lang="cs-CZ" dirty="0" smtClean="0">
                <a:solidFill>
                  <a:schemeClr val="bg1"/>
                </a:solidFill>
              </a:rPr>
              <a:t>-</a:t>
            </a:r>
            <a:r>
              <a:rPr lang="cs-CZ" dirty="0" err="1" smtClean="0">
                <a:solidFill>
                  <a:schemeClr val="bg1"/>
                </a:solidFill>
              </a:rPr>
              <a:t>ami</a:t>
            </a:r>
            <a:r>
              <a:rPr lang="cs-CZ" dirty="0" smtClean="0">
                <a:solidFill>
                  <a:schemeClr val="bg1"/>
                </a:solidFill>
              </a:rPr>
              <a:t>, -</a:t>
            </a:r>
            <a:r>
              <a:rPr lang="cs-CZ" dirty="0" err="1" smtClean="0">
                <a:solidFill>
                  <a:schemeClr val="bg1"/>
                </a:solidFill>
              </a:rPr>
              <a:t>emi</a:t>
            </a:r>
            <a:r>
              <a:rPr lang="cs-CZ" dirty="0" smtClean="0">
                <a:solidFill>
                  <a:schemeClr val="bg1"/>
                </a:solidFill>
              </a:rPr>
              <a:t>, -mi </a:t>
            </a:r>
            <a:r>
              <a:rPr lang="cs-CZ" dirty="0" smtClean="0"/>
              <a:t>se píše měkké </a:t>
            </a:r>
            <a:r>
              <a:rPr lang="cs-CZ" dirty="0" smtClean="0">
                <a:solidFill>
                  <a:schemeClr val="bg1"/>
                </a:solidFill>
              </a:rPr>
              <a:t>i</a:t>
            </a:r>
            <a:r>
              <a:rPr lang="cs-CZ" dirty="0" smtClean="0"/>
              <a:t>: žen</a:t>
            </a:r>
            <a:r>
              <a:rPr lang="cs-CZ" dirty="0" smtClean="0">
                <a:solidFill>
                  <a:schemeClr val="bg1"/>
                </a:solidFill>
              </a:rPr>
              <a:t>ami</a:t>
            </a:r>
            <a:r>
              <a:rPr lang="cs-CZ" dirty="0" smtClean="0"/>
              <a:t>, růž</a:t>
            </a:r>
            <a:r>
              <a:rPr lang="cs-CZ" dirty="0" smtClean="0">
                <a:solidFill>
                  <a:schemeClr val="bg1"/>
                </a:solidFill>
              </a:rPr>
              <a:t>emi</a:t>
            </a:r>
            <a:r>
              <a:rPr lang="cs-CZ" dirty="0" smtClean="0"/>
              <a:t>, kost</a:t>
            </a:r>
            <a:r>
              <a:rPr lang="cs-CZ" dirty="0" smtClean="0">
                <a:solidFill>
                  <a:schemeClr val="bg1"/>
                </a:solidFill>
              </a:rPr>
              <a:t>mi</a:t>
            </a:r>
            <a:r>
              <a:rPr lang="cs-CZ" dirty="0" smtClean="0"/>
              <a:t>.</a:t>
            </a:r>
            <a:r>
              <a:rPr lang="cs-CZ" dirty="0"/>
              <a:t> 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V ostatních koncovkách rodu </a:t>
            </a:r>
            <a:r>
              <a:rPr lang="cs-CZ" dirty="0" smtClean="0">
                <a:solidFill>
                  <a:schemeClr val="bg1"/>
                </a:solidFill>
              </a:rPr>
              <a:t>žena</a:t>
            </a:r>
            <a:r>
              <a:rPr lang="cs-CZ" dirty="0" smtClean="0"/>
              <a:t> se píše </a:t>
            </a:r>
            <a:r>
              <a:rPr lang="cs-CZ" dirty="0" smtClean="0">
                <a:solidFill>
                  <a:schemeClr val="bg1"/>
                </a:solidFill>
              </a:rPr>
              <a:t>y</a:t>
            </a:r>
            <a:r>
              <a:rPr lang="cs-CZ" dirty="0" smtClean="0"/>
              <a:t>: zaječí stop</a:t>
            </a:r>
            <a:r>
              <a:rPr lang="cs-CZ" dirty="0" smtClean="0">
                <a:solidFill>
                  <a:schemeClr val="bg1"/>
                </a:solidFill>
              </a:rPr>
              <a:t>y</a:t>
            </a:r>
            <a:r>
              <a:rPr lang="cs-CZ" dirty="0" smtClean="0"/>
              <a:t>, velké mís</a:t>
            </a:r>
            <a:r>
              <a:rPr lang="cs-CZ" dirty="0" smtClean="0">
                <a:solidFill>
                  <a:schemeClr val="bg1"/>
                </a:solidFill>
              </a:rPr>
              <a:t>y</a:t>
            </a:r>
            <a:r>
              <a:rPr lang="cs-CZ" dirty="0" smtClean="0"/>
              <a:t>, lovit ryb</a:t>
            </a:r>
            <a:r>
              <a:rPr lang="cs-CZ" dirty="0" smtClean="0">
                <a:solidFill>
                  <a:schemeClr val="bg1"/>
                </a:solidFill>
              </a:rPr>
              <a:t>y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smtClean="0"/>
              <a:t>V ostatních koncovkách vzorů </a:t>
            </a:r>
            <a:r>
              <a:rPr lang="cs-CZ" dirty="0" smtClean="0">
                <a:solidFill>
                  <a:schemeClr val="bg1"/>
                </a:solidFill>
              </a:rPr>
              <a:t>růže, píseň, kost </a:t>
            </a:r>
            <a:r>
              <a:rPr lang="cs-CZ" dirty="0" smtClean="0"/>
              <a:t>se píše vždycky měkké </a:t>
            </a:r>
            <a:r>
              <a:rPr lang="cs-CZ" dirty="0" smtClean="0">
                <a:solidFill>
                  <a:schemeClr val="bg1"/>
                </a:solidFill>
              </a:rPr>
              <a:t>i/í</a:t>
            </a:r>
            <a:r>
              <a:rPr lang="cs-CZ" dirty="0" smtClean="0"/>
              <a:t>: za chvíl</a:t>
            </a:r>
            <a:r>
              <a:rPr lang="cs-CZ" dirty="0" smtClean="0">
                <a:solidFill>
                  <a:schemeClr val="bg1"/>
                </a:solidFill>
              </a:rPr>
              <a:t>i</a:t>
            </a:r>
            <a:r>
              <a:rPr lang="cs-CZ" dirty="0" smtClean="0"/>
              <a:t>, v krv</a:t>
            </a:r>
            <a:r>
              <a:rPr lang="cs-CZ" dirty="0" smtClean="0">
                <a:solidFill>
                  <a:schemeClr val="bg1"/>
                </a:solidFill>
              </a:rPr>
              <a:t>i</a:t>
            </a:r>
            <a:r>
              <a:rPr lang="cs-CZ" dirty="0" smtClean="0"/>
              <a:t>, </a:t>
            </a:r>
            <a:br>
              <a:rPr lang="cs-CZ" dirty="0" smtClean="0"/>
            </a:br>
            <a:r>
              <a:rPr lang="cs-CZ" dirty="0" smtClean="0"/>
              <a:t>v obuv</a:t>
            </a:r>
            <a:r>
              <a:rPr lang="cs-CZ" dirty="0" smtClean="0">
                <a:solidFill>
                  <a:schemeClr val="bg1"/>
                </a:solidFill>
              </a:rPr>
              <a:t>i</a:t>
            </a:r>
            <a:r>
              <a:rPr lang="cs-CZ" dirty="0" smtClean="0"/>
              <a:t>.</a:t>
            </a:r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>
            <a:normAutofit fontScale="97500"/>
          </a:bodyPr>
          <a:lstStyle/>
          <a:p>
            <a:pPr marL="0" indent="0" algn="ctr">
              <a:buNone/>
            </a:pPr>
            <a:r>
              <a:rPr lang="cs-CZ" dirty="0" smtClean="0"/>
              <a:t>Pravopis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86936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30" presetClass="emph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556792"/>
            <a:ext cx="8229600" cy="1143000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dirty="0" smtClean="0"/>
              <a:t>Procvičování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735896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640"/>
            <a:ext cx="8229600" cy="648072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b="1" dirty="0" smtClean="0"/>
              <a:t>Podtrhni podstatná jména ženského rodu, která se skloňují podle vzoru píseň.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sz="2800" dirty="0" smtClean="0"/>
              <a:t>Na pile, o holi, po řece, po sklizni, na větvi, pod lampou, </a:t>
            </a:r>
            <a:br>
              <a:rPr lang="cs-CZ" sz="2800" dirty="0" smtClean="0"/>
            </a:br>
            <a:r>
              <a:rPr lang="cs-CZ" sz="2800" dirty="0" smtClean="0"/>
              <a:t>u lesa, v tísni, v Přibyslavi, nad květinami, pod hrází, </a:t>
            </a:r>
            <a:br>
              <a:rPr lang="cs-CZ" sz="2800" dirty="0" smtClean="0"/>
            </a:br>
            <a:r>
              <a:rPr lang="cs-CZ" sz="2800" dirty="0" smtClean="0"/>
              <a:t>bez práce, v konvích, v neděli, na mezi.</a:t>
            </a:r>
          </a:p>
          <a:p>
            <a:pPr marL="0" indent="0">
              <a:buNone/>
            </a:pPr>
            <a:endParaRPr lang="cs-CZ" sz="1000" b="1" smtClean="0"/>
          </a:p>
          <a:p>
            <a:pPr marL="0" indent="0">
              <a:buNone/>
            </a:pPr>
            <a:r>
              <a:rPr lang="cs-CZ" b="1" smtClean="0"/>
              <a:t>Podtrhni </a:t>
            </a:r>
            <a:r>
              <a:rPr lang="cs-CZ" b="1" dirty="0" smtClean="0"/>
              <a:t>podstatná jména ženského rodu, která se skloňují podle vzoru kost.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sz="2800" dirty="0" smtClean="0"/>
              <a:t>V košili, v láhvi, do trávy, bez paměti, pod jabloní, na kolejích, v kleci, s radostí, před tabulí, na lodi, do školy, v zahradách, na návsi, z mosazi, bez srsti, s myší.</a:t>
            </a:r>
            <a:endParaRPr lang="cs-CZ" sz="28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790711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88640"/>
            <a:ext cx="8229600" cy="648072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b="1" dirty="0" smtClean="0"/>
              <a:t>Určete, v kterém pádě jsou podstatná jména rodu ženského a určete vzor podle kterého </a:t>
            </a:r>
            <a:br>
              <a:rPr lang="cs-CZ" b="1" dirty="0" smtClean="0"/>
            </a:br>
            <a:r>
              <a:rPr lang="cs-CZ" b="1" dirty="0" smtClean="0"/>
              <a:t>se skloňují. Doplňte i/í nebo y/ý</a:t>
            </a:r>
            <a:br>
              <a:rPr lang="cs-CZ" b="1" dirty="0" smtClean="0"/>
            </a:br>
            <a:r>
              <a:rPr lang="cs-CZ" b="1" dirty="0" smtClean="0"/>
              <a:t>a odůvodněte pravopis.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sz="2800" dirty="0" smtClean="0"/>
              <a:t>Přijď v </a:t>
            </a:r>
            <a:r>
              <a:rPr lang="cs-CZ" sz="2800" smtClean="0"/>
              <a:t>neděl__, </a:t>
            </a:r>
            <a:r>
              <a:rPr lang="cs-CZ" sz="2800" dirty="0" smtClean="0"/>
              <a:t>lovit ryb__, jablko s </a:t>
            </a:r>
            <a:r>
              <a:rPr lang="cs-CZ" sz="2800" dirty="0" err="1" smtClean="0"/>
              <a:t>mrkv</a:t>
            </a:r>
            <a:r>
              <a:rPr lang="cs-CZ" sz="2800" dirty="0" smtClean="0"/>
              <a:t>__, divoké hus__, dívat se na </a:t>
            </a:r>
            <a:r>
              <a:rPr lang="cs-CZ" sz="2800" dirty="0" err="1" smtClean="0"/>
              <a:t>televiz</a:t>
            </a:r>
            <a:r>
              <a:rPr lang="cs-CZ" sz="2800" dirty="0" smtClean="0"/>
              <a:t>__, stopy zvěře__, v nové košil__, staré chalup__, několik </a:t>
            </a:r>
            <a:r>
              <a:rPr lang="cs-CZ" sz="2800" dirty="0" err="1" smtClean="0"/>
              <a:t>broskv</a:t>
            </a:r>
            <a:r>
              <a:rPr lang="cs-CZ" sz="2800" dirty="0" smtClean="0"/>
              <a:t>__, kola lokomotiv__, v nové obuv__, za vysokými </a:t>
            </a:r>
            <a:r>
              <a:rPr lang="cs-CZ" sz="2800" dirty="0" err="1" smtClean="0"/>
              <a:t>horam</a:t>
            </a:r>
            <a:r>
              <a:rPr lang="cs-CZ" sz="2800" dirty="0" smtClean="0"/>
              <a:t>__,</a:t>
            </a:r>
            <a:br>
              <a:rPr lang="cs-CZ" sz="2800" dirty="0" smtClean="0"/>
            </a:br>
            <a:r>
              <a:rPr lang="cs-CZ" sz="2800" dirty="0" smtClean="0"/>
              <a:t>pěstujeme </a:t>
            </a:r>
            <a:r>
              <a:rPr lang="cs-CZ" sz="2800" dirty="0" err="1" smtClean="0"/>
              <a:t>cibul</a:t>
            </a:r>
            <a:r>
              <a:rPr lang="cs-CZ" sz="2800" dirty="0" smtClean="0"/>
              <a:t>__, sedět na </a:t>
            </a:r>
            <a:r>
              <a:rPr lang="cs-CZ" sz="2800" dirty="0" err="1" smtClean="0"/>
              <a:t>židl</a:t>
            </a:r>
            <a:r>
              <a:rPr lang="cs-CZ" sz="2800" dirty="0" smtClean="0"/>
              <a:t>__ch, maso na </a:t>
            </a:r>
            <a:r>
              <a:rPr lang="cs-CZ" sz="2800" dirty="0" err="1" smtClean="0"/>
              <a:t>pánv</a:t>
            </a:r>
            <a:r>
              <a:rPr lang="cs-CZ" sz="2800" dirty="0" smtClean="0"/>
              <a:t>__,</a:t>
            </a:r>
            <a:br>
              <a:rPr lang="cs-CZ" sz="2800" dirty="0" smtClean="0"/>
            </a:br>
            <a:r>
              <a:rPr lang="cs-CZ" sz="2800" dirty="0" smtClean="0"/>
              <a:t>pořad v </a:t>
            </a:r>
            <a:r>
              <a:rPr lang="cs-CZ" sz="2800" dirty="0" err="1" smtClean="0"/>
              <a:t>televiz</a:t>
            </a:r>
            <a:r>
              <a:rPr lang="cs-CZ" sz="2800" dirty="0" smtClean="0"/>
              <a:t>__.</a:t>
            </a:r>
            <a:endParaRPr lang="cs-CZ" sz="2400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054569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cs-CZ" sz="2800" dirty="0" smtClean="0"/>
              <a:t>Mgr. Iva Zákoucká</a:t>
            </a:r>
            <a:br>
              <a:rPr lang="cs-CZ" sz="2800" dirty="0" smtClean="0"/>
            </a:br>
            <a:r>
              <a:rPr lang="cs-CZ" sz="2800" dirty="0" smtClean="0"/>
              <a:t>21. ledna 2012</a:t>
            </a:r>
            <a:br>
              <a:rPr lang="cs-CZ" sz="2800" dirty="0" smtClean="0"/>
            </a:br>
            <a:r>
              <a:rPr lang="cs-CZ" sz="2800" dirty="0" smtClean="0"/>
              <a:t>Určeno pro 4. ročník</a:t>
            </a:r>
            <a:endParaRPr lang="cs-CZ" sz="28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2800" b="1" i="1" u="sng" dirty="0" smtClean="0"/>
              <a:t>Anotace</a:t>
            </a:r>
            <a:endParaRPr lang="cs-CZ" sz="2800" b="1" i="1" u="sng" dirty="0"/>
          </a:p>
          <a:p>
            <a:pPr marL="0" indent="0">
              <a:buNone/>
            </a:pPr>
            <a:r>
              <a:rPr lang="cs-CZ" sz="2000" u="sng" dirty="0" smtClean="0"/>
              <a:t>Výklad</a:t>
            </a:r>
          </a:p>
          <a:p>
            <a:pPr marL="0" indent="0">
              <a:buNone/>
            </a:pPr>
            <a:r>
              <a:rPr lang="cs-CZ" sz="2000" dirty="0" smtClean="0"/>
              <a:t>   Skloňování vzorů podstatných jmen </a:t>
            </a:r>
            <a:r>
              <a:rPr lang="cs-CZ" sz="2000" smtClean="0"/>
              <a:t>rodu ženského</a:t>
            </a:r>
            <a:endParaRPr lang="cs-CZ" sz="2000" u="sng" dirty="0"/>
          </a:p>
          <a:p>
            <a:pPr marL="0" indent="0">
              <a:buNone/>
            </a:pPr>
            <a:r>
              <a:rPr lang="cs-CZ" sz="2000" u="sng" dirty="0" smtClean="0"/>
              <a:t>Praktické činnosti</a:t>
            </a:r>
          </a:p>
          <a:p>
            <a:pPr marL="0" indent="0">
              <a:buNone/>
            </a:pPr>
            <a:r>
              <a:rPr lang="cs-CZ" sz="2000" dirty="0" smtClean="0"/>
              <a:t>    Přiřazování podstatných jmen ke vzorům</a:t>
            </a:r>
            <a:br>
              <a:rPr lang="cs-CZ" sz="2000" dirty="0" smtClean="0"/>
            </a:br>
            <a:r>
              <a:rPr lang="cs-CZ" sz="2000" dirty="0" smtClean="0"/>
              <a:t>    Určování pádu a vzoru podstatných jmen</a:t>
            </a:r>
            <a:br>
              <a:rPr lang="cs-CZ" sz="2000" dirty="0" smtClean="0"/>
            </a:br>
            <a:r>
              <a:rPr lang="cs-CZ" sz="2000" dirty="0" smtClean="0"/>
              <a:t>    Doplňování i/í nebo y/ý a </a:t>
            </a:r>
            <a:r>
              <a:rPr lang="cs-CZ" sz="2000" smtClean="0"/>
              <a:t>odůvodňování pravopisu</a:t>
            </a:r>
            <a:endParaRPr lang="cs-CZ" sz="2000" dirty="0"/>
          </a:p>
          <a:p>
            <a:pPr marL="0" indent="0">
              <a:buNone/>
            </a:pPr>
            <a:r>
              <a:rPr lang="cs-CZ" sz="2000" u="sng" dirty="0" smtClean="0"/>
              <a:t>Procvičování</a:t>
            </a:r>
          </a:p>
          <a:p>
            <a:pPr marL="0" indent="0">
              <a:buNone/>
            </a:pPr>
            <a:r>
              <a:rPr lang="cs-CZ" sz="2000" dirty="0" smtClean="0"/>
              <a:t>    </a:t>
            </a:r>
            <a:r>
              <a:rPr lang="cs-CZ" sz="2000" smtClean="0"/>
              <a:t>Interaktivní tabule</a:t>
            </a:r>
          </a:p>
          <a:p>
            <a:pPr marL="0" indent="0">
              <a:buNone/>
            </a:pPr>
            <a:endParaRPr lang="cs-CZ" sz="2000" u="sng" smtClean="0"/>
          </a:p>
          <a:p>
            <a:pPr marL="0" indent="0">
              <a:buNone/>
            </a:pPr>
            <a:r>
              <a:rPr lang="cs-CZ" sz="2800" b="1" i="1" u="sng"/>
              <a:t>Použité zdroje</a:t>
            </a:r>
          </a:p>
          <a:p>
            <a:pPr marL="0" indent="0">
              <a:buNone/>
            </a:pPr>
            <a:r>
              <a:rPr lang="cs-CZ" sz="2000" smtClean="0"/>
              <a:t>Pouze vlastní zdroje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772178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548</TotalTime>
  <Words>503</Words>
  <Application>Microsoft Office PowerPoint</Application>
  <PresentationFormat>Předvádění na obrazovce (4:3)</PresentationFormat>
  <Paragraphs>145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Skloňování vzorů podstatných jmen rodu ženského</vt:lpstr>
      <vt:lpstr>Prezentace aplikace PowerPoint</vt:lpstr>
      <vt:lpstr>Skloňování vzorů podstatných jmen rodu ženského</vt:lpstr>
      <vt:lpstr>Prezentace aplikace PowerPoint</vt:lpstr>
      <vt:lpstr>Prezentace aplikace PowerPoint</vt:lpstr>
      <vt:lpstr>Prezentace aplikace PowerPoint</vt:lpstr>
      <vt:lpstr>Pravopis</vt:lpstr>
      <vt:lpstr>Procvičování</vt:lpstr>
      <vt:lpstr>Prezentace aplikace PowerPoint</vt:lpstr>
      <vt:lpstr>Prezentace aplikace PowerPoint</vt:lpstr>
      <vt:lpstr>Mgr. Iva Zákoucká 21. ledna 2012 Určeno pro 4. ročník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Podstatná jména</dc:title>
  <dc:creator>Iva</dc:creator>
  <cp:lastModifiedBy>Iva</cp:lastModifiedBy>
  <cp:revision>72</cp:revision>
  <dcterms:created xsi:type="dcterms:W3CDTF">2012-01-15T09:44:05Z</dcterms:created>
  <dcterms:modified xsi:type="dcterms:W3CDTF">2012-09-04T17:45:31Z</dcterms:modified>
</cp:coreProperties>
</file>