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6" r:id="rId2"/>
    <p:sldId id="267" r:id="rId3"/>
    <p:sldId id="264" r:id="rId4"/>
    <p:sldId id="265" r:id="rId5"/>
    <p:sldId id="263" r:id="rId6"/>
    <p:sldId id="266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2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2DB5FE-98F1-43DC-9E09-8593041FE9A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9CD32F-D367-418A-A2EE-1F692DF5B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965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065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84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896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01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813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890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65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884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548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539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88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596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4"/>
            <a:ext cx="7772400" cy="1470025"/>
          </a:xfrm>
        </p:spPr>
        <p:txBody>
          <a:bodyPr/>
          <a:lstStyle/>
          <a:p>
            <a:r>
              <a:rPr lang="cs-CZ" smtClean="0"/>
              <a:t>Procvičování skloňování podstatných jmen rodu ženského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132856"/>
            <a:ext cx="7560840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VY_32_INOVACE_08_C_06_Podstatná </a:t>
            </a:r>
            <a:r>
              <a:rPr lang="cs-CZ" sz="2000"/>
              <a:t>jména rodu ženského</a:t>
            </a:r>
            <a:endParaRPr lang="cs-CZ" sz="2000" smtClean="0"/>
          </a:p>
          <a:p>
            <a:pPr algn="l"/>
            <a:r>
              <a:rPr lang="cs-CZ" sz="2000" smtClean="0"/>
              <a:t>Téma: Skloňování podstatných jmen rodu ženského - procvičování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812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4024240"/>
              </p:ext>
            </p:extLst>
          </p:nvPr>
        </p:nvGraphicFramePr>
        <p:xfrm>
          <a:off x="1114679" y="1052736"/>
          <a:ext cx="6914642" cy="345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152000"/>
                <a:gridCol w="1476364"/>
              </a:tblGrid>
              <a:tr h="43200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28.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1. 2012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6. 2. 2012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Jazyk</a:t>
                      </a:r>
                      <a:r>
                        <a:rPr lang="cs-CZ" baseline="0" smtClean="0"/>
                        <a:t>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Český</a:t>
                      </a:r>
                      <a:r>
                        <a:rPr lang="cs-CZ" baseline="0" smtClean="0"/>
                        <a:t>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Tvarosloví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Skloňování podstatných jmen - procvičování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žena, růže, píseň, kost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38935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smtClean="0">
                <a:solidFill>
                  <a:srgbClr val="0070C0"/>
                </a:solidFill>
              </a:rPr>
              <a:t>Napiš podstatná jména v uvedeném pádě a čísle.</a:t>
            </a:r>
          </a:p>
          <a:p>
            <a:pPr marL="0" indent="0">
              <a:buNone/>
            </a:pPr>
            <a:endParaRPr lang="cs-CZ" sz="280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8012155"/>
              </p:ext>
            </p:extLst>
          </p:nvPr>
        </p:nvGraphicFramePr>
        <p:xfrm>
          <a:off x="755576" y="1340768"/>
          <a:ext cx="7560000" cy="42244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000"/>
                <a:gridCol w="2520000"/>
                <a:gridCol w="2880000"/>
              </a:tblGrid>
              <a:tr h="528059">
                <a:tc>
                  <a:txBody>
                    <a:bodyPr/>
                    <a:lstStyle/>
                    <a:p>
                      <a:r>
                        <a:rPr lang="cs-CZ" sz="2800" smtClean="0"/>
                        <a:t>trouba</a:t>
                      </a:r>
                      <a:endParaRPr lang="cs-CZ" sz="2800"/>
                    </a:p>
                  </a:txBody>
                  <a:tcPr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6. p. č. j.</a:t>
                      </a:r>
                      <a:endParaRPr lang="cs-CZ" sz="280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sz="2800" smtClean="0"/>
                        <a:t>cibule</a:t>
                      </a:r>
                      <a:endParaRPr lang="cs-CZ" sz="2800"/>
                    </a:p>
                  </a:txBody>
                  <a:tcPr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4. p. č. j.</a:t>
                      </a:r>
                      <a:endParaRPr lang="cs-CZ" sz="2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sz="2800" smtClean="0"/>
                        <a:t>hráz</a:t>
                      </a:r>
                      <a:endParaRPr lang="cs-CZ" sz="2800"/>
                    </a:p>
                  </a:txBody>
                  <a:tcPr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smtClean="0"/>
                        <a:t>6.</a:t>
                      </a:r>
                      <a:r>
                        <a:rPr lang="cs-CZ" sz="2800" baseline="0" smtClean="0"/>
                        <a:t> p. č. mn.</a:t>
                      </a:r>
                      <a:endParaRPr lang="cs-CZ" sz="280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sz="2800" smtClean="0"/>
                        <a:t>chalupa</a:t>
                      </a:r>
                      <a:endParaRPr lang="cs-CZ" sz="2800"/>
                    </a:p>
                  </a:txBody>
                  <a:tcPr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smtClean="0"/>
                        <a:t>7.</a:t>
                      </a:r>
                      <a:r>
                        <a:rPr lang="cs-CZ" sz="2800" baseline="0" smtClean="0"/>
                        <a:t> p. č. mn.</a:t>
                      </a:r>
                      <a:endParaRPr lang="cs-CZ" sz="280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sz="2800" smtClean="0"/>
                        <a:t>radost</a:t>
                      </a:r>
                      <a:endParaRPr lang="cs-CZ" sz="2800"/>
                    </a:p>
                  </a:txBody>
                  <a:tcPr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smtClean="0"/>
                        <a:t>2.</a:t>
                      </a:r>
                      <a:r>
                        <a:rPr lang="cs-CZ" sz="2800" baseline="0" smtClean="0"/>
                        <a:t> p. č. j.</a:t>
                      </a:r>
                      <a:endParaRPr lang="cs-CZ" sz="280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sz="2800" smtClean="0"/>
                        <a:t>boule</a:t>
                      </a:r>
                      <a:endParaRPr lang="cs-CZ" sz="2800"/>
                    </a:p>
                  </a:txBody>
                  <a:tcPr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smtClean="0"/>
                        <a:t>1.</a:t>
                      </a:r>
                      <a:r>
                        <a:rPr lang="cs-CZ" sz="2800" baseline="0" smtClean="0"/>
                        <a:t> p. č. mn.</a:t>
                      </a:r>
                      <a:endParaRPr lang="cs-CZ" sz="280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sz="2800" smtClean="0"/>
                        <a:t>ves</a:t>
                      </a:r>
                      <a:endParaRPr lang="cs-CZ" sz="2800"/>
                    </a:p>
                  </a:txBody>
                  <a:tcPr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smtClean="0"/>
                        <a:t>7.</a:t>
                      </a:r>
                      <a:r>
                        <a:rPr lang="cs-CZ" sz="2800" baseline="0" smtClean="0"/>
                        <a:t> p. č. j.</a:t>
                      </a:r>
                      <a:endParaRPr lang="cs-CZ" sz="280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sz="2800" smtClean="0"/>
                        <a:t>moucha</a:t>
                      </a:r>
                      <a:endParaRPr lang="cs-CZ" sz="2800"/>
                    </a:p>
                  </a:txBody>
                  <a:tcPr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smtClean="0"/>
                        <a:t>3.</a:t>
                      </a:r>
                      <a:r>
                        <a:rPr lang="cs-CZ" sz="2800" baseline="0" smtClean="0"/>
                        <a:t> p. č. j.</a:t>
                      </a:r>
                      <a:endParaRPr lang="cs-CZ" sz="280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3542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33670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smtClean="0">
                <a:solidFill>
                  <a:srgbClr val="0070C0"/>
                </a:solidFill>
              </a:rPr>
              <a:t>Slova v závorce napiš v množném čísle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smtClean="0"/>
              <a:t>V ulici září (lampa) ____________________.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smtClean="0"/>
              <a:t>V ZOO jsme viděli (žirafa) ____________________.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smtClean="0"/>
              <a:t>Nad (hlava) ____________________ nám svítí (hvězda) </a:t>
            </a:r>
            <a:br>
              <a:rPr lang="cs-CZ" sz="2800" smtClean="0"/>
            </a:br>
            <a:r>
              <a:rPr lang="cs-CZ" sz="2800" smtClean="0"/>
              <a:t>______________.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smtClean="0"/>
              <a:t>Viděli jsme (stopa) ____________________ (koroptev)</a:t>
            </a:r>
            <a:br>
              <a:rPr lang="cs-CZ" sz="2800" smtClean="0"/>
            </a:br>
            <a:r>
              <a:rPr lang="cs-CZ" sz="2800" smtClean="0"/>
              <a:t>____________________.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smtClean="0"/>
              <a:t>Trávu sekáme (sekačka) ____________________.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smtClean="0"/>
              <a:t>Hmyz přenáší různé (choroba) ____________________.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406631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33670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800" smtClean="0"/>
              <a:t>Na louce se pásly (kráva) ____________________.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smtClean="0"/>
              <a:t>Nosili jsme vodu v (konev) ____________________.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smtClean="0"/>
              <a:t>Teta bydlí v (Litomyšl) ____________________.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smtClean="0"/>
              <a:t>Chodíme do lesa na (houba) ____________________.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smtClean="0"/>
              <a:t>Nad (koruna) ____________________ stromů létaly</a:t>
            </a:r>
            <a:br>
              <a:rPr lang="cs-CZ" sz="2800" smtClean="0"/>
            </a:br>
            <a:r>
              <a:rPr lang="cs-CZ" sz="2800" smtClean="0"/>
              <a:t>(vlaštovka) ____________________.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smtClean="0"/>
              <a:t>Chodím rád do (škola) ____________________.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smtClean="0"/>
              <a:t>Nikdo není bez (starost) ____________________.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1057171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33670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smtClean="0">
                <a:solidFill>
                  <a:srgbClr val="0070C0"/>
                </a:solidFill>
              </a:rPr>
              <a:t>Doplň i (í) nebo y a odůvodni.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smtClean="0"/>
              <a:t>Ležet v postel __, v nové košil __, b__lé bříz__, píšeme na tabul__, voda v konv__, chlapci s dívkam__, pomník</a:t>
            </a:r>
            <a:br>
              <a:rPr lang="cs-CZ" sz="2800" smtClean="0"/>
            </a:br>
            <a:r>
              <a:rPr lang="cs-CZ" sz="2800" smtClean="0"/>
              <a:t>ze žul__, sušíme houb__, koupit cibul__, za malou chvíl__, stop__ zvěře, hrát si s kamarádkam__, televizní zpráv__, bát se tm__, za naší vs__, vrhat koul__, pást hus__, sedět na mez__, Adršpašské skál__, nad střecham__ domů, petrolejové lamp__, ležet na zem__, s velkou píl__, nespadni do jám__, jdu na schůz__.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1815957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28. ledna 2012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endParaRPr lang="cs-CZ" sz="2000" u="sng" smtClean="0"/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Tvoření tvarů podstatných jmen rodu ženského v daném pádě a čísle</a:t>
            </a:r>
            <a:br>
              <a:rPr lang="cs-CZ" sz="2000" smtClean="0"/>
            </a:br>
            <a:r>
              <a:rPr lang="cs-CZ" sz="2000" smtClean="0"/>
              <a:t>Doplňování neúplných slov</a:t>
            </a:r>
          </a:p>
          <a:p>
            <a:pPr marL="0" indent="0">
              <a:buNone/>
            </a:pPr>
            <a:r>
              <a:rPr lang="cs-CZ" sz="2000" smtClean="0"/>
              <a:t>Určování pádu, čísla a vzoru podstatných jmen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/>
              <a:t>Použité zdroje</a:t>
            </a:r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191474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393</TotalTime>
  <Words>298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Procvičování skloňování podstatných jmen rodu ženského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Mgr. Iva Zákoucká 28. ledna 2012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Iva</dc:creator>
  <cp:lastModifiedBy>Iva</cp:lastModifiedBy>
  <cp:revision>43</cp:revision>
  <dcterms:created xsi:type="dcterms:W3CDTF">2012-01-15T09:44:05Z</dcterms:created>
  <dcterms:modified xsi:type="dcterms:W3CDTF">2012-09-04T17:46:21Z</dcterms:modified>
</cp:coreProperties>
</file>